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7127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6606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0339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960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26217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95015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054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59707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06959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007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122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E0951-8B1C-486A-B459-EE3AE9FCA98E}" type="datetimeFigureOut">
              <a:rPr lang="sk-SK" smtClean="0"/>
              <a:t>6.4.2018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66B55-4F1A-40FE-9F61-5E66852D1A9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73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Sekvenčné logické obvody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96689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D - preklápací obvod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Používa sa len ako synchrónny obvod. </a:t>
            </a:r>
          </a:p>
          <a:p>
            <a:r>
              <a:rPr lang="sk-SK" sz="1800" dirty="0"/>
              <a:t>D=0  =&gt; Q=0, nastaví vnútorný stav Q do stavu log. </a:t>
            </a:r>
            <a:r>
              <a:rPr lang="sk-SK" sz="1800" dirty="0" smtClean="0"/>
              <a:t>0</a:t>
            </a:r>
            <a:r>
              <a:rPr lang="sk-SK" sz="1800" dirty="0"/>
              <a:t>		</a:t>
            </a:r>
          </a:p>
          <a:p>
            <a:r>
              <a:rPr lang="sk-SK" sz="1800" dirty="0"/>
              <a:t>D=1  =&gt; Q=1, nastaví vnútorný stav Q do stavu log. </a:t>
            </a:r>
            <a:r>
              <a:rPr lang="sk-SK" sz="1800" dirty="0" smtClean="0"/>
              <a:t>1</a:t>
            </a:r>
          </a:p>
          <a:p>
            <a:pPr marL="0" indent="0">
              <a:buNone/>
            </a:pPr>
            <a:r>
              <a:rPr lang="sk-SK" sz="1800" dirty="0"/>
              <a:t>	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823" y="2852936"/>
            <a:ext cx="1224136" cy="151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887572"/>
            <a:ext cx="3787400" cy="1482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2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Preklápací obvod T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/>
              <a:t>Má len jeden vstup. Mení svoj stav na výstupe pri každom hodinovom impulze len vtedy, ak je na riadiacom vstupe log. 1 (</a:t>
            </a:r>
            <a:r>
              <a:rPr lang="sk-SK" sz="1800" dirty="0" err="1"/>
              <a:t>toggle</a:t>
            </a:r>
            <a:r>
              <a:rPr lang="sk-SK" sz="1800" dirty="0"/>
              <a:t> – preklápanie). </a:t>
            </a:r>
            <a:endParaRPr lang="sk-SK" sz="1800" dirty="0" smtClean="0"/>
          </a:p>
          <a:p>
            <a:r>
              <a:rPr lang="sk-SK" sz="1800" dirty="0" smtClean="0"/>
              <a:t>Ak </a:t>
            </a:r>
            <a:r>
              <a:rPr lang="sk-SK" sz="1800" dirty="0"/>
              <a:t>privedieme na vstup log. 0, aj po prí­chode hodinového impulzu preklápací obvod svoj stav nezmení. </a:t>
            </a: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719" y="3049121"/>
            <a:ext cx="1644335" cy="124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1" t="1" b="-18088"/>
          <a:stretch/>
        </p:blipFill>
        <p:spPr bwMode="auto">
          <a:xfrm>
            <a:off x="571031" y="5013176"/>
            <a:ext cx="49412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916945"/>
            <a:ext cx="2948243" cy="195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18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Čítače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r>
              <a:rPr lang="sk-SK" sz="2000" b="1" dirty="0" err="1" smtClean="0"/>
              <a:t>Čítač</a:t>
            </a:r>
            <a:r>
              <a:rPr lang="sk-SK" sz="2000" b="1" dirty="0" smtClean="0"/>
              <a:t> - </a:t>
            </a:r>
            <a:r>
              <a:rPr lang="sk-SK" sz="2000" b="1" dirty="0" err="1" smtClean="0"/>
              <a:t>Counter</a:t>
            </a:r>
            <a:endParaRPr lang="sk-SK" sz="2000" b="1" dirty="0" smtClean="0"/>
          </a:p>
          <a:p>
            <a:r>
              <a:rPr lang="sk-SK" sz="2000" dirty="0"/>
              <a:t>J</a:t>
            </a:r>
            <a:r>
              <a:rPr lang="sk-SK" sz="2000" dirty="0" smtClean="0"/>
              <a:t>e </a:t>
            </a:r>
            <a:r>
              <a:rPr lang="sk-SK" sz="2000" dirty="0"/>
              <a:t>sekvenčný logický obvod  pre počítanie počtu impulzov, zachovanie údaju o ich počte vo vnútornom stave obvodu a zobrazenie tohto údaju v určitom kóde na výstupe. </a:t>
            </a:r>
            <a:endParaRPr lang="sk-SK" sz="2000" dirty="0" smtClean="0"/>
          </a:p>
          <a:p>
            <a:r>
              <a:rPr lang="sk-SK" sz="2000" b="1" dirty="0" smtClean="0"/>
              <a:t>Rozdelenie </a:t>
            </a:r>
            <a:r>
              <a:rPr lang="sk-SK" sz="2000" b="1" dirty="0" err="1" smtClean="0"/>
              <a:t>čítačov</a:t>
            </a:r>
            <a:r>
              <a:rPr lang="sk-SK" sz="2000" b="1" dirty="0" smtClean="0"/>
              <a:t>:</a:t>
            </a:r>
          </a:p>
          <a:p>
            <a:r>
              <a:rPr lang="sk-SK" sz="2000" dirty="0" smtClean="0"/>
              <a:t>Asynchrónne</a:t>
            </a:r>
          </a:p>
          <a:p>
            <a:r>
              <a:rPr lang="sk-SK" sz="2000" dirty="0" smtClean="0"/>
              <a:t>Synchrónne</a:t>
            </a:r>
          </a:p>
          <a:p>
            <a:r>
              <a:rPr lang="sk-SK" sz="2000" b="1" dirty="0"/>
              <a:t>Rozdelenie podľa spôsobu činnosti</a:t>
            </a:r>
            <a:r>
              <a:rPr lang="sk-SK" sz="2000" dirty="0"/>
              <a:t>: </a:t>
            </a:r>
          </a:p>
          <a:p>
            <a:r>
              <a:rPr lang="sk-SK" sz="2000" dirty="0"/>
              <a:t>počítadlo nahor (</a:t>
            </a:r>
            <a:r>
              <a:rPr lang="sk-SK" sz="2000" dirty="0" err="1"/>
              <a:t>up</a:t>
            </a:r>
            <a:r>
              <a:rPr lang="sk-SK" sz="2000" dirty="0"/>
              <a:t>)		CT  &gt;</a:t>
            </a:r>
          </a:p>
          <a:p>
            <a:r>
              <a:rPr lang="sk-SK" sz="2000" dirty="0"/>
              <a:t>počítadlo nadol (</a:t>
            </a:r>
            <a:r>
              <a:rPr lang="sk-SK" sz="2000" dirty="0" err="1"/>
              <a:t>down</a:t>
            </a:r>
            <a:r>
              <a:rPr lang="sk-SK" sz="2000" dirty="0"/>
              <a:t>)	</a:t>
            </a:r>
            <a:r>
              <a:rPr lang="sk-SK" sz="2000" dirty="0" smtClean="0"/>
              <a:t>	CT  </a:t>
            </a:r>
            <a:r>
              <a:rPr lang="sk-SK" sz="2000" dirty="0"/>
              <a:t>&lt; </a:t>
            </a:r>
          </a:p>
          <a:p>
            <a:r>
              <a:rPr lang="sk-SK" sz="2000" dirty="0"/>
              <a:t>obojsmerné			CT &lt; &gt; </a:t>
            </a:r>
          </a:p>
          <a:p>
            <a:endParaRPr lang="sk-SK" sz="2000" dirty="0" smtClean="0"/>
          </a:p>
        </p:txBody>
      </p:sp>
    </p:spTree>
    <p:extLst>
      <p:ext uri="{BB962C8B-B14F-4D97-AF65-F5344CB8AC3E}">
        <p14:creationId xmlns:p14="http://schemas.microsoft.com/office/powerpoint/2010/main" val="3890075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Rozdelenie </a:t>
            </a:r>
            <a:r>
              <a:rPr lang="sk-SK" sz="2800" dirty="0" err="1" smtClean="0"/>
              <a:t>čítačov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576"/>
          </a:xfrm>
        </p:spPr>
        <p:txBody>
          <a:bodyPr>
            <a:normAutofit/>
          </a:bodyPr>
          <a:lstStyle/>
          <a:p>
            <a:r>
              <a:rPr lang="sk-SK" sz="1800" b="1" dirty="0"/>
              <a:t>Asynchrónne</a:t>
            </a:r>
            <a:r>
              <a:rPr lang="sk-SK" sz="1800" dirty="0"/>
              <a:t> - Hodinový impulz privádzame len na prvý  výstup predchádzajúceho stupňa, stupne sa preklápajú postupne s rastúcim časovým oneskorením. Sú pomalšie v porovnaní s </a:t>
            </a:r>
            <a:r>
              <a:rPr lang="sk-SK" sz="1800" dirty="0" smtClean="0"/>
              <a:t>synchrónnymi.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b="1" dirty="0" smtClean="0"/>
              <a:t>Synchrónne</a:t>
            </a:r>
            <a:r>
              <a:rPr lang="sk-SK" sz="1800" dirty="0" smtClean="0"/>
              <a:t> </a:t>
            </a:r>
            <a:r>
              <a:rPr lang="sk-SK" sz="1800" dirty="0"/>
              <a:t>- Hodinový impulz privádzame na všetky stupne naraz a na údajový vstup každého stupňa  privádzame prenos, ktorý povoľuje preklopenie. Nevzniká oneskorenie, ale majú zložitejšie zapojenie.</a:t>
            </a:r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102" y="2132856"/>
            <a:ext cx="3408363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858" y="4581128"/>
            <a:ext cx="3571875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442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Asynchrónny </a:t>
            </a:r>
            <a:r>
              <a:rPr lang="sk-SK" sz="2800" dirty="0" err="1" smtClean="0"/>
              <a:t>čítač</a:t>
            </a:r>
            <a:r>
              <a:rPr lang="sk-SK" sz="2800" dirty="0" smtClean="0"/>
              <a:t> zostavený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/>
              <a:t>Pozostáva z reťazca </a:t>
            </a:r>
            <a:r>
              <a:rPr lang="sk-SK" sz="1800" dirty="0" err="1"/>
              <a:t>klopných</a:t>
            </a:r>
            <a:r>
              <a:rPr lang="sk-SK" sz="1800" dirty="0"/>
              <a:t> obvodov, zapojených ako </a:t>
            </a:r>
            <a:r>
              <a:rPr lang="sk-SK" sz="1800" dirty="0" err="1"/>
              <a:t>delička</a:t>
            </a:r>
            <a:r>
              <a:rPr lang="sk-SK" sz="1800" dirty="0"/>
              <a:t> dvomi. </a:t>
            </a:r>
            <a:r>
              <a:rPr lang="sk-SK" sz="1800" dirty="0" err="1"/>
              <a:t>Deličky</a:t>
            </a:r>
            <a:r>
              <a:rPr lang="sk-SK" sz="1800" dirty="0"/>
              <a:t> sú vytvorené z JK </a:t>
            </a:r>
            <a:r>
              <a:rPr lang="sk-SK" sz="1800" dirty="0" err="1"/>
              <a:t>klopného</a:t>
            </a:r>
            <a:r>
              <a:rPr lang="sk-SK" sz="1800" dirty="0"/>
              <a:t> obvodu pripojením oboch vstupov J,K  na logickou 1. Jednotlivé preklápacie obvody menia stav výstupu Q pri každej </a:t>
            </a:r>
            <a:r>
              <a:rPr lang="sk-SK" sz="1800" dirty="0" err="1"/>
              <a:t>dobežnej</a:t>
            </a:r>
            <a:r>
              <a:rPr lang="sk-SK" sz="1800" dirty="0"/>
              <a:t> hrane hodinového impulzu, ktorý privádzame na hodinový vstup C. 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48" y="2686904"/>
            <a:ext cx="2871855" cy="1369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92" y="4365104"/>
            <a:ext cx="2908628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713335"/>
            <a:ext cx="328612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365848"/>
            <a:ext cx="3249613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09754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Asynchrónny </a:t>
            </a:r>
            <a:r>
              <a:rPr lang="sk-SK" sz="2800" dirty="0" err="1" smtClean="0"/>
              <a:t>čítač</a:t>
            </a:r>
            <a:r>
              <a:rPr lang="sk-SK" sz="2800" dirty="0" smtClean="0"/>
              <a:t> zostavený z D obvodov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err="1" smtClean="0"/>
              <a:t>Čítač</a:t>
            </a:r>
            <a:r>
              <a:rPr lang="sk-SK" sz="1800" b="1" dirty="0" smtClean="0"/>
              <a:t> D – KO vpred: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b="1" dirty="0" err="1" smtClean="0"/>
              <a:t>Čítač</a:t>
            </a:r>
            <a:r>
              <a:rPr lang="sk-SK" sz="1800" b="1" dirty="0" smtClean="0"/>
              <a:t> D – KO vzad: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02050"/>
            <a:ext cx="2958183" cy="1508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02050"/>
            <a:ext cx="3298825" cy="165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53" y="4094330"/>
            <a:ext cx="2956369" cy="1499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31" y="4204773"/>
            <a:ext cx="3769245" cy="161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388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Integrované </a:t>
            </a:r>
            <a:r>
              <a:rPr lang="sk-SK" sz="2800" dirty="0" err="1" smtClean="0"/>
              <a:t>čítače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Integrovaný </a:t>
            </a:r>
            <a:r>
              <a:rPr lang="sk-SK" sz="1800" b="1" dirty="0" err="1" smtClean="0"/>
              <a:t>čítač</a:t>
            </a:r>
            <a:r>
              <a:rPr lang="sk-SK" sz="1800" b="1" dirty="0" smtClean="0"/>
              <a:t> 7493 </a:t>
            </a:r>
            <a:r>
              <a:rPr lang="sk-SK" sz="1800" dirty="0" smtClean="0"/>
              <a:t>- </a:t>
            </a:r>
            <a:r>
              <a:rPr lang="sk-SK" sz="1800" dirty="0"/>
              <a:t>4-bitový priamy asynchrónny binárny </a:t>
            </a:r>
            <a:r>
              <a:rPr lang="sk-SK" sz="1800" dirty="0" err="1"/>
              <a:t>čítač</a:t>
            </a:r>
            <a:r>
              <a:rPr lang="sk-SK" sz="1800" dirty="0"/>
              <a:t> (</a:t>
            </a:r>
            <a:r>
              <a:rPr lang="sk-SK" sz="1800" dirty="0" err="1"/>
              <a:t>čítač</a:t>
            </a:r>
            <a:r>
              <a:rPr lang="sk-SK" sz="1800" dirty="0"/>
              <a:t> vpred</a:t>
            </a:r>
            <a:r>
              <a:rPr lang="sk-SK" sz="1800" dirty="0" smtClean="0"/>
              <a:t>).</a:t>
            </a:r>
          </a:p>
          <a:p>
            <a:r>
              <a:rPr lang="sk-SK" sz="1800" dirty="0" err="1" smtClean="0"/>
              <a:t>Čítač</a:t>
            </a:r>
            <a:r>
              <a:rPr lang="sk-SK" sz="1800" dirty="0" smtClean="0"/>
              <a:t> </a:t>
            </a:r>
            <a:r>
              <a:rPr lang="sk-SK" sz="1800" dirty="0"/>
              <a:t>je zložený s JK- KO, reagujúcich na </a:t>
            </a:r>
            <a:r>
              <a:rPr lang="sk-SK" sz="1800" dirty="0" err="1"/>
              <a:t>dobežnú</a:t>
            </a:r>
            <a:r>
              <a:rPr lang="sk-SK" sz="1800" dirty="0"/>
              <a:t> hranu hodinového </a:t>
            </a:r>
            <a:r>
              <a:rPr lang="sk-SK" sz="1800" dirty="0" smtClean="0"/>
              <a:t>impulzu.</a:t>
            </a:r>
          </a:p>
          <a:p>
            <a:r>
              <a:rPr lang="sk-SK" sz="1800" dirty="0"/>
              <a:t>Úplný cyklus </a:t>
            </a:r>
            <a:r>
              <a:rPr lang="sk-SK" sz="1800" dirty="0" err="1"/>
              <a:t>čítača</a:t>
            </a:r>
            <a:r>
              <a:rPr lang="sk-SK" sz="1800" dirty="0"/>
              <a:t> je 2</a:t>
            </a:r>
            <a:r>
              <a:rPr lang="sk-SK" sz="1800" baseline="30000" dirty="0"/>
              <a:t>4</a:t>
            </a:r>
            <a:r>
              <a:rPr lang="sk-SK" sz="1800" dirty="0"/>
              <a:t> = 16, </a:t>
            </a:r>
            <a:r>
              <a:rPr lang="sk-SK" sz="1800" dirty="0" err="1"/>
              <a:t>čítač</a:t>
            </a:r>
            <a:r>
              <a:rPr lang="sk-SK" sz="1800" dirty="0"/>
              <a:t> počíta v rozsahu 0 - 15. </a:t>
            </a:r>
            <a:endParaRPr lang="sk-SK" sz="1800" dirty="0" smtClean="0"/>
          </a:p>
          <a:p>
            <a:r>
              <a:rPr lang="sk-SK" sz="1800" dirty="0" smtClean="0"/>
              <a:t>Na</a:t>
            </a:r>
            <a:r>
              <a:rPr lang="sk-SK" sz="1800" dirty="0"/>
              <a:t> výstupoch Q</a:t>
            </a:r>
            <a:r>
              <a:rPr lang="sk-SK" sz="1800" baseline="-25000" dirty="0"/>
              <a:t>A </a:t>
            </a:r>
            <a:r>
              <a:rPr lang="sk-SK" sz="1800" dirty="0"/>
              <a:t>Q</a:t>
            </a:r>
            <a:r>
              <a:rPr lang="sk-SK" sz="1800" baseline="-25000" dirty="0"/>
              <a:t>B </a:t>
            </a:r>
            <a:r>
              <a:rPr lang="sk-SK" sz="1800" dirty="0"/>
              <a:t>Q</a:t>
            </a:r>
            <a:r>
              <a:rPr lang="sk-SK" sz="1800" baseline="-25000" dirty="0"/>
              <a:t>C </a:t>
            </a:r>
            <a:r>
              <a:rPr lang="sk-SK" sz="1800" dirty="0"/>
              <a:t>Q</a:t>
            </a:r>
            <a:r>
              <a:rPr lang="sk-SK" sz="1800" baseline="-25000" dirty="0"/>
              <a:t>D</a:t>
            </a:r>
            <a:r>
              <a:rPr lang="sk-SK" sz="1800" dirty="0"/>
              <a:t> je informácia v binárnom tvare.</a:t>
            </a:r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990768"/>
            <a:ext cx="1636977" cy="2075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990768"/>
            <a:ext cx="4845503" cy="180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283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Skrátenie cyklu </a:t>
            </a:r>
            <a:r>
              <a:rPr lang="sk-SK" sz="2800" dirty="0" err="1" smtClean="0"/>
              <a:t>čítača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/>
              <a:t>Na skrátenie cyklu </a:t>
            </a:r>
            <a:r>
              <a:rPr lang="sk-SK" sz="1800" dirty="0" err="1"/>
              <a:t>čítača</a:t>
            </a:r>
            <a:r>
              <a:rPr lang="sk-SK" sz="1800" dirty="0"/>
              <a:t> využívame riadiace vstupy R0 a R1. </a:t>
            </a:r>
            <a:endParaRPr lang="sk-SK" sz="1800" dirty="0" smtClean="0"/>
          </a:p>
          <a:p>
            <a:r>
              <a:rPr lang="sk-SK" sz="1800" dirty="0" smtClean="0"/>
              <a:t>Ak </a:t>
            </a:r>
            <a:r>
              <a:rPr lang="sk-SK" sz="1800" dirty="0"/>
              <a:t>na výstupe </a:t>
            </a:r>
            <a:r>
              <a:rPr lang="sk-SK" sz="1800" dirty="0" err="1"/>
              <a:t>čítača</a:t>
            </a:r>
            <a:r>
              <a:rPr lang="sk-SK" sz="1800" dirty="0"/>
              <a:t> požadujeme číslo M, nulovanie vykonávame pri čísle M+1. </a:t>
            </a:r>
            <a:endParaRPr lang="sk-SK" sz="1800" dirty="0" smtClean="0"/>
          </a:p>
          <a:p>
            <a:r>
              <a:rPr lang="sk-SK" sz="1800" dirty="0"/>
              <a:t>Ak má </a:t>
            </a:r>
            <a:r>
              <a:rPr lang="sk-SK" sz="1800" dirty="0" err="1"/>
              <a:t>čítač</a:t>
            </a:r>
            <a:r>
              <a:rPr lang="sk-SK" sz="1800" dirty="0"/>
              <a:t> počítať od 0 po 9, nulovanie vykonávame pri čísle 10, t.j. v binárnom tvare: QA=0,QB=1,QC=0,QD=1. </a:t>
            </a:r>
            <a:endParaRPr lang="sk-SK" sz="1800" dirty="0" smtClean="0"/>
          </a:p>
          <a:p>
            <a:r>
              <a:rPr lang="sk-SK" sz="1800" dirty="0" smtClean="0"/>
              <a:t>Riadiace </a:t>
            </a:r>
            <a:r>
              <a:rPr lang="sk-SK" sz="1800" dirty="0"/>
              <a:t>vstupy R01 a R02 pripojíme na tie výstupy, ktorých bity sú v stave logickej „1“.</a:t>
            </a:r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588" y="3356992"/>
            <a:ext cx="25745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8465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Synchrónny </a:t>
            </a:r>
            <a:r>
              <a:rPr lang="sk-SK" sz="2800" dirty="0" err="1" smtClean="0"/>
              <a:t>čítač</a:t>
            </a:r>
            <a:r>
              <a:rPr lang="sk-SK" sz="2800" dirty="0" smtClean="0"/>
              <a:t> zostavený z JK obvodov 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/>
              <a:t>Hodinový impulz privádzame na všetky stupne naraz a na údajové vstupy (JK vstupy) každého stupňa privádzame prenos, ktorý povoľuje jeho preklopenie. P</a:t>
            </a:r>
            <a:r>
              <a:rPr lang="sk-SK" sz="1800" dirty="0" smtClean="0"/>
              <a:t>ovolenie </a:t>
            </a:r>
            <a:r>
              <a:rPr lang="sk-SK" sz="1800" dirty="0"/>
              <a:t>preklopenia nasledujúceho stupňa je aktívne vtedy, keď predchádzajúce stupne sú na výstupe Q v stave log 1. </a:t>
            </a:r>
            <a:endParaRPr lang="sk-SK" sz="1800" dirty="0" smtClean="0"/>
          </a:p>
          <a:p>
            <a:r>
              <a:rPr lang="sk-SK" sz="1800" b="1" dirty="0" smtClean="0"/>
              <a:t>Výhoda </a:t>
            </a:r>
            <a:r>
              <a:rPr lang="sk-SK" sz="1800" dirty="0"/>
              <a:t>- nedochádza k oneskoreniu, </a:t>
            </a:r>
            <a:r>
              <a:rPr lang="sk-SK" sz="1800" b="1" dirty="0"/>
              <a:t>nevýhoda</a:t>
            </a:r>
            <a:r>
              <a:rPr lang="sk-SK" sz="1800" dirty="0"/>
              <a:t>- zložitejšia </a:t>
            </a:r>
            <a:r>
              <a:rPr lang="sk-SK" sz="1800" dirty="0" smtClean="0"/>
              <a:t>štruktúra.</a:t>
            </a:r>
          </a:p>
          <a:p>
            <a:pPr marL="0" indent="0">
              <a:buNone/>
            </a:pPr>
            <a:endParaRPr lang="sk-SK" sz="1800" dirty="0"/>
          </a:p>
          <a:p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682" y="2780928"/>
            <a:ext cx="4170363" cy="331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4995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Integrované </a:t>
            </a:r>
            <a:r>
              <a:rPr lang="sk-SK" sz="2800" dirty="0" err="1" smtClean="0"/>
              <a:t>čítače</a:t>
            </a:r>
            <a:r>
              <a:rPr lang="sk-SK" sz="2800" dirty="0" smtClean="0"/>
              <a:t> synchrónne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b="1" dirty="0"/>
              <a:t>74 95  </a:t>
            </a:r>
            <a:r>
              <a:rPr lang="sk-SK" sz="1800" dirty="0"/>
              <a:t>4-bitový vratný / &lt; &gt; / synchrónny binárny </a:t>
            </a:r>
            <a:r>
              <a:rPr lang="sk-SK" sz="1800" dirty="0" err="1"/>
              <a:t>čítač</a:t>
            </a:r>
            <a:r>
              <a:rPr lang="sk-SK" sz="1800" dirty="0"/>
              <a:t> , zložené z JK-KO</a:t>
            </a:r>
            <a:endParaRPr lang="sk-SK" sz="1800" b="1" dirty="0"/>
          </a:p>
          <a:p>
            <a:r>
              <a:rPr lang="sk-SK" sz="1800" dirty="0"/>
              <a:t>Obvod má asynchrónna predvoľbu stavu - načítanie hodnoty stavu údajových vstupov ABCD príkazom L.  </a:t>
            </a:r>
          </a:p>
          <a:p>
            <a:r>
              <a:rPr lang="sk-SK" sz="1800" dirty="0"/>
              <a:t>Obvod má dva počítacie vstupy: </a:t>
            </a:r>
            <a:endParaRPr lang="sk-SK" sz="1800" dirty="0" smtClean="0"/>
          </a:p>
          <a:p>
            <a:r>
              <a:rPr lang="sk-SK" sz="1800" dirty="0"/>
              <a:t>C</a:t>
            </a:r>
            <a:r>
              <a:rPr lang="sk-SK" sz="1800" dirty="0" smtClean="0"/>
              <a:t>U </a:t>
            </a:r>
            <a:r>
              <a:rPr lang="sk-SK" sz="1800" dirty="0"/>
              <a:t>- </a:t>
            </a:r>
            <a:r>
              <a:rPr lang="sk-SK" sz="1800" dirty="0" err="1"/>
              <a:t>inkrementácia</a:t>
            </a:r>
            <a:r>
              <a:rPr lang="sk-SK" sz="1800" dirty="0"/>
              <a:t> (</a:t>
            </a:r>
            <a:r>
              <a:rPr lang="sk-SK" sz="1800" dirty="0" err="1"/>
              <a:t>count</a:t>
            </a:r>
            <a:r>
              <a:rPr lang="sk-SK" sz="1800" dirty="0"/>
              <a:t> </a:t>
            </a:r>
            <a:r>
              <a:rPr lang="sk-SK" sz="1800" dirty="0" err="1"/>
              <a:t>up</a:t>
            </a:r>
            <a:r>
              <a:rPr lang="sk-SK" sz="1800" dirty="0"/>
              <a:t>), </a:t>
            </a:r>
            <a:endParaRPr lang="sk-SK" sz="1800" dirty="0" smtClean="0"/>
          </a:p>
          <a:p>
            <a:r>
              <a:rPr lang="sk-SK" sz="1800" dirty="0" smtClean="0"/>
              <a:t>CD </a:t>
            </a:r>
            <a:r>
              <a:rPr lang="sk-SK" sz="1800" dirty="0"/>
              <a:t>- </a:t>
            </a:r>
            <a:r>
              <a:rPr lang="sk-SK" sz="1800" dirty="0" err="1"/>
              <a:t>dekrementácia</a:t>
            </a:r>
            <a:r>
              <a:rPr lang="sk-SK" sz="1800" dirty="0"/>
              <a:t> (</a:t>
            </a:r>
            <a:r>
              <a:rPr lang="sk-SK" sz="1800" dirty="0" err="1"/>
              <a:t>count</a:t>
            </a:r>
            <a:r>
              <a:rPr lang="sk-SK" sz="1800" dirty="0"/>
              <a:t> </a:t>
            </a:r>
            <a:r>
              <a:rPr lang="sk-SK" sz="1800" dirty="0" err="1"/>
              <a:t>down</a:t>
            </a:r>
            <a:r>
              <a:rPr lang="sk-SK" sz="1800" dirty="0" smtClean="0"/>
              <a:t>).</a:t>
            </a: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64904"/>
            <a:ext cx="1440160" cy="2674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15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Sekvenčné logické obvody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obvod, </a:t>
            </a:r>
            <a:r>
              <a:rPr lang="sk-SK" sz="1800" dirty="0"/>
              <a:t>pri ktorom stav výstupu závisí nielen od okamžitej kombiná­cie vstupov, ale aj  od postupnosti vstupov v predchádzajúcom čase (postupnosť = sekvencia</a:t>
            </a:r>
            <a:r>
              <a:rPr lang="sk-SK" sz="1800" dirty="0" smtClean="0"/>
              <a:t>).</a:t>
            </a:r>
          </a:p>
          <a:p>
            <a:r>
              <a:rPr lang="sk-SK" sz="1800" dirty="0" smtClean="0"/>
              <a:t>Od </a:t>
            </a:r>
            <a:r>
              <a:rPr lang="sk-SK" sz="1800" dirty="0"/>
              <a:t>kombinačného log. obvodu sa l</a:t>
            </a:r>
            <a:r>
              <a:rPr lang="sk-SK" sz="1800" dirty="0" smtClean="0"/>
              <a:t>íši </a:t>
            </a:r>
            <a:r>
              <a:rPr lang="sk-SK" sz="1800" dirty="0"/>
              <a:t>tým, že má schopnosť pamätať </a:t>
            </a:r>
            <a:r>
              <a:rPr lang="sk-SK" sz="1800" dirty="0" smtClean="0"/>
              <a:t>si predchádzajúci stav.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/>
              <a:t>Pamäťovú časť tvoria pamäťové prvky, ktoré zachovajú stav vnútorného budiaceho kanála ako vnútorné vstupy v ďalšom časovom intervale.</a:t>
            </a:r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615" y="2636912"/>
            <a:ext cx="2995885" cy="1925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57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Posuvné registre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/>
              <a:t>Registre sú sekvenčné logické obvody, ktoré umožňujú vloženie a uchovanie informácie. </a:t>
            </a:r>
            <a:endParaRPr lang="sk-SK" sz="1800" dirty="0" smtClean="0"/>
          </a:p>
          <a:p>
            <a:r>
              <a:rPr lang="sk-SK" sz="1800" dirty="0" smtClean="0"/>
              <a:t>Registrom </a:t>
            </a:r>
            <a:r>
              <a:rPr lang="sk-SK" sz="1800" dirty="0"/>
              <a:t>rozu­mieme teda zariadenie využívajúce </a:t>
            </a:r>
            <a:r>
              <a:rPr lang="sk-SK" sz="1800" dirty="0" err="1"/>
              <a:t>bistabilné</a:t>
            </a:r>
            <a:r>
              <a:rPr lang="sk-SK" sz="1800" dirty="0"/>
              <a:t> preklápacie obvody, do ktorého môžeme vložiť informáciu (zápis), čítať informáciu (čítanie) a posúvať informáciu v registri (posun). </a:t>
            </a:r>
            <a:endParaRPr lang="sk-SK" sz="1800" dirty="0" smtClean="0"/>
          </a:p>
          <a:p>
            <a:r>
              <a:rPr lang="sk-SK" sz="1800" b="1" u="sng" dirty="0" smtClean="0"/>
              <a:t>Typy registrov:</a:t>
            </a:r>
          </a:p>
          <a:p>
            <a:r>
              <a:rPr lang="sk-SK" sz="1800" b="1" dirty="0"/>
              <a:t>p</a:t>
            </a:r>
            <a:r>
              <a:rPr lang="sk-SK" sz="1800" b="1" dirty="0" smtClean="0"/>
              <a:t>aralelný register s paralelným zápisom </a:t>
            </a:r>
            <a:r>
              <a:rPr lang="sk-SK" sz="1800" dirty="0"/>
              <a:t>– umožňuje zápis a čítanie informácie,</a:t>
            </a:r>
          </a:p>
          <a:p>
            <a:r>
              <a:rPr lang="sk-SK" sz="1800" b="1" dirty="0" smtClean="0"/>
              <a:t>posuvný </a:t>
            </a:r>
            <a:r>
              <a:rPr lang="sk-SK" sz="1800" b="1" dirty="0"/>
              <a:t>register so sériovým zápisom,</a:t>
            </a:r>
          </a:p>
          <a:p>
            <a:r>
              <a:rPr lang="sk-SK" sz="1800" b="1" dirty="0" smtClean="0"/>
              <a:t>posuvný </a:t>
            </a:r>
            <a:r>
              <a:rPr lang="sk-SK" sz="1800" b="1" dirty="0"/>
              <a:t>register so sériovým zápisom a paralelným výstupom,</a:t>
            </a:r>
          </a:p>
          <a:p>
            <a:r>
              <a:rPr lang="sk-SK" sz="1800" b="1" dirty="0" smtClean="0"/>
              <a:t>obojsmerný </a:t>
            </a:r>
            <a:r>
              <a:rPr lang="sk-SK" sz="1800" b="1" dirty="0"/>
              <a:t>posuvný register </a:t>
            </a:r>
            <a:r>
              <a:rPr lang="sk-SK" sz="1800" dirty="0"/>
              <a:t>– vratný posuvný register,</a:t>
            </a:r>
          </a:p>
          <a:p>
            <a:r>
              <a:rPr lang="sk-SK" sz="1800" b="1" dirty="0" smtClean="0"/>
              <a:t>kruhový </a:t>
            </a:r>
            <a:r>
              <a:rPr lang="sk-SK" sz="1800" b="1" dirty="0"/>
              <a:t>register, </a:t>
            </a:r>
          </a:p>
          <a:p>
            <a:r>
              <a:rPr lang="sk-SK" sz="1800" dirty="0" smtClean="0"/>
              <a:t>špeciálne </a:t>
            </a:r>
            <a:r>
              <a:rPr lang="sk-SK" sz="1800" dirty="0"/>
              <a:t>registre s doplňujúcimi </a:t>
            </a:r>
            <a:r>
              <a:rPr lang="sk-SK" sz="1800" dirty="0" err="1"/>
              <a:t>mikrooperáciami</a:t>
            </a:r>
            <a:r>
              <a:rPr lang="sk-SK" sz="1800" dirty="0"/>
              <a:t>.</a:t>
            </a:r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193196"/>
            <a:ext cx="1311896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88647"/>
            <a:ext cx="1656184" cy="3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5388645"/>
            <a:ext cx="1152128" cy="553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2856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Paralelný register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/>
              <a:t>Paralelný register je zostavený zo samostatných preklápacích obvodov typu D, ktoré sú viazané iba spoločným riadeným (otváraním) hodinovým impulzom. V priebehu jedného hodi­nového impulzu sa celá informácia zaznamená do celého registra až do príchodu ďalšieho hodi­nového </a:t>
            </a:r>
            <a:r>
              <a:rPr lang="sk-SK" sz="1800" dirty="0" smtClean="0"/>
              <a:t>impulzu.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08920"/>
            <a:ext cx="680329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87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Sériový register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/>
              <a:t>Sériovým zapojením preklápacích obvodov vznikne sériový posuvný register, ktorý umož­ňuje sériový záznam a sériový výstup </a:t>
            </a:r>
            <a:r>
              <a:rPr lang="sk-SK" sz="1800" dirty="0" smtClean="0"/>
              <a:t>informácie.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endParaRPr lang="sk-SK" sz="1800" dirty="0" smtClean="0"/>
          </a:p>
          <a:p>
            <a:r>
              <a:rPr lang="sk-SK" sz="1800" dirty="0"/>
              <a:t>Informácia privedená na vstup prvého preklápacieho obvodu sa príchodom hodinového impulzu prenesie na jeho výstup, ktorý je spojený so vstupom ďalšieho preklápacieho obvodu. U štvorbitového registra sa celá informácia (t.j. štvorbitové číslo) zaznamená štyrmi hodinovými impulzmi, a to postupným posúvaním celého obsahu registra o jeden stupeň vpravo.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76872"/>
            <a:ext cx="7389416" cy="1835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0457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Posuvný register s JK obvodmi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dirty="0"/>
              <a:t>Informácia privedená na vstup (D) prvého preklápacieho obvodu sa príchodom hodinového impulzu prenesie na jeho výstup (A), ktorý je spojený so vstupom ďalšieho preklápacieho obvodu. U trojbitového registra sa celá informácia (t.j. trojbitové číslo) zaznamená tromi hodinovými impulzmi, a to postupným posúvaním celého obsahu registra o jeden stupeň vpravo. </a:t>
            </a:r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/>
              <a:t>D- sériový vstup dát, C- sériový výstup dát, A B C- paralelný výstup dát</a:t>
            </a:r>
          </a:p>
          <a:p>
            <a:endParaRPr lang="sk-S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1993"/>
            <a:ext cx="6049893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693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Časové priebehy registra s JK obvodmi</a:t>
            </a:r>
            <a:endParaRPr lang="sk-SK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194581" cy="17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05064"/>
            <a:ext cx="310483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16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Integrované posuvné registre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Obvod 7</a:t>
            </a:r>
            <a:r>
              <a:rPr lang="sk-SK" sz="1800" b="1" dirty="0"/>
              <a:t>496 </a:t>
            </a:r>
            <a:r>
              <a:rPr lang="sk-SK" sz="1800" dirty="0"/>
              <a:t>– 5 bitový posuvný register realizuje tieto úlohy:</a:t>
            </a:r>
          </a:p>
          <a:p>
            <a:r>
              <a:rPr lang="sk-SK" sz="1800" dirty="0"/>
              <a:t>- pamätá si 5 bitový údaj</a:t>
            </a:r>
          </a:p>
          <a:p>
            <a:r>
              <a:rPr lang="sk-SK" sz="1800" dirty="0"/>
              <a:t>- realizuje </a:t>
            </a:r>
            <a:r>
              <a:rPr lang="sk-SK" sz="1800" dirty="0" err="1"/>
              <a:t>mikrooperácie</a:t>
            </a:r>
            <a:r>
              <a:rPr lang="sk-SK" sz="1800" dirty="0"/>
              <a:t>: - nulovanie</a:t>
            </a:r>
          </a:p>
          <a:p>
            <a:r>
              <a:rPr lang="sk-SK" sz="1800" dirty="0"/>
              <a:t>- prevod paralelného kódu na sériový</a:t>
            </a:r>
          </a:p>
          <a:p>
            <a:r>
              <a:rPr lang="sk-SK" sz="1800" dirty="0"/>
              <a:t>- prevod sériového kódu na paralelný </a:t>
            </a:r>
            <a:endParaRPr lang="sk-SK" sz="1800" dirty="0" smtClean="0"/>
          </a:p>
          <a:p>
            <a:endParaRPr lang="sk-SK" sz="1800" dirty="0"/>
          </a:p>
          <a:p>
            <a:pPr marL="0" indent="0">
              <a:buNone/>
            </a:pPr>
            <a:endParaRPr lang="sk-SK" sz="1800" dirty="0" smtClean="0"/>
          </a:p>
          <a:p>
            <a:endParaRPr lang="sk-SK" sz="1800" dirty="0"/>
          </a:p>
          <a:p>
            <a:r>
              <a:rPr lang="sk-SK" sz="1800" dirty="0"/>
              <a:t>A0-sériový vstup, A1-A5- paralelný vstup,</a:t>
            </a:r>
          </a:p>
          <a:p>
            <a:r>
              <a:rPr lang="sk-SK" sz="1800" dirty="0"/>
              <a:t>Q5- sériový výstup , Q1-Q5- paralelný výstup </a:t>
            </a:r>
          </a:p>
          <a:p>
            <a:r>
              <a:rPr lang="sk-SK" sz="1800" dirty="0"/>
              <a:t>S- zápis paralelných </a:t>
            </a:r>
            <a:r>
              <a:rPr lang="sk-SK" sz="1800" dirty="0" smtClean="0"/>
              <a:t>údajov.</a:t>
            </a:r>
            <a:endParaRPr lang="sk-SK" sz="1800" dirty="0"/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04" y="1916832"/>
            <a:ext cx="12382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00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Kruhový register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Ak </a:t>
            </a:r>
            <a:r>
              <a:rPr lang="sk-SK" sz="1800" dirty="0"/>
              <a:t>zapojíme posuvný register tak, že jeho sériový výstup pripojíme k sériovému vstupu, vznikne </a:t>
            </a:r>
            <a:r>
              <a:rPr lang="sk-SK" sz="1800" b="1" dirty="0"/>
              <a:t>kruhový </a:t>
            </a:r>
            <a:r>
              <a:rPr lang="sk-SK" sz="1800" b="1" dirty="0" smtClean="0"/>
              <a:t>register</a:t>
            </a:r>
            <a:r>
              <a:rPr lang="sk-SK" sz="1800" dirty="0"/>
              <a:t>.</a:t>
            </a:r>
            <a:endParaRPr lang="sk-SK" sz="1800" dirty="0" smtClean="0"/>
          </a:p>
          <a:p>
            <a:r>
              <a:rPr lang="sk-SK" sz="1800" b="1" dirty="0"/>
              <a:t>P</a:t>
            </a:r>
            <a:r>
              <a:rPr lang="sk-SK" sz="1800" b="1" dirty="0" smtClean="0"/>
              <a:t>oužitie </a:t>
            </a:r>
            <a:r>
              <a:rPr lang="sk-SK" sz="1800" dirty="0"/>
              <a:t>– napr. pre postupné cyklické zapínanie svetelnej reklamy alebo povely k pravidelnému cyklickému otváraniu ventilov v technologickom. </a:t>
            </a:r>
            <a:r>
              <a:rPr lang="sk-SK" sz="1800" dirty="0" smtClean="0"/>
              <a:t>procese.</a:t>
            </a:r>
            <a:endParaRPr lang="sk-SK" sz="1800" dirty="0"/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47" y="2996952"/>
            <a:ext cx="7320153" cy="2545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38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Preklápacie obvody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b="1" dirty="0"/>
              <a:t>Preklápací (</a:t>
            </a:r>
            <a:r>
              <a:rPr lang="sk-SK" sz="2000" b="1" dirty="0" err="1"/>
              <a:t>klopný</a:t>
            </a:r>
            <a:r>
              <a:rPr lang="sk-SK" sz="2000" b="1" dirty="0"/>
              <a:t>) obvod  </a:t>
            </a:r>
            <a:r>
              <a:rPr lang="sk-SK" sz="2000" dirty="0"/>
              <a:t>Je elementárny pamäťový modul, ktorý môže nadobúdať jeden z dvoch stavov Q=0, Q=1. Stav v </a:t>
            </a:r>
            <a:r>
              <a:rPr lang="sk-SK" sz="2000" i="1" dirty="0" err="1"/>
              <a:t>n-tom</a:t>
            </a:r>
            <a:r>
              <a:rPr lang="sk-SK" sz="2000" dirty="0"/>
              <a:t> časovom intervale je podmienený stavom na vstupoch a stavom na výstupe v predchádzajúcom </a:t>
            </a:r>
            <a:r>
              <a:rPr lang="sk-SK" sz="2000" i="1" dirty="0"/>
              <a:t>n-1</a:t>
            </a:r>
            <a:r>
              <a:rPr lang="sk-SK" sz="2000" dirty="0"/>
              <a:t> časovom intervale</a:t>
            </a:r>
            <a:r>
              <a:rPr lang="sk-SK" sz="2000" dirty="0" smtClean="0"/>
              <a:t>.</a:t>
            </a:r>
          </a:p>
          <a:p>
            <a:r>
              <a:rPr lang="sk-SK" sz="2000" dirty="0" smtClean="0"/>
              <a:t>Dokážu si zachovať </a:t>
            </a:r>
            <a:r>
              <a:rPr lang="sk-SK" sz="2000" dirty="0"/>
              <a:t>na určitý čas signál s logickou hodnotou 0 alebo 1</a:t>
            </a:r>
          </a:p>
          <a:p>
            <a:r>
              <a:rPr lang="sk-SK" sz="2000" b="1" dirty="0"/>
              <a:t>Preklápacie obvody rozdeľujeme na</a:t>
            </a:r>
            <a:r>
              <a:rPr lang="sk-SK" sz="2000" dirty="0"/>
              <a:t>: </a:t>
            </a:r>
          </a:p>
          <a:p>
            <a:r>
              <a:rPr lang="sk-SK" sz="2000" u="sng" dirty="0"/>
              <a:t>Asynchrónne obvody :</a:t>
            </a:r>
            <a:endParaRPr lang="sk-SK" sz="2000" dirty="0"/>
          </a:p>
          <a:p>
            <a:r>
              <a:rPr lang="sk-SK" sz="2000" dirty="0"/>
              <a:t>Vnútorný stav sa mení hneď po zmene údajového (dátového) vstupu. </a:t>
            </a:r>
          </a:p>
          <a:p>
            <a:r>
              <a:rPr lang="sk-SK" sz="2000" u="sng" dirty="0"/>
              <a:t>Synchrónne obvody :</a:t>
            </a:r>
            <a:endParaRPr lang="sk-SK" sz="2000" dirty="0"/>
          </a:p>
          <a:p>
            <a:r>
              <a:rPr lang="sk-SK" sz="2000" dirty="0"/>
              <a:t>Vnútorný stav sa zmení len vtedy, ak privedieme hodinový impulz.</a:t>
            </a:r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3371773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Preklápací obvod RS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1800" dirty="0" smtClean="0"/>
              <a:t>Má dva vstupy – </a:t>
            </a:r>
            <a:r>
              <a:rPr lang="sk-SK" sz="1800" b="1" dirty="0" smtClean="0"/>
              <a:t>SET – nastavenie</a:t>
            </a:r>
            <a:r>
              <a:rPr lang="sk-SK" sz="1800" dirty="0" smtClean="0"/>
              <a:t>, </a:t>
            </a:r>
            <a:r>
              <a:rPr lang="sk-SK" sz="1800" b="1" dirty="0" smtClean="0"/>
              <a:t>RESET - nulovanie</a:t>
            </a:r>
          </a:p>
          <a:p>
            <a:r>
              <a:rPr lang="sk-SK" sz="1800" dirty="0" smtClean="0"/>
              <a:t>S=1</a:t>
            </a:r>
            <a:r>
              <a:rPr lang="sk-SK" sz="1800" dirty="0"/>
              <a:t>, R=0  =&gt; Q=1, nastaví vnútorný stav Q do stavu log. 1 (S= set)</a:t>
            </a:r>
          </a:p>
          <a:p>
            <a:r>
              <a:rPr lang="sk-SK" sz="1800" dirty="0"/>
              <a:t>S=0, R=1  =&gt; Q=0, nastaví vnútorný stav Q do stavu log. 0  (R= </a:t>
            </a:r>
            <a:r>
              <a:rPr lang="sk-SK" sz="1800" dirty="0" err="1"/>
              <a:t>reset</a:t>
            </a:r>
            <a:r>
              <a:rPr lang="sk-SK" sz="1800" dirty="0"/>
              <a:t>)</a:t>
            </a:r>
          </a:p>
          <a:p>
            <a:r>
              <a:rPr lang="sk-SK" sz="1800" dirty="0"/>
              <a:t>S=0, R=0  =&gt; Q - pamätá stav (</a:t>
            </a:r>
            <a:r>
              <a:rPr lang="sk-SK" sz="1800" dirty="0" err="1"/>
              <a:t>Memory</a:t>
            </a:r>
            <a:r>
              <a:rPr lang="sk-SK" sz="1800" dirty="0"/>
              <a:t> – pamäťový stav</a:t>
            </a:r>
            <a:r>
              <a:rPr lang="sk-SK" sz="1800" dirty="0" smtClean="0"/>
              <a:t>)</a:t>
            </a:r>
            <a:endParaRPr lang="sk-SK" sz="1800" dirty="0"/>
          </a:p>
          <a:p>
            <a:r>
              <a:rPr lang="sk-SK" sz="1800" dirty="0"/>
              <a:t>S=1, R=1  =&gt;  Zakázaný stav </a:t>
            </a: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876264"/>
                  </p:ext>
                </p:extLst>
              </p:nvPr>
            </p:nvGraphicFramePr>
            <p:xfrm>
              <a:off x="1187624" y="3501008"/>
              <a:ext cx="1512168" cy="15841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8042"/>
                    <a:gridCol w="378042"/>
                    <a:gridCol w="378042"/>
                    <a:gridCol w="378042"/>
                  </a:tblGrid>
                  <a:tr h="3459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Q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sk-SK" sz="12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sk-SK" sz="12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𝑸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-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-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ulka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876264"/>
                  </p:ext>
                </p:extLst>
              </p:nvPr>
            </p:nvGraphicFramePr>
            <p:xfrm>
              <a:off x="1187624" y="3501008"/>
              <a:ext cx="1512168" cy="1584176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378042"/>
                    <a:gridCol w="378042"/>
                    <a:gridCol w="378042"/>
                    <a:gridCol w="378042"/>
                  </a:tblGrid>
                  <a:tr h="34599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S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R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Q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301613" t="-8772" b="-357895"/>
                          </a:stretch>
                        </a:blipFill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0954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-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-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88265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Schematická </a:t>
            </a:r>
            <a:r>
              <a:rPr lang="sk-SK" sz="2800" dirty="0"/>
              <a:t>z</a:t>
            </a:r>
            <a:r>
              <a:rPr lang="sk-SK" sz="2800" dirty="0" smtClean="0"/>
              <a:t>načka a časový diagram RS obvodu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Schematická značka: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dirty="0" smtClean="0"/>
              <a:t>Časový diagram: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403" y="1628800"/>
            <a:ext cx="1225773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383" y="3429000"/>
            <a:ext cx="500358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430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Realizácia RS preklápacích obvodov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1800" dirty="0" smtClean="0"/>
              <a:t>Realizácia RS preklápacieho obvodu pomocou členov NAND a NOR: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dirty="0" smtClean="0"/>
              <a:t>Synchrónny RS preklápací obvod: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740" y="2105819"/>
            <a:ext cx="2285710" cy="1539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05819"/>
            <a:ext cx="1944216" cy="137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03" y="3889201"/>
            <a:ext cx="3310705" cy="2420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19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Preklápací obvod JK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/>
              <a:t>J=1, K=0  =&gt; Q=1, nastaví vnútorný stav Q do stavu log. 1</a:t>
            </a:r>
          </a:p>
          <a:p>
            <a:r>
              <a:rPr lang="sk-SK" sz="1800" dirty="0"/>
              <a:t>J=0, K=1  =&gt; Q=0, nastaví vnútorný stav Q do stavu log. 0</a:t>
            </a:r>
          </a:p>
          <a:p>
            <a:r>
              <a:rPr lang="sk-SK" sz="1800" dirty="0"/>
              <a:t>J=1, K=0  =&gt; Q klopí do opačného stavu</a:t>
            </a:r>
          </a:p>
          <a:p>
            <a:r>
              <a:rPr lang="sk-SK" sz="1800" dirty="0"/>
              <a:t>J=0, K=0  =&gt; Q – pamäťový stav – </a:t>
            </a:r>
            <a:r>
              <a:rPr lang="sk-SK" sz="1800" dirty="0" smtClean="0"/>
              <a:t>MEMORY</a:t>
            </a:r>
          </a:p>
          <a:p>
            <a:endParaRPr lang="sk-SK" sz="1800" dirty="0" smtClean="0"/>
          </a:p>
          <a:p>
            <a:r>
              <a:rPr lang="sk-SK" sz="1800" b="1" dirty="0" err="1" smtClean="0"/>
              <a:t>Pravdivostná</a:t>
            </a:r>
            <a:r>
              <a:rPr lang="sk-SK" sz="1800" b="1" dirty="0" smtClean="0"/>
              <a:t> tabuľka a schematická značka:</a:t>
            </a:r>
            <a:endParaRPr lang="sk-SK" sz="1800" b="1" dirty="0"/>
          </a:p>
          <a:p>
            <a:pPr marL="0" indent="0">
              <a:buNone/>
            </a:pPr>
            <a:endParaRPr lang="sk-SK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701035"/>
                  </p:ext>
                </p:extLst>
              </p:nvPr>
            </p:nvGraphicFramePr>
            <p:xfrm>
              <a:off x="1115616" y="4005063"/>
              <a:ext cx="2016224" cy="14117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04056"/>
                    <a:gridCol w="504056"/>
                    <a:gridCol w="504056"/>
                    <a:gridCol w="504056"/>
                  </a:tblGrid>
                  <a:tr h="3243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J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Q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bar>
                                  <m:barPr>
                                    <m:pos m:val="top"/>
                                    <m:ctrlPr>
                                      <a:rPr lang="sk-SK" sz="12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</m:ctrlPr>
                                  </m:barPr>
                                  <m:e>
                                    <m:r>
                                      <a:rPr lang="sk-SK" sz="1200" b="1" i="1">
                                        <a:effectLst/>
                                        <a:latin typeface="Cambria Math"/>
                                        <a:ea typeface="Times New Roman"/>
                                        <a:cs typeface="Times New Roman"/>
                                      </a:rPr>
                                      <m:t>𝑸</m:t>
                                    </m:r>
                                  </m:e>
                                </m:bar>
                              </m:oMath>
                            </m:oMathPara>
                          </a14:m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ulka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534701035"/>
                  </p:ext>
                </p:extLst>
              </p:nvPr>
            </p:nvGraphicFramePr>
            <p:xfrm>
              <a:off x="1115616" y="4005063"/>
              <a:ext cx="2016224" cy="1411722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504056"/>
                    <a:gridCol w="504056"/>
                    <a:gridCol w="504056"/>
                    <a:gridCol w="504056"/>
                  </a:tblGrid>
                  <a:tr h="324326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J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b="1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Q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sk-SK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298795" t="-11321" b="-341509"/>
                          </a:stretch>
                        </a:blipFill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M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0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7184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1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sk-SK" sz="1200" dirty="0">
                              <a:effectLst/>
                              <a:latin typeface="Times New Roman"/>
                              <a:ea typeface="Times New Roman"/>
                              <a:cs typeface="Times New Roman"/>
                            </a:rPr>
                            <a:t>K</a:t>
                          </a:r>
                          <a:endParaRPr lang="sk-SK" sz="1100" dirty="0">
                            <a:effectLst/>
                            <a:latin typeface="Calibri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27076"/>
            <a:ext cx="1429678" cy="17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789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Časový diagram JK obvodu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Časový diagram: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/>
              <a:t>V  praxi sa používajú len synchrónne KO z dôvodu oneskorenia v logických obvodoch, pričom zápis do vnútorného stavu Q sa realizuje buď v okamžiku </a:t>
            </a:r>
            <a:r>
              <a:rPr lang="sk-SK" sz="1800" dirty="0" err="1"/>
              <a:t>nábežnej</a:t>
            </a:r>
            <a:r>
              <a:rPr lang="sk-SK" sz="1800" dirty="0"/>
              <a:t> alebo </a:t>
            </a:r>
            <a:r>
              <a:rPr lang="sk-SK" sz="1800" dirty="0" err="1"/>
              <a:t>dobežnej</a:t>
            </a:r>
            <a:r>
              <a:rPr lang="sk-SK" sz="1800" dirty="0"/>
              <a:t> hrany hodinového impulzu. </a:t>
            </a:r>
            <a:endParaRPr lang="sk-SK" sz="1800" dirty="0" smtClean="0"/>
          </a:p>
          <a:p>
            <a:r>
              <a:rPr lang="sk-SK" sz="1800" b="1" dirty="0" err="1"/>
              <a:t>Nábežná</a:t>
            </a:r>
            <a:r>
              <a:rPr lang="sk-SK" sz="1800" b="1" dirty="0"/>
              <a:t> hrana </a:t>
            </a:r>
            <a:r>
              <a:rPr lang="sk-SK" sz="1800" dirty="0"/>
              <a:t>– prechod z log. 0 na log. 1, </a:t>
            </a:r>
            <a:endParaRPr lang="sk-SK" sz="1800" dirty="0" smtClean="0"/>
          </a:p>
          <a:p>
            <a:r>
              <a:rPr lang="sk-SK" sz="1800" b="1" dirty="0" err="1"/>
              <a:t>D</a:t>
            </a:r>
            <a:r>
              <a:rPr lang="sk-SK" sz="1800" b="1" dirty="0" err="1" smtClean="0"/>
              <a:t>obežná</a:t>
            </a:r>
            <a:r>
              <a:rPr lang="sk-SK" sz="1800" b="1" dirty="0" smtClean="0"/>
              <a:t> </a:t>
            </a:r>
            <a:r>
              <a:rPr lang="sk-SK" sz="1800" b="1" dirty="0"/>
              <a:t>hrana </a:t>
            </a:r>
            <a:r>
              <a:rPr lang="sk-SK" sz="1800" dirty="0"/>
              <a:t>– prechod z log. 1 na log. 0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sz="1800" b="1" dirty="0"/>
          </a:p>
          <a:p>
            <a:endParaRPr lang="sk-SK" sz="1800" dirty="0" smtClean="0"/>
          </a:p>
          <a:p>
            <a:pPr marL="0" indent="0">
              <a:buNone/>
            </a:pPr>
            <a:endParaRPr lang="sk-SK" sz="1800" b="1" dirty="0"/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1772816"/>
            <a:ext cx="452593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896" y="4681399"/>
            <a:ext cx="58086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6996" y="5113447"/>
            <a:ext cx="580865" cy="49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6068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Synchrónny JK obvod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04673" y="1628800"/>
            <a:ext cx="8229600" cy="452596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Schematická značka: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b="1" dirty="0" smtClean="0"/>
              <a:t>Časový diagram na vstupoch a výstupoch JK obvodu: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44646"/>
            <a:ext cx="1190735" cy="145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3789040"/>
            <a:ext cx="4309181" cy="2150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90497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673</Words>
  <Application>Microsoft Office PowerPoint</Application>
  <PresentationFormat>Předvádění na obrazovce (4:3)</PresentationFormat>
  <Paragraphs>218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systému Office</vt:lpstr>
      <vt:lpstr>Sekvenčné logické obvody</vt:lpstr>
      <vt:lpstr>Sekvenčné logické obvody</vt:lpstr>
      <vt:lpstr>Preklápacie obvody</vt:lpstr>
      <vt:lpstr>Preklápací obvod RS</vt:lpstr>
      <vt:lpstr>Schematická značka a časový diagram RS obvodu</vt:lpstr>
      <vt:lpstr>Realizácia RS preklápacích obvodov</vt:lpstr>
      <vt:lpstr>Preklápací obvod JK</vt:lpstr>
      <vt:lpstr>Časový diagram JK obvodu</vt:lpstr>
      <vt:lpstr>Synchrónny JK obvod</vt:lpstr>
      <vt:lpstr>D - preklápací obvod</vt:lpstr>
      <vt:lpstr>Preklápací obvod T</vt:lpstr>
      <vt:lpstr>Čítače</vt:lpstr>
      <vt:lpstr>Rozdelenie čítačov</vt:lpstr>
      <vt:lpstr>Asynchrónny čítač zostavený</vt:lpstr>
      <vt:lpstr>Asynchrónny čítač zostavený z D obvodov</vt:lpstr>
      <vt:lpstr>Integrované čítače</vt:lpstr>
      <vt:lpstr>Skrátenie cyklu čítača</vt:lpstr>
      <vt:lpstr>Synchrónny čítač zostavený z JK obvodov </vt:lpstr>
      <vt:lpstr>Integrované čítače synchrónne</vt:lpstr>
      <vt:lpstr>Posuvné registre</vt:lpstr>
      <vt:lpstr>Paralelný register</vt:lpstr>
      <vt:lpstr>Sériový register</vt:lpstr>
      <vt:lpstr>Posuvný register s JK obvodmi</vt:lpstr>
      <vt:lpstr>Časové priebehy registra s JK obvodmi</vt:lpstr>
      <vt:lpstr>Integrované posuvné registre</vt:lpstr>
      <vt:lpstr>Kruhový register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Sekvenčné logické obvody</dc:title>
  <dc:creator>Šrenkel</dc:creator>
  <cp:lastModifiedBy>Šrenkel</cp:lastModifiedBy>
  <cp:revision>35</cp:revision>
  <dcterms:created xsi:type="dcterms:W3CDTF">2018-02-13T07:01:24Z</dcterms:created>
  <dcterms:modified xsi:type="dcterms:W3CDTF">2018-04-06T09:52:45Z</dcterms:modified>
</cp:coreProperties>
</file>