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  <p:sldId id="278" r:id="rId2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7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D482-1D64-44B5-A90F-2D220B4A4309}" type="datetimeFigureOut">
              <a:rPr lang="sk-SK" smtClean="0"/>
              <a:pPr/>
              <a:t>10. 12. 2013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BDED-9A74-4BDA-AA7F-40FD0BFEAB7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D482-1D64-44B5-A90F-2D220B4A4309}" type="datetimeFigureOut">
              <a:rPr lang="sk-SK" smtClean="0"/>
              <a:pPr/>
              <a:t>10. 12. 2013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BDED-9A74-4BDA-AA7F-40FD0BFEAB7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D482-1D64-44B5-A90F-2D220B4A4309}" type="datetimeFigureOut">
              <a:rPr lang="sk-SK" smtClean="0"/>
              <a:pPr/>
              <a:t>10. 12. 2013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BDED-9A74-4BDA-AA7F-40FD0BFEAB7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D482-1D64-44B5-A90F-2D220B4A4309}" type="datetimeFigureOut">
              <a:rPr lang="sk-SK" smtClean="0"/>
              <a:pPr/>
              <a:t>10. 12. 2013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BDED-9A74-4BDA-AA7F-40FD0BFEAB7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D482-1D64-44B5-A90F-2D220B4A4309}" type="datetimeFigureOut">
              <a:rPr lang="sk-SK" smtClean="0"/>
              <a:pPr/>
              <a:t>10. 12. 2013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BDED-9A74-4BDA-AA7F-40FD0BFEAB7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D482-1D64-44B5-A90F-2D220B4A4309}" type="datetimeFigureOut">
              <a:rPr lang="sk-SK" smtClean="0"/>
              <a:pPr/>
              <a:t>10. 12. 2013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BDED-9A74-4BDA-AA7F-40FD0BFEAB7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D482-1D64-44B5-A90F-2D220B4A4309}" type="datetimeFigureOut">
              <a:rPr lang="sk-SK" smtClean="0"/>
              <a:pPr/>
              <a:t>10. 12. 2013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BDED-9A74-4BDA-AA7F-40FD0BFEAB7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D482-1D64-44B5-A90F-2D220B4A4309}" type="datetimeFigureOut">
              <a:rPr lang="sk-SK" smtClean="0"/>
              <a:pPr/>
              <a:t>10. 12. 2013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BDED-9A74-4BDA-AA7F-40FD0BFEAB7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D482-1D64-44B5-A90F-2D220B4A4309}" type="datetimeFigureOut">
              <a:rPr lang="sk-SK" smtClean="0"/>
              <a:pPr/>
              <a:t>10. 12. 2013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BDED-9A74-4BDA-AA7F-40FD0BFEAB7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D482-1D64-44B5-A90F-2D220B4A4309}" type="datetimeFigureOut">
              <a:rPr lang="sk-SK" smtClean="0"/>
              <a:pPr/>
              <a:t>10. 12. 2013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BDED-9A74-4BDA-AA7F-40FD0BFEAB7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D482-1D64-44B5-A90F-2D220B4A4309}" type="datetimeFigureOut">
              <a:rPr lang="sk-SK" smtClean="0"/>
              <a:pPr/>
              <a:t>10. 12. 2013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BDED-9A74-4BDA-AA7F-40FD0BFEAB7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2D482-1D64-44B5-A90F-2D220B4A4309}" type="datetimeFigureOut">
              <a:rPr lang="sk-SK" smtClean="0"/>
              <a:pPr/>
              <a:t>10. 12. 2013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5BDED-9A74-4BDA-AA7F-40FD0BFEAB7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59" Type="http://schemas.microsoft.com/office/2007/relationships/hdphoto" Target="NUL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9.xml"/><Relationship Id="rId66" Type="http://schemas.microsoft.com/office/2007/relationships/hdphoto" Target="NUL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51" Type="http://schemas.microsoft.com/office/2007/relationships/hdphoto" Target="NUL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9.xml"/><Relationship Id="rId82" Type="http://schemas.microsoft.com/office/2007/relationships/hdphoto" Target="NUL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7" Type="http://schemas.microsoft.com/office/2007/relationships/hdphoto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Frekvenčné filtre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Filtre s konečnou impulznou hodnotou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1800" dirty="0" smtClean="0"/>
              <a:t>Digitalizovaný signál prechádza štruktúrou, ktorá vykonáva oneskorenie jednotlivých vzoriek, násobenie oneskorených vzoriek koeficientmi b</a:t>
            </a:r>
            <a:r>
              <a:rPr lang="sk-SK" sz="1800" baseline="-25000" dirty="0" smtClean="0"/>
              <a:t>i</a:t>
            </a:r>
            <a:r>
              <a:rPr lang="sk-SK" sz="1800" dirty="0" smtClean="0"/>
              <a:t>, ktorých súčet tvorí výstupný digitálny signál filtra. So zväčšením požiadaviek na rýchlosť prechodu prenosovej  charakteristiky z priepustného do nepriepustného pásma je nutné zväčšiť počet koeficientov a výpočtových operácií. Zvýšenie požadovaného rádu  filtra vedie k obmedzeniu šírky prenášaného  frekvenčného pásma. </a:t>
            </a:r>
          </a:p>
          <a:p>
            <a:pPr>
              <a:buNone/>
            </a:pPr>
            <a:endParaRPr lang="sk-SK" sz="1800" dirty="0"/>
          </a:p>
        </p:txBody>
      </p:sp>
      <p:pic>
        <p:nvPicPr>
          <p:cNvPr id="4" name="Obrázok 3"/>
          <p:cNvPicPr/>
          <p:nvPr/>
        </p:nvPicPr>
        <p:blipFill>
          <a:blip r:embed="rId2" cstate="print">
            <a:lum bright="-20000" contrast="40000"/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>
                  <a14:imgLayer r:embed="rId59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403648" y="3356992"/>
            <a:ext cx="5932364" cy="1367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Jednoduché RL a RC články ako filtre 1. rádu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b="1" dirty="0" smtClean="0"/>
              <a:t>Integračné články: </a:t>
            </a:r>
          </a:p>
          <a:p>
            <a:r>
              <a:rPr lang="sk-SK" sz="1800" dirty="0" smtClean="0"/>
              <a:t>RC článok: </a:t>
            </a:r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r>
              <a:rPr lang="sk-SK" sz="1800" dirty="0" smtClean="0"/>
              <a:t>RL článok: </a:t>
            </a:r>
          </a:p>
          <a:p>
            <a:pPr>
              <a:buNone/>
            </a:pPr>
            <a:r>
              <a:rPr lang="sk-SK" sz="1800" dirty="0" smtClean="0"/>
              <a:t>	</a:t>
            </a:r>
          </a:p>
          <a:p>
            <a:pPr>
              <a:buNone/>
            </a:pPr>
            <a:endParaRPr lang="sk-SK" sz="1800" dirty="0" smtClean="0"/>
          </a:p>
          <a:p>
            <a:r>
              <a:rPr lang="sk-SK" sz="1800" b="1" dirty="0" smtClean="0">
                <a:sym typeface="Symbol"/>
              </a:rPr>
              <a:t>Ak: </a:t>
            </a:r>
            <a:r>
              <a:rPr lang="sk-SK" sz="1800" b="1" dirty="0" smtClean="0"/>
              <a:t> = RC</a:t>
            </a:r>
            <a:r>
              <a:rPr lang="sk-SK" sz="1800" dirty="0" smtClean="0"/>
              <a:t> pre článok RC a </a:t>
            </a:r>
            <a:r>
              <a:rPr lang="sk-SK" sz="1800" b="1" dirty="0" smtClean="0">
                <a:sym typeface="Symbol"/>
              </a:rPr>
              <a:t></a:t>
            </a:r>
            <a:r>
              <a:rPr lang="sk-SK" sz="1800" b="1" dirty="0" smtClean="0"/>
              <a:t> =L/R</a:t>
            </a:r>
            <a:r>
              <a:rPr lang="sk-SK" sz="1800" dirty="0" smtClean="0"/>
              <a:t> pre článok RL, dostaneme pre obidva články rovnaký tvar rovnice prenosu:</a:t>
            </a:r>
          </a:p>
          <a:p>
            <a:pPr>
              <a:buNone/>
            </a:pPr>
            <a:endParaRPr lang="sk-SK" sz="1800" dirty="0" smtClean="0"/>
          </a:p>
          <a:p>
            <a:endParaRPr lang="sk-SK" sz="1800" dirty="0" smtClean="0"/>
          </a:p>
          <a:p>
            <a:pPr>
              <a:buNone/>
            </a:pPr>
            <a:r>
              <a:rPr lang="sk-SK" sz="1800" dirty="0" smtClean="0"/>
              <a:t>	</a:t>
            </a:r>
            <a:endParaRPr lang="sk-SK" sz="1800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2771800" y="1844824"/>
          <a:ext cx="2907322" cy="1224136"/>
        </p:xfrm>
        <a:graphic>
          <a:graphicData uri="http://schemas.openxmlformats.org/presentationml/2006/ole">
            <p:oleObj spid="_x0000_s16386" name="Rovnica" r:id="rId3" imgW="1930320" imgH="812520" progId="Equation.3">
              <p:embed/>
            </p:oleObj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771800" y="3356992"/>
          <a:ext cx="3096344" cy="982289"/>
        </p:xfrm>
        <a:graphic>
          <a:graphicData uri="http://schemas.openxmlformats.org/presentationml/2006/ole">
            <p:oleObj spid="_x0000_s16387" name="Rovnica" r:id="rId4" imgW="1841400" imgH="583920" progId="Equation.3">
              <p:embed/>
            </p:oleObj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3707904" y="4797152"/>
          <a:ext cx="1584176" cy="1134349"/>
        </p:xfrm>
        <a:graphic>
          <a:graphicData uri="http://schemas.openxmlformats.org/presentationml/2006/ole">
            <p:oleObj spid="_x0000_s16388" name="Rovnica" r:id="rId5" imgW="1028520" imgH="736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55576" y="692696"/>
            <a:ext cx="7344816" cy="566738"/>
          </a:xfrm>
        </p:spPr>
        <p:txBody>
          <a:bodyPr/>
          <a:lstStyle/>
          <a:p>
            <a:r>
              <a:rPr lang="sk-SK" dirty="0" smtClean="0"/>
              <a:t>Integračný RL a RC článok – prenosová a fázová charakteristika</a:t>
            </a:r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>
          <a:xfrm>
            <a:off x="971600" y="4941168"/>
            <a:ext cx="7488832" cy="1231032"/>
          </a:xfrm>
        </p:spPr>
        <p:txBody>
          <a:bodyPr>
            <a:normAutofit/>
          </a:bodyPr>
          <a:lstStyle/>
          <a:p>
            <a:r>
              <a:rPr lang="sk-SK" sz="1800" dirty="0" smtClean="0"/>
              <a:t>Obidva články ovplyvňujú prechádzajúci signál rovnakým spôsobom. Majú rovnaké prenosové vlastnosti.</a:t>
            </a:r>
            <a:endParaRPr lang="sk-SK" sz="1800" dirty="0"/>
          </a:p>
        </p:txBody>
      </p:sp>
      <p:pic>
        <p:nvPicPr>
          <p:cNvPr id="9" name="Zástupný symbol obrázka 8"/>
          <p:cNvPicPr>
            <a:picLocks noGrp="1"/>
          </p:cNvPicPr>
          <p:nvPr>
            <p:ph type="pic" idx="1"/>
          </p:nvPr>
        </p:nvPicPr>
        <p:blipFill>
          <a:blip r:embed="rId2" cstate="print">
            <a:grayscl/>
            <a:lum bright="-26000" contrast="59000"/>
          </a:blip>
          <a:srcRect t="1286" b="1286"/>
          <a:stretch>
            <a:fillRect/>
          </a:stretch>
        </p:blipFill>
        <p:spPr bwMode="auto">
          <a:xfrm rot="60000">
            <a:off x="1721466" y="1530138"/>
            <a:ext cx="5227637" cy="34591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Derivačné články</a:t>
            </a:r>
            <a:endParaRPr lang="sk-SK" sz="2800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dirty="0" smtClean="0"/>
              <a:t>Ak zameníme navzájom </a:t>
            </a:r>
            <a:r>
              <a:rPr lang="sk-SK" sz="1800" dirty="0" err="1" smtClean="0"/>
              <a:t>rezistor</a:t>
            </a:r>
            <a:r>
              <a:rPr lang="sk-SK" sz="1800" dirty="0" smtClean="0"/>
              <a:t>, kondenzátor alebo cievku, zo zapojení integračných článkov vzniknú derivačné články.</a:t>
            </a:r>
          </a:p>
          <a:p>
            <a:r>
              <a:rPr lang="sk-SK" sz="1800" dirty="0" smtClean="0"/>
              <a:t>Napäťový prenos pre RC článok: </a:t>
            </a:r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r>
              <a:rPr lang="sk-SK" sz="1800" dirty="0" smtClean="0"/>
              <a:t>Napäťový prenos pre RL článok:</a:t>
            </a:r>
          </a:p>
          <a:p>
            <a:pPr>
              <a:buNone/>
            </a:pPr>
            <a:endParaRPr lang="sk-SK" sz="1800" dirty="0" smtClean="0"/>
          </a:p>
          <a:p>
            <a:pPr>
              <a:buNone/>
            </a:pPr>
            <a:endParaRPr lang="sk-SK" sz="1800" dirty="0" smtClean="0"/>
          </a:p>
          <a:p>
            <a:pPr>
              <a:buNone/>
            </a:pPr>
            <a:endParaRPr lang="sk-SK" sz="1800" dirty="0" smtClean="0"/>
          </a:p>
          <a:p>
            <a:r>
              <a:rPr lang="sk-SK" sz="1800" dirty="0" smtClean="0"/>
              <a:t>Prenos pre obidva články (v dB): </a:t>
            </a:r>
            <a:endParaRPr lang="sk-SK" sz="1800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3059831" y="2492895"/>
          <a:ext cx="2964332" cy="936105"/>
        </p:xfrm>
        <a:graphic>
          <a:graphicData uri="http://schemas.openxmlformats.org/presentationml/2006/ole">
            <p:oleObj spid="_x0000_s24578" name="Rovnica" r:id="rId3" imgW="1930320" imgH="609480" progId="Equation.3">
              <p:embed/>
            </p:oleObj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3131840" y="3429000"/>
          <a:ext cx="2952328" cy="1221653"/>
        </p:xfrm>
        <a:graphic>
          <a:graphicData uri="http://schemas.openxmlformats.org/presentationml/2006/ole">
            <p:oleObj spid="_x0000_s24579" name="Rovnica" r:id="rId4" imgW="1841400" imgH="761760" progId="Equation.3">
              <p:embed/>
            </p:oleObj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/>
        </p:nvGraphicFramePr>
        <p:xfrm>
          <a:off x="3347864" y="4869161"/>
          <a:ext cx="2880320" cy="782310"/>
        </p:xfrm>
        <a:graphic>
          <a:graphicData uri="http://schemas.openxmlformats.org/presentationml/2006/ole">
            <p:oleObj spid="_x0000_s24580" name="Rovnica" r:id="rId5" imgW="2057400" imgH="558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848872" cy="566738"/>
          </a:xfrm>
        </p:spPr>
        <p:txBody>
          <a:bodyPr/>
          <a:lstStyle/>
          <a:p>
            <a:r>
              <a:rPr lang="sk-SK" dirty="0" smtClean="0"/>
              <a:t>Derivačné články RC a RL </a:t>
            </a:r>
            <a:endParaRPr lang="sk-SK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83568" y="4941168"/>
            <a:ext cx="7848872" cy="1236910"/>
          </a:xfrm>
        </p:spPr>
        <p:txBody>
          <a:bodyPr/>
          <a:lstStyle/>
          <a:p>
            <a:endParaRPr lang="sk-SK" dirty="0"/>
          </a:p>
        </p:txBody>
      </p:sp>
      <p:pic>
        <p:nvPicPr>
          <p:cNvPr id="6" name="Zástupný symbol obrázka 5" descr="image3477.png"/>
          <p:cNvPicPr>
            <a:picLocks noGrp="1"/>
          </p:cNvPicPr>
          <p:nvPr>
            <p:ph type="pic" idx="1"/>
          </p:nvPr>
        </p:nvPicPr>
        <p:blipFill>
          <a:blip r:embed="rId2" cstate="print">
            <a:lum bright="-12000" contrast="32000"/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>
                  <a14:imgLayer r:embed="rId66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rcRect l="1939" r="1939"/>
          <a:stretch>
            <a:fillRect/>
          </a:stretch>
        </p:blipFill>
        <p:spPr>
          <a:xfrm>
            <a:off x="2051720" y="1412776"/>
            <a:ext cx="4824536" cy="33843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Selektívne články RC</a:t>
            </a:r>
            <a:endParaRPr lang="sk-SK" sz="2800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2000" dirty="0" smtClean="0"/>
              <a:t>Frekvenčná závislosť absolútnej hodnoty prenosu článkov RC, ktoré nazývame selektívnymi, má pri kritickej frekvencii extrém. </a:t>
            </a:r>
          </a:p>
          <a:p>
            <a:r>
              <a:rPr lang="sk-SK" sz="2000" dirty="0" smtClean="0"/>
              <a:t>Ak je hodnota prenosu maximálna, nazývame príslušný filter pásmová </a:t>
            </a:r>
            <a:r>
              <a:rPr lang="sk-SK" sz="2000" dirty="0" err="1" smtClean="0"/>
              <a:t>priepusť</a:t>
            </a:r>
            <a:r>
              <a:rPr lang="sk-SK" sz="2000" dirty="0" smtClean="0"/>
              <a:t>. </a:t>
            </a:r>
          </a:p>
          <a:p>
            <a:r>
              <a:rPr lang="sk-SK" sz="2000" dirty="0" smtClean="0"/>
              <a:t>Ak je hodnota minimálna, hovoríme o pásmovej </a:t>
            </a:r>
            <a:r>
              <a:rPr lang="sk-SK" sz="2000" dirty="0" err="1" smtClean="0"/>
              <a:t>zádrži</a:t>
            </a:r>
            <a:r>
              <a:rPr lang="sk-SK" sz="2000" dirty="0" smtClean="0"/>
              <a:t>.</a:t>
            </a:r>
          </a:p>
          <a:p>
            <a:r>
              <a:rPr lang="sk-SK" sz="2000" b="1" dirty="0" err="1" smtClean="0"/>
              <a:t>Wienov</a:t>
            </a:r>
            <a:r>
              <a:rPr lang="sk-SK" sz="2000" b="1" dirty="0" smtClean="0"/>
              <a:t> článok, </a:t>
            </a:r>
          </a:p>
          <a:p>
            <a:r>
              <a:rPr lang="sk-SK" sz="2000" b="1" dirty="0" smtClean="0"/>
              <a:t>T článok – jednoduchý, dvojitý,</a:t>
            </a:r>
            <a:endParaRPr lang="sk-SK" sz="2000" dirty="0" smtClean="0"/>
          </a:p>
          <a:p>
            <a:endParaRPr lang="sk-SK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04856" cy="566738"/>
          </a:xfrm>
        </p:spPr>
        <p:txBody>
          <a:bodyPr/>
          <a:lstStyle/>
          <a:p>
            <a:r>
              <a:rPr lang="sk-SK" dirty="0" err="1" smtClean="0"/>
              <a:t>Wienov</a:t>
            </a:r>
            <a:r>
              <a:rPr lang="sk-SK" dirty="0" smtClean="0"/>
              <a:t> článok</a:t>
            </a:r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>
          <a:xfrm>
            <a:off x="683568" y="4869160"/>
            <a:ext cx="7704856" cy="1303040"/>
          </a:xfrm>
        </p:spPr>
        <p:txBody>
          <a:bodyPr>
            <a:normAutofit/>
          </a:bodyPr>
          <a:lstStyle/>
          <a:p>
            <a:pPr marL="342900" indent="-342900">
              <a:buAutoNum type="alphaLcParenR"/>
            </a:pPr>
            <a:r>
              <a:rPr lang="sk-SK" sz="1600" dirty="0" smtClean="0"/>
              <a:t>zapojenie </a:t>
            </a:r>
            <a:r>
              <a:rPr lang="sk-SK" sz="1600" dirty="0" err="1" smtClean="0"/>
              <a:t>Wienovho</a:t>
            </a:r>
            <a:r>
              <a:rPr lang="sk-SK" sz="1600" dirty="0" smtClean="0"/>
              <a:t> článku    </a:t>
            </a:r>
          </a:p>
          <a:p>
            <a:pPr marL="342900" indent="-342900">
              <a:buAutoNum type="alphaLcParenR"/>
            </a:pPr>
            <a:r>
              <a:rPr lang="sk-SK" sz="1600" dirty="0" smtClean="0"/>
              <a:t>b) prenosová a fázová charakteristika</a:t>
            </a:r>
            <a:endParaRPr lang="sk-SK" sz="1600" dirty="0"/>
          </a:p>
        </p:txBody>
      </p:sp>
      <p:pic>
        <p:nvPicPr>
          <p:cNvPr id="8" name="Zástupný symbol obrázka 7"/>
          <p:cNvPicPr>
            <a:picLocks noGrp="1"/>
          </p:cNvPicPr>
          <p:nvPr>
            <p:ph type="pic" idx="1"/>
          </p:nvPr>
        </p:nvPicPr>
        <p:blipFill>
          <a:blip r:embed="rId2" cstate="print"/>
          <a:srcRect t="1654" b="1654"/>
          <a:stretch>
            <a:fillRect/>
          </a:stretch>
        </p:blipFill>
        <p:spPr bwMode="auto">
          <a:xfrm>
            <a:off x="1835696" y="1412776"/>
            <a:ext cx="4464050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err="1" smtClean="0"/>
              <a:t>Wienov</a:t>
            </a:r>
            <a:r>
              <a:rPr lang="sk-SK" sz="2800" dirty="0" smtClean="0"/>
              <a:t> článok</a:t>
            </a:r>
            <a:endParaRPr lang="sk-SK" sz="2800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dirty="0" smtClean="0"/>
              <a:t>Závislosť prenosu od frekvencie:</a:t>
            </a:r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r>
              <a:rPr lang="sk-SK" sz="1800" dirty="0" smtClean="0"/>
              <a:t>Závislosť fázového posunu od frekvencie: </a:t>
            </a:r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r>
              <a:rPr lang="sk-SK" sz="1800" dirty="0" smtClean="0"/>
              <a:t>Najčastejšie sa používajú </a:t>
            </a:r>
            <a:r>
              <a:rPr lang="sk-SK" sz="1800" dirty="0" err="1" smtClean="0"/>
              <a:t>Wienove</a:t>
            </a:r>
            <a:r>
              <a:rPr lang="sk-SK" sz="1800" dirty="0" smtClean="0"/>
              <a:t> články, pri ktorých R</a:t>
            </a:r>
            <a:r>
              <a:rPr lang="sk-SK" sz="1800" baseline="-25000" dirty="0" smtClean="0"/>
              <a:t>1</a:t>
            </a:r>
            <a:r>
              <a:rPr lang="sk-SK" sz="1800" dirty="0" smtClean="0"/>
              <a:t> = R</a:t>
            </a:r>
            <a:r>
              <a:rPr lang="sk-SK" sz="1800" baseline="-25000" dirty="0" smtClean="0"/>
              <a:t>2</a:t>
            </a:r>
            <a:r>
              <a:rPr lang="sk-SK" sz="1800" dirty="0" smtClean="0"/>
              <a:t> = R a C</a:t>
            </a:r>
            <a:r>
              <a:rPr lang="sk-SK" sz="1800" baseline="-25000" dirty="0" smtClean="0"/>
              <a:t>1</a:t>
            </a:r>
            <a:r>
              <a:rPr lang="sk-SK" sz="1800" dirty="0" smtClean="0"/>
              <a:t> = C</a:t>
            </a:r>
            <a:r>
              <a:rPr lang="sk-SK" sz="1800" baseline="-25000" dirty="0" smtClean="0"/>
              <a:t>2</a:t>
            </a:r>
            <a:r>
              <a:rPr lang="sk-SK" sz="1800" dirty="0" smtClean="0"/>
              <a:t> = C, potom platí:</a:t>
            </a:r>
          </a:p>
          <a:p>
            <a:pPr>
              <a:buNone/>
            </a:pPr>
            <a:endParaRPr lang="sk-SK" sz="1800" dirty="0" smtClean="0"/>
          </a:p>
          <a:p>
            <a:pPr>
              <a:buNone/>
            </a:pPr>
            <a:r>
              <a:rPr lang="sk-SK" sz="1800" dirty="0" smtClean="0"/>
              <a:t> </a:t>
            </a:r>
          </a:p>
          <a:p>
            <a:pPr>
              <a:buNone/>
            </a:pPr>
            <a:endParaRPr lang="sk-SK" sz="1800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3059832" y="1700808"/>
          <a:ext cx="3929402" cy="1080120"/>
        </p:xfrm>
        <a:graphic>
          <a:graphicData uri="http://schemas.openxmlformats.org/presentationml/2006/ole">
            <p:oleObj spid="_x0000_s26626" name="Rovnica" r:id="rId3" imgW="2679480" imgH="736560" progId="Equation.3">
              <p:embed/>
            </p:oleObj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3419872" y="3428999"/>
          <a:ext cx="2376264" cy="1170399"/>
        </p:xfrm>
        <a:graphic>
          <a:graphicData uri="http://schemas.openxmlformats.org/presentationml/2006/ole">
            <p:oleObj spid="_x0000_s26627" name="Rovnica" r:id="rId4" imgW="1701720" imgH="838080" progId="Equation.3">
              <p:embed/>
            </p:oleObj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/>
        </p:nvGraphicFramePr>
        <p:xfrm>
          <a:off x="3563887" y="5301208"/>
          <a:ext cx="3240361" cy="639817"/>
        </p:xfrm>
        <a:graphic>
          <a:graphicData uri="http://schemas.openxmlformats.org/presentationml/2006/ole">
            <p:oleObj spid="_x0000_s26628" name="Rovnica" r:id="rId5" imgW="19936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Jednoduché T články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1800" dirty="0" smtClean="0"/>
              <a:t>Schémy zapojení rovnocenných článkov T:</a:t>
            </a:r>
          </a:p>
          <a:p>
            <a:pPr>
              <a:buNone/>
            </a:pPr>
            <a:endParaRPr lang="sk-SK" sz="1800" dirty="0" smtClean="0"/>
          </a:p>
          <a:p>
            <a:pPr>
              <a:buNone/>
            </a:pPr>
            <a:endParaRPr lang="sk-SK" sz="1800" dirty="0" smtClean="0"/>
          </a:p>
          <a:p>
            <a:pPr>
              <a:buNone/>
            </a:pPr>
            <a:endParaRPr lang="sk-SK" sz="1800" dirty="0" smtClean="0"/>
          </a:p>
          <a:p>
            <a:pPr>
              <a:buNone/>
            </a:pPr>
            <a:endParaRPr lang="sk-SK" sz="1800" dirty="0" smtClean="0"/>
          </a:p>
          <a:p>
            <a:pPr>
              <a:buNone/>
            </a:pPr>
            <a:endParaRPr lang="sk-SK" sz="1800" dirty="0" smtClean="0"/>
          </a:p>
          <a:p>
            <a:pPr>
              <a:buNone/>
            </a:pPr>
            <a:endParaRPr lang="sk-SK" sz="1800" dirty="0" smtClean="0"/>
          </a:p>
          <a:p>
            <a:pPr>
              <a:buNone/>
            </a:pPr>
            <a:endParaRPr lang="sk-SK" sz="1800" dirty="0" smtClean="0"/>
          </a:p>
          <a:p>
            <a:pPr>
              <a:buNone/>
            </a:pPr>
            <a:endParaRPr lang="sk-SK" sz="1800" dirty="0" smtClean="0"/>
          </a:p>
        </p:txBody>
      </p:sp>
      <p:pic>
        <p:nvPicPr>
          <p:cNvPr id="5" name="Obrázok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04864"/>
            <a:ext cx="374441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ok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916832"/>
            <a:ext cx="3533775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Kryštálové filtre – piezoelektrické filtre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2000" b="1" dirty="0" smtClean="0"/>
              <a:t>Ich využitie môžeme nájsť v špičkových rádioprijímačoch a vysielačoch, v ďalších komunikačných zariadeniach, v zariadeniach zdravotníckej techniky.</a:t>
            </a:r>
          </a:p>
          <a:p>
            <a:r>
              <a:rPr lang="sk-SK" sz="2000" dirty="0" smtClean="0"/>
              <a:t>Môže byť realizovaný buď ako pásmová </a:t>
            </a:r>
            <a:r>
              <a:rPr lang="sk-SK" sz="2000" dirty="0" err="1" smtClean="0"/>
              <a:t>priepusť</a:t>
            </a:r>
            <a:r>
              <a:rPr lang="sk-SK" sz="2000" dirty="0" smtClean="0"/>
              <a:t> alebo ako pásmová zadrž pre jednotlivé stupne. </a:t>
            </a:r>
          </a:p>
          <a:p>
            <a:r>
              <a:rPr lang="sk-SK" sz="2000" dirty="0" smtClean="0"/>
              <a:t>Jeho stredná frekvencia môže byť prakticky od jednotiek kHz až niekoľko sto MHz.</a:t>
            </a:r>
          </a:p>
          <a:p>
            <a:r>
              <a:rPr lang="sk-SK" sz="2000" dirty="0" smtClean="0"/>
              <a:t>Kryštálové filtre môžu byť skonštruovane buď z diskrétnych kryštálov alebo v monolitickom prevedení.</a:t>
            </a:r>
            <a:endParaRPr lang="sk-S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sk-SK" sz="3200" dirty="0" smtClean="0"/>
              <a:t>Frekvenčné filtre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r>
              <a:rPr lang="sk-SK" sz="2000" dirty="0" smtClean="0"/>
              <a:t>Sú </a:t>
            </a:r>
            <a:r>
              <a:rPr lang="sk-SK" sz="2000" dirty="0"/>
              <a:t>lineárne elektronické obvody, prípadne algoritmy u číslicových filtrov, ktoré definovaným spôsobom obmedzujú frekvenčné spektrum </a:t>
            </a:r>
            <a:r>
              <a:rPr lang="sk-SK" sz="2000" dirty="0" smtClean="0"/>
              <a:t>signálu.</a:t>
            </a:r>
          </a:p>
          <a:p>
            <a:r>
              <a:rPr lang="sk-SK" sz="2000" dirty="0" smtClean="0"/>
              <a:t>Určitú </a:t>
            </a:r>
            <a:r>
              <a:rPr lang="sk-SK" sz="2000" dirty="0"/>
              <a:t>časť </a:t>
            </a:r>
            <a:r>
              <a:rPr lang="sk-SK" sz="2000" dirty="0" smtClean="0"/>
              <a:t> frekvenčného spektra </a:t>
            </a:r>
            <a:r>
              <a:rPr lang="sk-SK" sz="2000" dirty="0"/>
              <a:t>prepúšťajú, ďalšiu časť potláčajú.</a:t>
            </a:r>
          </a:p>
          <a:p>
            <a:pPr>
              <a:buNone/>
            </a:pPr>
            <a:r>
              <a:rPr lang="sk-SK" sz="2000" dirty="0" smtClean="0"/>
              <a:t> </a:t>
            </a:r>
            <a:endParaRPr lang="sk-SK" sz="2000" dirty="0"/>
          </a:p>
        </p:txBody>
      </p:sp>
      <p:pic>
        <p:nvPicPr>
          <p:cNvPr id="4" name="Obrázok 3"/>
          <p:cNvPicPr/>
          <p:nvPr/>
        </p:nvPicPr>
        <p:blipFill>
          <a:blip r:embed="rId2" cstate="print">
            <a:extLst>
              <a:ext uri="{BEBA8EAE-BF5A-486C-A8C5-ECC9F3942E4B}">
                <a14:imgProps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>
                  <a14:imgLayer r:embed="rId51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852936"/>
            <a:ext cx="2952328" cy="2160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sk-SK" sz="2800" dirty="0" smtClean="0"/>
              <a:t>Monolitické kryštálové filtre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sk-SK" sz="2000" dirty="0" smtClean="0"/>
              <a:t>Na protiľahlých koncoch výbrusu sú umiestnené dve sady elektród, na ktoré pôsobí mechanická väzba, ktorej veľkosť závisí na vzdialenosti elektród. </a:t>
            </a:r>
          </a:p>
          <a:p>
            <a:r>
              <a:rPr lang="sk-SK" sz="2000" dirty="0" smtClean="0"/>
              <a:t>Tým sú vytvorené dva </a:t>
            </a:r>
            <a:r>
              <a:rPr lang="sk-SK" sz="2000" dirty="0" err="1" smtClean="0"/>
              <a:t>rezonátory</a:t>
            </a:r>
            <a:r>
              <a:rPr lang="sk-SK" sz="2000" dirty="0" smtClean="0"/>
              <a:t> s mechanickou väzbou. Keď je na jeden pár elektród privedený elektrický signál, </a:t>
            </a:r>
            <a:r>
              <a:rPr lang="sk-SK" sz="2000" dirty="0" err="1" smtClean="0"/>
              <a:t>piezoefekt</a:t>
            </a:r>
            <a:r>
              <a:rPr lang="sk-SK" sz="2000" dirty="0" smtClean="0"/>
              <a:t> ho prevedie na mechanické kmity. </a:t>
            </a:r>
          </a:p>
          <a:p>
            <a:r>
              <a:rPr lang="sk-SK" sz="2000" dirty="0" smtClean="0"/>
              <a:t>Tie sa šíria pozdĺž kryštálu k druhému páru elektród, kde sú prevedené späť na elektrický signál.</a:t>
            </a:r>
          </a:p>
          <a:p>
            <a:r>
              <a:rPr lang="sk-SK" sz="2000" dirty="0" smtClean="0"/>
              <a:t>Monolitické filtre sú spravidla menšie, spoľahlivejšie a o niečo lacnejšie ako diskrétne kryštálové filtre. </a:t>
            </a:r>
          </a:p>
          <a:p>
            <a:r>
              <a:rPr lang="sk-SK" sz="2000" dirty="0" smtClean="0"/>
              <a:t>Ich hlavnou nevýhodou je to, že je možné vyrobiť iba pomocou veľmi špeciálneho zariadenia. </a:t>
            </a:r>
          </a:p>
          <a:p>
            <a:endParaRPr lang="sk-S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11560" y="404664"/>
            <a:ext cx="7848872" cy="566738"/>
          </a:xfrm>
        </p:spPr>
        <p:txBody>
          <a:bodyPr/>
          <a:lstStyle/>
          <a:p>
            <a:r>
              <a:rPr lang="sk-SK" dirty="0" smtClean="0"/>
              <a:t>Monolitický kryštálový filter</a:t>
            </a:r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>
          <a:xfrm>
            <a:off x="755576" y="4797152"/>
            <a:ext cx="7704856" cy="1375048"/>
          </a:xfrm>
        </p:spPr>
        <p:txBody>
          <a:bodyPr>
            <a:normAutofit lnSpcReduction="10000"/>
          </a:bodyPr>
          <a:lstStyle/>
          <a:p>
            <a:pPr marL="342900" indent="-342900"/>
            <a:r>
              <a:rPr lang="sk-SK" b="1" dirty="0" smtClean="0"/>
              <a:t>a) konštrukčné usporiadanie filtra  b) elektrický model zapojenia  c) princíp štvorpólového usporiadania</a:t>
            </a:r>
          </a:p>
          <a:p>
            <a:pPr marL="342900" indent="-342900"/>
            <a:r>
              <a:rPr lang="sk-SK" dirty="0" smtClean="0"/>
              <a:t>	Obvod obsahuje dva sériové rezonančné obvodyL</a:t>
            </a:r>
            <a:r>
              <a:rPr lang="sk-SK" baseline="-25000" dirty="0" smtClean="0"/>
              <a:t>1</a:t>
            </a:r>
            <a:r>
              <a:rPr lang="sk-SK" dirty="0" smtClean="0"/>
              <a:t>, C</a:t>
            </a:r>
            <a:r>
              <a:rPr lang="sk-SK" baseline="-25000" dirty="0" smtClean="0"/>
              <a:t>1</a:t>
            </a:r>
            <a:r>
              <a:rPr lang="sk-SK" dirty="0" smtClean="0"/>
              <a:t>a L</a:t>
            </a:r>
            <a:r>
              <a:rPr lang="sk-SK" baseline="-25000" dirty="0" smtClean="0"/>
              <a:t>2</a:t>
            </a:r>
            <a:r>
              <a:rPr lang="sk-SK" dirty="0" smtClean="0"/>
              <a:t>, C</a:t>
            </a:r>
            <a:r>
              <a:rPr lang="sk-SK" baseline="-25000" dirty="0" smtClean="0"/>
              <a:t>2</a:t>
            </a:r>
            <a:r>
              <a:rPr lang="sk-SK" dirty="0" smtClean="0"/>
              <a:t>. Hodnoty týchto ekvivalentných obvodových prvkov sú dané mechanickými rozmermi a vlastnosťami plátku kryštálu. L3 znázorňuje vnútornú väzbu medzi dvoma rezonančnými obvodmi. C0 je parazitná zvodová kapacita medzi vstupnými a výstupnými svorkami filtra – mala by byť čo najmenšia. </a:t>
            </a:r>
            <a:endParaRPr lang="sk-SK" b="1" dirty="0" smtClean="0"/>
          </a:p>
          <a:p>
            <a:endParaRPr lang="sk-SK" dirty="0"/>
          </a:p>
        </p:txBody>
      </p:sp>
      <p:pic>
        <p:nvPicPr>
          <p:cNvPr id="10" name="Zástupný symbol obrázka 9"/>
          <p:cNvPicPr>
            <a:picLocks noGrp="1"/>
          </p:cNvPicPr>
          <p:nvPr>
            <p:ph type="pic" idx="1"/>
          </p:nvPr>
        </p:nvPicPr>
        <p:blipFill>
          <a:blip r:embed="rId2" cstate="print">
            <a:lum bright="-20000" contrast="40000"/>
            <a:extLst>
              <a:ext uri="{BEBA8EAE-BF5A-486C-A8C5-ECC9F3942E4B}">
                <a14:imgProps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>
                  <a14:imgLayer r:embed="rId82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496" r="496"/>
          <a:stretch>
            <a:fillRect/>
          </a:stretch>
        </p:blipFill>
        <p:spPr bwMode="auto">
          <a:xfrm>
            <a:off x="611560" y="1484784"/>
            <a:ext cx="7129288" cy="2954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b="1" dirty="0" smtClean="0"/>
              <a:t>Výhody a nevýhody kryštálových filtrov</a:t>
            </a:r>
            <a:endParaRPr lang="sk-SK" sz="28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1800" b="1" dirty="0" smtClean="0"/>
              <a:t>Výhody kryštálových filtrov: </a:t>
            </a:r>
            <a:endParaRPr lang="sk-SK" sz="1800" dirty="0" smtClean="0"/>
          </a:p>
          <a:p>
            <a:r>
              <a:rPr lang="sk-SK" sz="1800" u="sng" dirty="0" smtClean="0"/>
              <a:t>Vysoká hodnota činiteľa akosti </a:t>
            </a:r>
            <a:r>
              <a:rPr lang="sk-SK" sz="1800" dirty="0" smtClean="0"/>
              <a:t>Q (typicky Q = 105, možnosť až Q = 106) umožňuje dosiahnutie vysokej frekvenčnej  </a:t>
            </a:r>
            <a:r>
              <a:rPr lang="sk-SK" sz="1800" dirty="0" err="1" smtClean="0"/>
              <a:t>selektivity</a:t>
            </a:r>
            <a:r>
              <a:rPr lang="sk-SK" sz="1800" dirty="0" smtClean="0"/>
              <a:t>. Sú dosiahnuteľné šírky pásma s veľkosťou 0,001% stredného kmitočtu. Filter môže mať napríklad na frekvencii f0 = 1 MHz šírku pásma o veľkosti B = 10 Hz. </a:t>
            </a:r>
          </a:p>
          <a:p>
            <a:r>
              <a:rPr lang="sk-SK" sz="1800" u="sng" dirty="0" smtClean="0"/>
              <a:t>Veľmi malá teplotná závislosť </a:t>
            </a:r>
          </a:p>
          <a:p>
            <a:r>
              <a:rPr lang="sk-SK" sz="1800" u="sng" dirty="0" smtClean="0"/>
              <a:t>Veľmi malá zmena parametrov vplyvom starnutia.</a:t>
            </a:r>
          </a:p>
          <a:p>
            <a:r>
              <a:rPr lang="sk-SK" sz="1800" b="1" dirty="0" smtClean="0"/>
              <a:t>Nevýhody kryštálových filtrov:</a:t>
            </a:r>
            <a:endParaRPr lang="sk-SK" sz="1800" dirty="0" smtClean="0"/>
          </a:p>
          <a:p>
            <a:r>
              <a:rPr lang="sk-SK" sz="1800" u="sng" dirty="0" smtClean="0"/>
              <a:t>Možnosť výskytov nežiaducich odoziev na frekvenčnej charakteristike</a:t>
            </a:r>
            <a:r>
              <a:rPr lang="sk-SK" sz="1800" dirty="0" smtClean="0"/>
              <a:t>, ktoré sú spôsobené falošnými rezonanciami výbrusu kryštálu na iných frekvenciách, ako sú vyššie harmonické základného kmitočtu. </a:t>
            </a:r>
          </a:p>
          <a:p>
            <a:r>
              <a:rPr lang="sk-SK" sz="1800" u="sng" dirty="0" smtClean="0"/>
              <a:t>Kryštálové filtre sú spravidla drahšie než ostatné typy filtrov. </a:t>
            </a:r>
          </a:p>
          <a:p>
            <a:r>
              <a:rPr lang="sk-SK" sz="1800" u="sng" dirty="0" smtClean="0"/>
              <a:t>Veľké problémy môže spôsobiť veľká úroveň budenia kryštálov</a:t>
            </a:r>
            <a:r>
              <a:rPr lang="sk-SK" sz="1800" dirty="0" smtClean="0"/>
              <a:t>, ktorá sa spravidla pohybuje v oblasti do jednotiek </a:t>
            </a:r>
            <a:r>
              <a:rPr lang="sk-SK" sz="1800" dirty="0" err="1" smtClean="0"/>
              <a:t>mW</a:t>
            </a:r>
            <a:r>
              <a:rPr lang="sk-SK" sz="1800" dirty="0" smtClean="0"/>
              <a:t>. </a:t>
            </a:r>
          </a:p>
          <a:p>
            <a:endParaRPr lang="sk-SK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Filtre s povrchovou akustickou vlnou - PAV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dirty="0" smtClean="0"/>
              <a:t>Technológia PAV je využívaná nielen v obvodoch filtrov, ale aj oscilátorov, senzorov zrýchlenia, teploty, tlaku, dotykových displejov apod.  Časté používanie je v oblasti bezdrôtového prenosu dát a v medzifrekvenčných zosilňovačoch televíznych prijímačov.</a:t>
            </a:r>
          </a:p>
          <a:p>
            <a:r>
              <a:rPr lang="sk-SK" sz="1800" b="1" dirty="0" smtClean="0"/>
              <a:t>Princíp: Vlna sa šíri po povrchu pružného substrátu. </a:t>
            </a:r>
          </a:p>
          <a:p>
            <a:r>
              <a:rPr lang="sk-SK" sz="1800" b="1" dirty="0" smtClean="0"/>
              <a:t>Mechanické kmity sú budené a </a:t>
            </a:r>
            <a:r>
              <a:rPr lang="sk-SK" sz="1800" b="1" dirty="0" err="1" smtClean="0"/>
              <a:t>detekované</a:t>
            </a:r>
            <a:r>
              <a:rPr lang="sk-SK" sz="1800" b="1" dirty="0" smtClean="0"/>
              <a:t> pomocou vstupného a výstupného meniča. Menič je tvorený systémom páskových kovových elektród. Na susedných elektródach je opačná polarita napätia, vzniká medzi nimi nehomogénne, časovo premenné elektrické pole, ktoré vyvoláva miestne piezoelektrický jav - mechanické kmity, ktoré sa šíria ako povrchová akustická vlna PAV k výstupnému meniču.</a:t>
            </a:r>
          </a:p>
          <a:p>
            <a:pPr>
              <a:buNone/>
            </a:pPr>
            <a:endParaRPr lang="sk-SK" sz="1800" dirty="0"/>
          </a:p>
        </p:txBody>
      </p:sp>
      <p:pic>
        <p:nvPicPr>
          <p:cNvPr id="4" name="Obrázok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4437112"/>
            <a:ext cx="446449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sk-SK" sz="3200" dirty="0" smtClean="0"/>
              <a:t>Vzťah pre výpočet prenosu filtra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2000" dirty="0"/>
              <a:t>Napäťový prenos filtra určíme pomocou známeho vzťahu</a:t>
            </a:r>
            <a:r>
              <a:rPr lang="sk-SK" sz="2000" dirty="0" smtClean="0"/>
              <a:t>:</a:t>
            </a:r>
          </a:p>
          <a:p>
            <a:endParaRPr lang="sk-SK" sz="2000" dirty="0"/>
          </a:p>
          <a:p>
            <a:pPr>
              <a:buNone/>
            </a:pPr>
            <a:endParaRPr lang="sk-SK" sz="2000" dirty="0" smtClean="0"/>
          </a:p>
          <a:p>
            <a:r>
              <a:rPr lang="sk-SK" sz="2000" b="1" dirty="0"/>
              <a:t>u</a:t>
            </a:r>
            <a:r>
              <a:rPr lang="sk-SK" sz="2000" b="1" baseline="-25000" dirty="0"/>
              <a:t>1</a:t>
            </a:r>
            <a:r>
              <a:rPr lang="sk-SK" sz="2000" dirty="0"/>
              <a:t> </a:t>
            </a:r>
            <a:r>
              <a:rPr lang="sk-SK" sz="2000" dirty="0" smtClean="0"/>
              <a:t>- vstupné napätie</a:t>
            </a:r>
            <a:endParaRPr lang="sk-SK" sz="2000" dirty="0"/>
          </a:p>
          <a:p>
            <a:r>
              <a:rPr lang="sk-SK" sz="2000" b="1" smtClean="0"/>
              <a:t>u</a:t>
            </a:r>
            <a:r>
              <a:rPr lang="sk-SK" sz="2000" b="1" baseline="-25000" smtClean="0"/>
              <a:t>2</a:t>
            </a:r>
            <a:r>
              <a:rPr lang="sk-SK" sz="2000" smtClean="0"/>
              <a:t> - výstupné </a:t>
            </a:r>
            <a:r>
              <a:rPr lang="sk-SK" sz="2000" dirty="0"/>
              <a:t>napätie </a:t>
            </a:r>
            <a:endParaRPr lang="sk-SK" sz="2000" dirty="0" smtClean="0"/>
          </a:p>
          <a:p>
            <a:endParaRPr lang="sk-SK" sz="2000" dirty="0"/>
          </a:p>
          <a:p>
            <a:endParaRPr lang="sk-SK" sz="2000" dirty="0" smtClean="0"/>
          </a:p>
          <a:p>
            <a:r>
              <a:rPr lang="sk-SK" sz="2000" dirty="0"/>
              <a:t>Pri </a:t>
            </a:r>
            <a:r>
              <a:rPr lang="sk-SK" sz="2000" dirty="0" smtClean="0"/>
              <a:t>grafickom znázornení pomocou  frekvenčnej závislosti napäťového prenosu alebo závislosti frekvencie od fázového posunu vyjadrujeme </a:t>
            </a:r>
            <a:r>
              <a:rPr lang="sk-SK" sz="2000" dirty="0"/>
              <a:t>prenos zvyčajne v </a:t>
            </a:r>
            <a:r>
              <a:rPr lang="sk-SK" sz="2000" dirty="0" smtClean="0"/>
              <a:t>decibeloch: </a:t>
            </a:r>
          </a:p>
          <a:p>
            <a:pPr>
              <a:buNone/>
            </a:pPr>
            <a:endParaRPr lang="sk-SK" sz="2000" dirty="0"/>
          </a:p>
          <a:p>
            <a:endParaRPr lang="sk-SK" sz="2000" dirty="0"/>
          </a:p>
          <a:p>
            <a:pPr>
              <a:buNone/>
            </a:pPr>
            <a:endParaRPr lang="sk-SK" sz="2000" dirty="0"/>
          </a:p>
          <a:p>
            <a:pPr>
              <a:buNone/>
            </a:pPr>
            <a:endParaRPr lang="sk-SK" sz="20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1988840"/>
            <a:ext cx="881328" cy="598638"/>
          </a:xfrm>
          <a:prstGeom prst="rect">
            <a:avLst/>
          </a:prstGeom>
          <a:noFill/>
        </p:spPr>
      </p:pic>
      <p:pic>
        <p:nvPicPr>
          <p:cNvPr id="6" name="Obrázok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2636912"/>
            <a:ext cx="2609081" cy="1224136"/>
          </a:xfrm>
          <a:prstGeom prst="rect">
            <a:avLst/>
          </a:prstGeom>
          <a:noFill/>
        </p:spPr>
      </p:pic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2843808" y="5013176"/>
          <a:ext cx="2459037" cy="792163"/>
        </p:xfrm>
        <a:graphic>
          <a:graphicData uri="http://schemas.openxmlformats.org/presentationml/2006/ole">
            <p:oleObj spid="_x0000_s1027" name="Rovnica" r:id="rId5" imgW="149832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Prenosová a fázová charakteristika obvodu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>
              <a:buNone/>
            </a:pPr>
            <a:endParaRPr lang="sk-SK" sz="1800" dirty="0" smtClean="0"/>
          </a:p>
          <a:p>
            <a:pPr>
              <a:buNone/>
            </a:pPr>
            <a:endParaRPr lang="sk-SK" sz="1800" dirty="0" smtClean="0"/>
          </a:p>
          <a:p>
            <a:pPr>
              <a:buNone/>
            </a:pPr>
            <a:endParaRPr lang="sk-SK" sz="1800" dirty="0" smtClean="0"/>
          </a:p>
          <a:p>
            <a:pPr>
              <a:buNone/>
            </a:pPr>
            <a:endParaRPr lang="sk-SK" sz="1800" dirty="0" smtClean="0"/>
          </a:p>
          <a:p>
            <a:pPr>
              <a:buNone/>
            </a:pPr>
            <a:endParaRPr lang="sk-SK" sz="1800" dirty="0" smtClean="0"/>
          </a:p>
          <a:p>
            <a:pPr>
              <a:buNone/>
            </a:pPr>
            <a:endParaRPr lang="sk-SK" sz="1800" dirty="0" smtClean="0"/>
          </a:p>
          <a:p>
            <a:pPr>
              <a:buNone/>
            </a:pPr>
            <a:endParaRPr lang="sk-SK" sz="1800" dirty="0" smtClean="0"/>
          </a:p>
          <a:p>
            <a:pPr>
              <a:buNone/>
            </a:pPr>
            <a:endParaRPr lang="sk-SK" sz="1800" dirty="0" smtClean="0"/>
          </a:p>
          <a:p>
            <a:r>
              <a:rPr lang="sk-SK" sz="1800" dirty="0" smtClean="0"/>
              <a:t>Podľa toho, či je určité pásmo frekvencií prepustené alebo potlačované, definujeme:</a:t>
            </a:r>
          </a:p>
          <a:p>
            <a:r>
              <a:rPr lang="sk-SK" sz="1800" b="1" dirty="0" smtClean="0"/>
              <a:t>priepustné pásmo</a:t>
            </a:r>
            <a:r>
              <a:rPr lang="sk-SK" sz="1800" dirty="0" smtClean="0"/>
              <a:t> (</a:t>
            </a:r>
            <a:r>
              <a:rPr lang="sk-SK" sz="1800" dirty="0" err="1" smtClean="0"/>
              <a:t>pass</a:t>
            </a:r>
            <a:r>
              <a:rPr lang="sk-SK" sz="1800" dirty="0" smtClean="0"/>
              <a:t> </a:t>
            </a:r>
            <a:r>
              <a:rPr lang="sk-SK" sz="1800" dirty="0" err="1" smtClean="0"/>
              <a:t>band</a:t>
            </a:r>
            <a:r>
              <a:rPr lang="sk-SK" sz="1800" dirty="0" smtClean="0"/>
              <a:t>) ako pásmo frekvencií, v ktorom sú signály filtrom prepúšťajú bez útlmu, prípadne s malým útlmom;</a:t>
            </a:r>
          </a:p>
          <a:p>
            <a:r>
              <a:rPr lang="sk-SK" sz="1800" dirty="0" smtClean="0"/>
              <a:t> </a:t>
            </a:r>
            <a:r>
              <a:rPr lang="sk-SK" sz="1800" b="1" dirty="0" smtClean="0"/>
              <a:t>nepriepustné pásmo</a:t>
            </a:r>
            <a:r>
              <a:rPr lang="sk-SK" sz="1800" dirty="0" smtClean="0"/>
              <a:t> (stop </a:t>
            </a:r>
            <a:r>
              <a:rPr lang="sk-SK" sz="1800" dirty="0" err="1" smtClean="0"/>
              <a:t>band</a:t>
            </a:r>
            <a:r>
              <a:rPr lang="sk-SK" sz="1800" dirty="0" smtClean="0"/>
              <a:t>) ako pásmo frekvencií, v ktorom sú signály </a:t>
            </a:r>
            <a:r>
              <a:rPr lang="sk-SK" sz="1800" smtClean="0"/>
              <a:t>silne utlmované.</a:t>
            </a:r>
            <a:endParaRPr lang="sk-SK" sz="1800" dirty="0" smtClean="0"/>
          </a:p>
          <a:p>
            <a:pPr>
              <a:buNone/>
            </a:pPr>
            <a:endParaRPr lang="sk-SK" sz="1800" dirty="0"/>
          </a:p>
        </p:txBody>
      </p:sp>
      <p:pic>
        <p:nvPicPr>
          <p:cNvPr id="5" name="Obrázok 4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3059832" y="1484784"/>
            <a:ext cx="2232248" cy="2214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Delenie filtrov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1800" dirty="0" smtClean="0"/>
              <a:t>Podľa impulznej odozvy: </a:t>
            </a:r>
          </a:p>
          <a:p>
            <a:r>
              <a:rPr lang="sk-SK" sz="1800" b="1" dirty="0" smtClean="0"/>
              <a:t>s nekonečnou impulznou odozvou</a:t>
            </a:r>
            <a:r>
              <a:rPr lang="sk-SK" sz="1800" dirty="0" smtClean="0"/>
              <a:t> - IIR (</a:t>
            </a:r>
            <a:r>
              <a:rPr lang="sk-SK" sz="1800" dirty="0" err="1" smtClean="0"/>
              <a:t>Infinite</a:t>
            </a:r>
            <a:r>
              <a:rPr lang="sk-SK" sz="1800" dirty="0" smtClean="0"/>
              <a:t> </a:t>
            </a:r>
            <a:r>
              <a:rPr lang="sk-SK" sz="1800" dirty="0" err="1" smtClean="0"/>
              <a:t>impulse</a:t>
            </a:r>
            <a:r>
              <a:rPr lang="sk-SK" sz="1800" dirty="0" smtClean="0"/>
              <a:t> </a:t>
            </a:r>
            <a:r>
              <a:rPr lang="sk-SK" sz="1800" dirty="0" err="1" smtClean="0"/>
              <a:t>response</a:t>
            </a:r>
            <a:r>
              <a:rPr lang="sk-SK" sz="1800" dirty="0" smtClean="0"/>
              <a:t>) – analógové filtre, RC články.</a:t>
            </a:r>
          </a:p>
          <a:p>
            <a:r>
              <a:rPr lang="sk-SK" sz="1800" b="1" dirty="0" smtClean="0"/>
              <a:t>s konečnou impulznou odozvou</a:t>
            </a:r>
            <a:r>
              <a:rPr lang="sk-SK" sz="1800" dirty="0" smtClean="0"/>
              <a:t> - FIR (</a:t>
            </a:r>
            <a:r>
              <a:rPr lang="sk-SK" sz="1800" dirty="0" err="1" smtClean="0"/>
              <a:t>Finite</a:t>
            </a:r>
            <a:r>
              <a:rPr lang="sk-SK" sz="1800" dirty="0" smtClean="0"/>
              <a:t> </a:t>
            </a:r>
            <a:r>
              <a:rPr lang="sk-SK" sz="1800" dirty="0" err="1" smtClean="0"/>
              <a:t>impulse</a:t>
            </a:r>
            <a:r>
              <a:rPr lang="sk-SK" sz="1800" dirty="0" smtClean="0"/>
              <a:t> </a:t>
            </a:r>
            <a:r>
              <a:rPr lang="sk-SK" sz="1800" dirty="0" err="1" smtClean="0"/>
              <a:t>response</a:t>
            </a:r>
            <a:r>
              <a:rPr lang="sk-SK" sz="1800" dirty="0" smtClean="0"/>
              <a:t>) – oneskorovacie a číslicové filtre.</a:t>
            </a:r>
          </a:p>
          <a:p>
            <a:pPr>
              <a:buNone/>
            </a:pPr>
            <a:r>
              <a:rPr lang="sk-SK" sz="1800" dirty="0" smtClean="0"/>
              <a:t>Delenie filtrov podľa frekvenčnej charakteristiky:</a:t>
            </a:r>
          </a:p>
          <a:p>
            <a:r>
              <a:rPr lang="sk-SK" sz="1800" b="1" dirty="0" smtClean="0"/>
              <a:t>selektívne filtre</a:t>
            </a:r>
            <a:r>
              <a:rPr lang="sk-SK" sz="1800" dirty="0" smtClean="0"/>
              <a:t> (</a:t>
            </a:r>
            <a:r>
              <a:rPr lang="sk-SK" sz="1800" dirty="0" err="1" smtClean="0"/>
              <a:t>frequency</a:t>
            </a:r>
            <a:r>
              <a:rPr lang="sk-SK" sz="1800" dirty="0" smtClean="0"/>
              <a:t> </a:t>
            </a:r>
            <a:r>
              <a:rPr lang="sk-SK" sz="1800" dirty="0" err="1" smtClean="0"/>
              <a:t>selective</a:t>
            </a:r>
            <a:r>
              <a:rPr lang="sk-SK" sz="1800" dirty="0" smtClean="0"/>
              <a:t> </a:t>
            </a:r>
            <a:r>
              <a:rPr lang="sk-SK" sz="1800" dirty="0" err="1" smtClean="0"/>
              <a:t>filters</a:t>
            </a:r>
            <a:r>
              <a:rPr lang="sk-SK" sz="1800" dirty="0" smtClean="0"/>
              <a:t>);</a:t>
            </a:r>
          </a:p>
          <a:p>
            <a:r>
              <a:rPr lang="sk-SK" sz="1800" b="1" dirty="0" smtClean="0"/>
              <a:t>korekčné filtre</a:t>
            </a:r>
            <a:r>
              <a:rPr lang="sk-SK" sz="1800" dirty="0" smtClean="0"/>
              <a:t> (</a:t>
            </a:r>
            <a:r>
              <a:rPr lang="sk-SK" sz="1800" dirty="0" err="1" smtClean="0"/>
              <a:t>shelving</a:t>
            </a:r>
            <a:r>
              <a:rPr lang="sk-SK" sz="1800" dirty="0" smtClean="0"/>
              <a:t>, </a:t>
            </a:r>
            <a:r>
              <a:rPr lang="sk-SK" sz="1800" dirty="0" err="1" smtClean="0"/>
              <a:t>peak</a:t>
            </a:r>
            <a:r>
              <a:rPr lang="sk-SK" sz="1800" dirty="0" smtClean="0"/>
              <a:t>, </a:t>
            </a:r>
            <a:r>
              <a:rPr lang="sk-SK" sz="1800" dirty="0" err="1" smtClean="0"/>
              <a:t>equalizing</a:t>
            </a:r>
            <a:r>
              <a:rPr lang="sk-SK" sz="1800" dirty="0" smtClean="0"/>
              <a:t> </a:t>
            </a:r>
            <a:r>
              <a:rPr lang="sk-SK" sz="1800" dirty="0" err="1" smtClean="0"/>
              <a:t>filters</a:t>
            </a:r>
            <a:r>
              <a:rPr lang="sk-SK" sz="1800" dirty="0" smtClean="0"/>
              <a:t>);</a:t>
            </a:r>
          </a:p>
          <a:p>
            <a:r>
              <a:rPr lang="sk-SK" sz="1800" b="1" dirty="0" err="1" smtClean="0"/>
              <a:t>fázovacie</a:t>
            </a:r>
            <a:r>
              <a:rPr lang="sk-SK" sz="1800" b="1" dirty="0" smtClean="0"/>
              <a:t> obvody</a:t>
            </a:r>
            <a:r>
              <a:rPr lang="sk-SK" sz="1800" dirty="0" smtClean="0"/>
              <a:t>, tiež oneskorovacie, </a:t>
            </a:r>
            <a:r>
              <a:rPr lang="sk-SK" sz="1800" dirty="0" err="1" smtClean="0"/>
              <a:t>všetkopriepustné</a:t>
            </a:r>
            <a:r>
              <a:rPr lang="sk-SK" sz="1800" dirty="0" smtClean="0"/>
              <a:t> filtre (</a:t>
            </a:r>
            <a:r>
              <a:rPr lang="sk-SK" sz="1800" dirty="0" err="1" smtClean="0"/>
              <a:t>all-pass</a:t>
            </a:r>
            <a:r>
              <a:rPr lang="sk-SK" sz="1800" dirty="0" smtClean="0"/>
              <a:t> </a:t>
            </a:r>
            <a:r>
              <a:rPr lang="sk-SK" sz="1800" dirty="0" err="1" smtClean="0"/>
              <a:t>filters</a:t>
            </a:r>
            <a:r>
              <a:rPr lang="sk-SK" sz="1800" dirty="0" smtClean="0"/>
              <a:t>). </a:t>
            </a:r>
          </a:p>
          <a:p>
            <a:pPr>
              <a:buNone/>
            </a:pPr>
            <a:r>
              <a:rPr lang="sk-SK" sz="1800" dirty="0" smtClean="0"/>
              <a:t>Podľa spôsobu realizácie: </a:t>
            </a:r>
          </a:p>
          <a:p>
            <a:r>
              <a:rPr lang="sk-SK" sz="1800" b="1" dirty="0" smtClean="0"/>
              <a:t>analógové</a:t>
            </a:r>
          </a:p>
          <a:p>
            <a:r>
              <a:rPr lang="sk-SK" sz="1800" b="1" dirty="0" smtClean="0"/>
              <a:t>číslicové</a:t>
            </a:r>
          </a:p>
          <a:p>
            <a:pPr>
              <a:buNone/>
            </a:pPr>
            <a:endParaRPr lang="sk-SK" sz="1800" dirty="0" smtClean="0"/>
          </a:p>
          <a:p>
            <a:endParaRPr lang="sk-SK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Selektívne filtre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1800" dirty="0" smtClean="0"/>
              <a:t>Selektívne filtre potláčajú prenos frekvenčných zložiek signálu v nepriepustnom pásme.  Rozdelenie: </a:t>
            </a:r>
          </a:p>
          <a:p>
            <a:r>
              <a:rPr lang="sk-SK" sz="1800" b="1" dirty="0" smtClean="0"/>
              <a:t>dolné priepuste (DP) </a:t>
            </a:r>
            <a:r>
              <a:rPr lang="sk-SK" sz="1800" dirty="0" smtClean="0"/>
              <a:t>- (</a:t>
            </a:r>
            <a:r>
              <a:rPr lang="sk-SK" sz="1800" dirty="0" err="1" smtClean="0"/>
              <a:t>low</a:t>
            </a:r>
            <a:r>
              <a:rPr lang="sk-SK" sz="1800" dirty="0" smtClean="0"/>
              <a:t> </a:t>
            </a:r>
            <a:r>
              <a:rPr lang="sk-SK" sz="1800" dirty="0" err="1" smtClean="0"/>
              <a:t>pass</a:t>
            </a:r>
            <a:r>
              <a:rPr lang="sk-SK" sz="1800" dirty="0" smtClean="0"/>
              <a:t> - LP), ktoré prepúšťajú signály o frekvenciách nižších ako je hraničná frekvencia </a:t>
            </a:r>
            <a:r>
              <a:rPr lang="sk-SK" sz="1800" dirty="0" err="1" smtClean="0"/>
              <a:t>fm</a:t>
            </a:r>
            <a:r>
              <a:rPr lang="sk-SK" sz="1800" dirty="0" smtClean="0"/>
              <a:t>;</a:t>
            </a:r>
          </a:p>
          <a:p>
            <a:r>
              <a:rPr lang="sk-SK" sz="1800" b="1" dirty="0" smtClean="0"/>
              <a:t>horné priepuste (HP)</a:t>
            </a:r>
            <a:r>
              <a:rPr lang="sk-SK" sz="1800" dirty="0" smtClean="0"/>
              <a:t> - (</a:t>
            </a:r>
            <a:r>
              <a:rPr lang="sk-SK" sz="1800" dirty="0" err="1" smtClean="0"/>
              <a:t>high</a:t>
            </a:r>
            <a:r>
              <a:rPr lang="sk-SK" sz="1800" dirty="0" smtClean="0"/>
              <a:t> </a:t>
            </a:r>
            <a:r>
              <a:rPr lang="sk-SK" sz="1800" dirty="0" err="1" smtClean="0"/>
              <a:t>pass</a:t>
            </a:r>
            <a:r>
              <a:rPr lang="sk-SK" sz="1800" dirty="0" smtClean="0"/>
              <a:t> - HP), ktoré prepúšťajú signály o kmitočtoch vyšších ako je hraničná frekvencia </a:t>
            </a:r>
            <a:r>
              <a:rPr lang="sk-SK" sz="1800" dirty="0" err="1" smtClean="0"/>
              <a:t>fm</a:t>
            </a:r>
            <a:r>
              <a:rPr lang="sk-SK" sz="1800" dirty="0" smtClean="0"/>
              <a:t>;</a:t>
            </a:r>
          </a:p>
          <a:p>
            <a:r>
              <a:rPr lang="sk-SK" sz="1800" b="1" dirty="0" smtClean="0"/>
              <a:t>pásmové priepuste (PP)</a:t>
            </a:r>
            <a:r>
              <a:rPr lang="sk-SK" sz="1800" dirty="0" smtClean="0"/>
              <a:t> - (</a:t>
            </a:r>
            <a:r>
              <a:rPr lang="sk-SK" sz="1800" dirty="0" err="1" smtClean="0"/>
              <a:t>band</a:t>
            </a:r>
            <a:r>
              <a:rPr lang="sk-SK" sz="1800" dirty="0" smtClean="0"/>
              <a:t> </a:t>
            </a:r>
            <a:r>
              <a:rPr lang="sk-SK" sz="1800" dirty="0" err="1" smtClean="0"/>
              <a:t>pass</a:t>
            </a:r>
            <a:r>
              <a:rPr lang="sk-SK" sz="1800" dirty="0" smtClean="0"/>
              <a:t> - BP), ktoré prepúšťajú signály o kmitočte medzi dolným medzným kmitočtom F</a:t>
            </a:r>
            <a:r>
              <a:rPr lang="sk-SK" sz="1800" baseline="-25000" dirty="0" smtClean="0"/>
              <a:t>HD</a:t>
            </a:r>
            <a:r>
              <a:rPr lang="sk-SK" sz="1800" dirty="0" smtClean="0"/>
              <a:t> a horným medzným kmitočtom F</a:t>
            </a:r>
            <a:r>
              <a:rPr lang="sk-SK" sz="1800" baseline="-25000" dirty="0" smtClean="0"/>
              <a:t>HH</a:t>
            </a:r>
            <a:r>
              <a:rPr lang="sk-SK" sz="1800" dirty="0" smtClean="0"/>
              <a:t>;</a:t>
            </a:r>
          </a:p>
          <a:p>
            <a:r>
              <a:rPr lang="sk-SK" sz="1800" b="1" dirty="0" smtClean="0"/>
              <a:t>pásmové </a:t>
            </a:r>
            <a:r>
              <a:rPr lang="sk-SK" sz="1800" b="1" dirty="0" err="1" smtClean="0"/>
              <a:t>zádrže</a:t>
            </a:r>
            <a:r>
              <a:rPr lang="sk-SK" sz="1800" b="1" dirty="0" smtClean="0"/>
              <a:t> pre jednotlivé stupne (PZ) </a:t>
            </a:r>
            <a:r>
              <a:rPr lang="sk-SK" sz="1800" dirty="0" smtClean="0"/>
              <a:t>- (</a:t>
            </a:r>
            <a:r>
              <a:rPr lang="sk-SK" sz="1800" dirty="0" err="1" smtClean="0"/>
              <a:t>band</a:t>
            </a:r>
            <a:r>
              <a:rPr lang="sk-SK" sz="1800" dirty="0" smtClean="0"/>
              <a:t> </a:t>
            </a:r>
            <a:r>
              <a:rPr lang="sk-SK" sz="1800" dirty="0" err="1" smtClean="0"/>
              <a:t>Reject</a:t>
            </a:r>
            <a:r>
              <a:rPr lang="sk-SK" sz="1800" dirty="0" smtClean="0"/>
              <a:t> - BR), ktoré potláčajú signály o kmitočtoch medzi horným F</a:t>
            </a:r>
            <a:r>
              <a:rPr lang="sk-SK" sz="1800" baseline="-25000" dirty="0" smtClean="0"/>
              <a:t>HH</a:t>
            </a:r>
            <a:r>
              <a:rPr lang="sk-SK" sz="1800" dirty="0" smtClean="0"/>
              <a:t> a dolným medzným kmitočtom F</a:t>
            </a:r>
            <a:r>
              <a:rPr lang="sk-SK" sz="1800" baseline="-25000" dirty="0" smtClean="0"/>
              <a:t>HD</a:t>
            </a:r>
            <a:r>
              <a:rPr lang="sk-SK" sz="1800" dirty="0" smtClean="0"/>
              <a:t>;</a:t>
            </a:r>
          </a:p>
          <a:p>
            <a:pPr>
              <a:buNone/>
            </a:pPr>
            <a:endParaRPr lang="sk-SK" sz="1800" dirty="0" smtClean="0"/>
          </a:p>
        </p:txBody>
      </p:sp>
      <p:pic>
        <p:nvPicPr>
          <p:cNvPr id="4" name="Obrázok 3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2051720" y="4509120"/>
            <a:ext cx="424847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Analógové pasívne filtre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/>
          </a:bodyPr>
          <a:lstStyle/>
          <a:p>
            <a:r>
              <a:rPr lang="sk-SK" sz="1800" b="1" dirty="0" smtClean="0"/>
              <a:t>Filtre RC</a:t>
            </a:r>
            <a:r>
              <a:rPr lang="sk-SK" sz="1800" dirty="0" smtClean="0"/>
              <a:t> sú tvorené </a:t>
            </a:r>
            <a:r>
              <a:rPr lang="sk-SK" sz="1800" dirty="0" err="1" smtClean="0"/>
              <a:t>rezistormi</a:t>
            </a:r>
            <a:r>
              <a:rPr lang="sk-SK" sz="1800" dirty="0" smtClean="0"/>
              <a:t> a kondenzátormi. Sú často využívané pre málo náročné aplikácie, napríklad ako oddeľovacie a väzobné obvody v zosilňovačoch a  RC oscilátoroch.</a:t>
            </a:r>
          </a:p>
          <a:p>
            <a:r>
              <a:rPr lang="cs-CZ" sz="1800" b="1" dirty="0" smtClean="0"/>
              <a:t>Filtre RLC</a:t>
            </a:r>
            <a:r>
              <a:rPr lang="cs-CZ" sz="1800" dirty="0" smtClean="0"/>
              <a:t> - s nimi je možné </a:t>
            </a:r>
            <a:r>
              <a:rPr lang="cs-CZ" sz="1800" dirty="0" err="1" smtClean="0"/>
              <a:t>realizovať</a:t>
            </a:r>
            <a:r>
              <a:rPr lang="cs-CZ" sz="1800" dirty="0" smtClean="0"/>
              <a:t> </a:t>
            </a:r>
            <a:r>
              <a:rPr lang="cs-CZ" sz="1800" dirty="0" err="1" smtClean="0"/>
              <a:t>takmer</a:t>
            </a:r>
            <a:r>
              <a:rPr lang="cs-CZ" sz="1800" dirty="0" smtClean="0"/>
              <a:t> </a:t>
            </a:r>
            <a:r>
              <a:rPr lang="cs-CZ" sz="1800" dirty="0" err="1" smtClean="0"/>
              <a:t>ľubovoľný</a:t>
            </a:r>
            <a:r>
              <a:rPr lang="cs-CZ" sz="1800" dirty="0" smtClean="0"/>
              <a:t> typ </a:t>
            </a:r>
            <a:r>
              <a:rPr lang="cs-CZ" sz="1800" dirty="0" err="1" smtClean="0"/>
              <a:t>filtra</a:t>
            </a:r>
            <a:r>
              <a:rPr lang="cs-CZ" sz="1800" dirty="0" smtClean="0"/>
              <a:t>. </a:t>
            </a:r>
            <a:r>
              <a:rPr lang="cs-CZ" sz="1800" dirty="0" err="1" smtClean="0"/>
              <a:t>Využívajú</a:t>
            </a:r>
            <a:r>
              <a:rPr lang="cs-CZ" sz="1800" dirty="0" smtClean="0"/>
              <a:t> </a:t>
            </a:r>
            <a:r>
              <a:rPr lang="cs-CZ" sz="1800" dirty="0" err="1" smtClean="0"/>
              <a:t>rezonančných</a:t>
            </a:r>
            <a:r>
              <a:rPr lang="cs-CZ" sz="1800" dirty="0" smtClean="0"/>
              <a:t> vlastností LC </a:t>
            </a:r>
            <a:r>
              <a:rPr lang="cs-CZ" sz="1800" dirty="0" err="1" smtClean="0"/>
              <a:t>obvodov</a:t>
            </a:r>
            <a:r>
              <a:rPr lang="cs-CZ" sz="1800" dirty="0" smtClean="0"/>
              <a:t> a v </a:t>
            </a:r>
            <a:r>
              <a:rPr lang="cs-CZ" sz="1800" dirty="0" err="1" smtClean="0"/>
              <a:t>oblastiach</a:t>
            </a:r>
            <a:r>
              <a:rPr lang="cs-CZ" sz="1800" dirty="0" smtClean="0"/>
              <a:t> </a:t>
            </a:r>
            <a:r>
              <a:rPr lang="cs-CZ" sz="1800" dirty="0" err="1" smtClean="0"/>
              <a:t>vf</a:t>
            </a:r>
            <a:r>
              <a:rPr lang="cs-CZ" sz="1800" dirty="0" smtClean="0"/>
              <a:t>.</a:t>
            </a:r>
          </a:p>
          <a:p>
            <a:r>
              <a:rPr lang="sk-SK" sz="1800" b="1" dirty="0" smtClean="0"/>
              <a:t>Mikrovlnné filtre RLC</a:t>
            </a:r>
            <a:r>
              <a:rPr lang="sk-SK" sz="1800" dirty="0" smtClean="0"/>
              <a:t> sú špeciálnym typom filtrov RLC. Mikrovlnné filtre tak využívajú kapacít medzi vodičmi vedenia a indukčností vedenia (</a:t>
            </a:r>
            <a:r>
              <a:rPr lang="sk-SK" sz="1800" dirty="0" err="1" smtClean="0"/>
              <a:t>vlnovody</a:t>
            </a:r>
            <a:r>
              <a:rPr lang="sk-SK" sz="1800" dirty="0" smtClean="0"/>
              <a:t>, </a:t>
            </a:r>
            <a:r>
              <a:rPr lang="sk-SK" sz="1800" dirty="0" err="1" smtClean="0"/>
              <a:t>mikropáskové</a:t>
            </a:r>
            <a:r>
              <a:rPr lang="sk-SK" sz="1800" dirty="0" smtClean="0"/>
              <a:t> vedenie, koaxiálne vedenie).</a:t>
            </a:r>
          </a:p>
          <a:p>
            <a:r>
              <a:rPr lang="cs-CZ" sz="1800" b="1" dirty="0" smtClean="0"/>
              <a:t>Elektromechanické filtre</a:t>
            </a:r>
            <a:r>
              <a:rPr lang="cs-CZ" sz="1800" dirty="0" smtClean="0"/>
              <a:t> </a:t>
            </a:r>
            <a:r>
              <a:rPr lang="cs-CZ" sz="1800" dirty="0" err="1" smtClean="0"/>
              <a:t>sa</a:t>
            </a:r>
            <a:r>
              <a:rPr lang="cs-CZ" sz="1800" dirty="0" smtClean="0"/>
              <a:t> </a:t>
            </a:r>
            <a:r>
              <a:rPr lang="cs-CZ" sz="1800" dirty="0" err="1" smtClean="0"/>
              <a:t>vyznačujú</a:t>
            </a:r>
            <a:r>
              <a:rPr lang="cs-CZ" sz="1800" dirty="0" smtClean="0"/>
              <a:t> vysokou selektivitou. </a:t>
            </a:r>
            <a:r>
              <a:rPr lang="cs-CZ" sz="1800" dirty="0" err="1" smtClean="0"/>
              <a:t>Ich</a:t>
            </a:r>
            <a:r>
              <a:rPr lang="cs-CZ" sz="1800" dirty="0" smtClean="0"/>
              <a:t> </a:t>
            </a:r>
            <a:r>
              <a:rPr lang="cs-CZ" sz="1800" dirty="0" err="1" smtClean="0"/>
              <a:t>základom</a:t>
            </a:r>
            <a:r>
              <a:rPr lang="cs-CZ" sz="1800" dirty="0" smtClean="0"/>
              <a:t> je kovový mechanický rezonátor (mechanická </a:t>
            </a:r>
            <a:r>
              <a:rPr lang="cs-CZ" sz="1800" dirty="0" err="1" smtClean="0"/>
              <a:t>rezonančná</a:t>
            </a:r>
            <a:r>
              <a:rPr lang="cs-CZ" sz="1800" dirty="0" smtClean="0"/>
              <a:t> </a:t>
            </a:r>
            <a:r>
              <a:rPr lang="cs-CZ" sz="1800" dirty="0" err="1" smtClean="0"/>
              <a:t>sústava</a:t>
            </a:r>
            <a:r>
              <a:rPr lang="cs-CZ" sz="1800" dirty="0" smtClean="0"/>
              <a:t>). </a:t>
            </a:r>
            <a:r>
              <a:rPr lang="cs-CZ" sz="1800" dirty="0" err="1" smtClean="0"/>
              <a:t>Medzi</a:t>
            </a:r>
            <a:r>
              <a:rPr lang="cs-CZ" sz="1800" dirty="0" smtClean="0"/>
              <a:t> elektromechanické filtre možno </a:t>
            </a:r>
            <a:r>
              <a:rPr lang="cs-CZ" sz="1800" dirty="0" err="1" smtClean="0"/>
              <a:t>zaradiť</a:t>
            </a:r>
            <a:r>
              <a:rPr lang="cs-CZ" sz="1800" dirty="0" smtClean="0"/>
              <a:t> </a:t>
            </a:r>
            <a:r>
              <a:rPr lang="cs-CZ" sz="1800" b="1" dirty="0" smtClean="0"/>
              <a:t>piezoelektrické filtre</a:t>
            </a:r>
            <a:r>
              <a:rPr lang="cs-CZ" sz="1800" dirty="0" smtClean="0"/>
              <a:t> </a:t>
            </a:r>
            <a:r>
              <a:rPr lang="cs-CZ" sz="1800" dirty="0" err="1" smtClean="0"/>
              <a:t>využívajúce</a:t>
            </a:r>
            <a:r>
              <a:rPr lang="cs-CZ" sz="1800" dirty="0" smtClean="0"/>
              <a:t> vlastnosti piezoelektrických </a:t>
            </a:r>
            <a:r>
              <a:rPr lang="cs-CZ" sz="1800" dirty="0" err="1" smtClean="0"/>
              <a:t>kryštálov</a:t>
            </a:r>
            <a:r>
              <a:rPr lang="cs-CZ" sz="1800" dirty="0" smtClean="0"/>
              <a:t> a </a:t>
            </a:r>
            <a:r>
              <a:rPr lang="cs-CZ" sz="1800" dirty="0" err="1" smtClean="0"/>
              <a:t>piezokeramiky</a:t>
            </a:r>
            <a:r>
              <a:rPr lang="cs-CZ" sz="1800" dirty="0" smtClean="0"/>
              <a:t>.</a:t>
            </a:r>
          </a:p>
          <a:p>
            <a:r>
              <a:rPr lang="sk-SK" sz="1800" dirty="0" smtClean="0"/>
              <a:t>Filtre s </a:t>
            </a:r>
            <a:r>
              <a:rPr lang="sk-SK" sz="1800" b="1" dirty="0" smtClean="0"/>
              <a:t>akustickou povrchovou vlnou - PAV</a:t>
            </a:r>
            <a:r>
              <a:rPr lang="sk-SK" sz="1800" dirty="0" smtClean="0"/>
              <a:t> sú založené na vlastnostiach  niektorých materiálov, kedy sa akustická vlna pohybuje pozdĺž povrchu materiálu. Technológia PAV je využívaná v obvodoch filtrov, oscilátorov, niektorých senzorov apod. (rozsah frekvencií od 10 MHz do cca 1 GHz).</a:t>
            </a:r>
            <a:endParaRPr lang="cs-CZ" sz="1800" dirty="0" smtClean="0"/>
          </a:p>
          <a:p>
            <a:endParaRPr lang="sk-SK" sz="1800" dirty="0" smtClean="0"/>
          </a:p>
          <a:p>
            <a:endParaRPr lang="cs-CZ" sz="1800" dirty="0" smtClean="0"/>
          </a:p>
          <a:p>
            <a:endParaRPr lang="sk-SK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Analógové aktívne filtre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cs-CZ" sz="1800" b="1" dirty="0" err="1" smtClean="0"/>
              <a:t>Aktívne</a:t>
            </a:r>
            <a:r>
              <a:rPr lang="cs-CZ" sz="1800" b="1" dirty="0" smtClean="0"/>
              <a:t> filtre</a:t>
            </a:r>
            <a:r>
              <a:rPr lang="cs-CZ" sz="1800" dirty="0" smtClean="0"/>
              <a:t>: Vhodné </a:t>
            </a:r>
            <a:r>
              <a:rPr lang="cs-CZ" sz="1800" dirty="0" err="1" smtClean="0"/>
              <a:t>zapojenie</a:t>
            </a:r>
            <a:r>
              <a:rPr lang="cs-CZ" sz="1800" dirty="0" smtClean="0"/>
              <a:t> </a:t>
            </a:r>
            <a:r>
              <a:rPr lang="cs-CZ" sz="1800" dirty="0" err="1" smtClean="0"/>
              <a:t>aktívnych</a:t>
            </a:r>
            <a:r>
              <a:rPr lang="cs-CZ" sz="1800" dirty="0" smtClean="0"/>
              <a:t> </a:t>
            </a:r>
            <a:r>
              <a:rPr lang="cs-CZ" sz="1800" dirty="0" err="1" smtClean="0"/>
              <a:t>prvkov</a:t>
            </a:r>
            <a:r>
              <a:rPr lang="cs-CZ" sz="1800" dirty="0" smtClean="0"/>
              <a:t> a </a:t>
            </a:r>
            <a:r>
              <a:rPr lang="cs-CZ" sz="1800" dirty="0" err="1" smtClean="0"/>
              <a:t>selektívnych</a:t>
            </a:r>
            <a:r>
              <a:rPr lang="cs-CZ" sz="1800" dirty="0" smtClean="0"/>
              <a:t> </a:t>
            </a:r>
            <a:r>
              <a:rPr lang="cs-CZ" sz="1800" dirty="0" err="1" smtClean="0"/>
              <a:t>obvodov</a:t>
            </a:r>
            <a:r>
              <a:rPr lang="cs-CZ" sz="1800" dirty="0" smtClean="0"/>
              <a:t> </a:t>
            </a:r>
            <a:r>
              <a:rPr lang="cs-CZ" sz="1800" dirty="0" err="1" smtClean="0"/>
              <a:t>eliminujú</a:t>
            </a:r>
            <a:r>
              <a:rPr lang="cs-CZ" sz="1800" dirty="0" smtClean="0"/>
              <a:t> </a:t>
            </a:r>
            <a:r>
              <a:rPr lang="cs-CZ" sz="1800" dirty="0" err="1" smtClean="0"/>
              <a:t>potrebu</a:t>
            </a:r>
            <a:r>
              <a:rPr lang="cs-CZ" sz="1800" dirty="0" smtClean="0"/>
              <a:t> </a:t>
            </a:r>
            <a:r>
              <a:rPr lang="cs-CZ" sz="1800" dirty="0" err="1" smtClean="0"/>
              <a:t>cievok</a:t>
            </a:r>
            <a:r>
              <a:rPr lang="cs-CZ" sz="1800" dirty="0" smtClean="0"/>
              <a:t>.</a:t>
            </a:r>
          </a:p>
          <a:p>
            <a:r>
              <a:rPr lang="cs-CZ" sz="1800" b="1" dirty="0" smtClean="0"/>
              <a:t>Filtre ARC</a:t>
            </a:r>
            <a:r>
              <a:rPr lang="cs-CZ" sz="1800" dirty="0" smtClean="0"/>
              <a:t> (</a:t>
            </a:r>
            <a:r>
              <a:rPr lang="cs-CZ" sz="1800" dirty="0" err="1" smtClean="0"/>
              <a:t>aktívne</a:t>
            </a:r>
            <a:r>
              <a:rPr lang="cs-CZ" sz="1800" dirty="0" smtClean="0"/>
              <a:t> filtre RC), u </a:t>
            </a:r>
            <a:r>
              <a:rPr lang="cs-CZ" sz="1800" dirty="0" err="1" smtClean="0"/>
              <a:t>ktorých</a:t>
            </a:r>
            <a:r>
              <a:rPr lang="cs-CZ" sz="1800" dirty="0" smtClean="0"/>
              <a:t> </a:t>
            </a:r>
            <a:r>
              <a:rPr lang="cs-CZ" sz="1800" dirty="0" err="1" smtClean="0"/>
              <a:t>sú</a:t>
            </a:r>
            <a:r>
              <a:rPr lang="cs-CZ" sz="1800" dirty="0" smtClean="0"/>
              <a:t> </a:t>
            </a:r>
            <a:r>
              <a:rPr lang="cs-CZ" sz="1800" dirty="0" err="1" smtClean="0"/>
              <a:t>cievky</a:t>
            </a:r>
            <a:r>
              <a:rPr lang="cs-CZ" sz="1800" dirty="0" smtClean="0"/>
              <a:t> </a:t>
            </a:r>
            <a:r>
              <a:rPr lang="cs-CZ" sz="1800" dirty="0" err="1" smtClean="0"/>
              <a:t>nahradené</a:t>
            </a:r>
            <a:r>
              <a:rPr lang="cs-CZ" sz="1800" dirty="0" smtClean="0"/>
              <a:t> vhodnými </a:t>
            </a:r>
            <a:r>
              <a:rPr lang="cs-CZ" sz="1800" dirty="0" err="1" smtClean="0"/>
              <a:t>zapojeniami</a:t>
            </a:r>
            <a:r>
              <a:rPr lang="cs-CZ" sz="1800" dirty="0" smtClean="0"/>
              <a:t> </a:t>
            </a:r>
            <a:r>
              <a:rPr lang="cs-CZ" sz="1800" dirty="0" err="1" smtClean="0"/>
              <a:t>rezistorov</a:t>
            </a:r>
            <a:r>
              <a:rPr lang="cs-CZ" sz="1800" dirty="0" smtClean="0"/>
              <a:t>, </a:t>
            </a:r>
            <a:r>
              <a:rPr lang="cs-CZ" sz="1800" smtClean="0"/>
              <a:t>kondenzátorov </a:t>
            </a:r>
            <a:r>
              <a:rPr lang="cs-CZ" sz="1800" dirty="0" smtClean="0"/>
              <a:t>a </a:t>
            </a:r>
            <a:r>
              <a:rPr lang="cs-CZ" sz="1800" dirty="0" err="1" smtClean="0"/>
              <a:t>aktívnych</a:t>
            </a:r>
            <a:r>
              <a:rPr lang="cs-CZ" sz="1800" dirty="0" smtClean="0"/>
              <a:t> </a:t>
            </a:r>
            <a:r>
              <a:rPr lang="cs-CZ" sz="1800" dirty="0" err="1" smtClean="0"/>
              <a:t>prvkov</a:t>
            </a:r>
            <a:r>
              <a:rPr lang="cs-CZ" sz="1800" dirty="0" smtClean="0"/>
              <a:t>. </a:t>
            </a:r>
            <a:r>
              <a:rPr lang="cs-CZ" sz="1800" dirty="0" err="1" smtClean="0"/>
              <a:t>Ako</a:t>
            </a:r>
            <a:r>
              <a:rPr lang="cs-CZ" sz="1800" dirty="0" smtClean="0"/>
              <a:t> </a:t>
            </a:r>
            <a:r>
              <a:rPr lang="cs-CZ" sz="1800" dirty="0" err="1" smtClean="0"/>
              <a:t>aktívne</a:t>
            </a:r>
            <a:r>
              <a:rPr lang="cs-CZ" sz="1800" dirty="0" smtClean="0"/>
              <a:t> prvky </a:t>
            </a:r>
            <a:r>
              <a:rPr lang="cs-CZ" sz="1800" dirty="0" err="1" smtClean="0"/>
              <a:t>sa</a:t>
            </a:r>
            <a:r>
              <a:rPr lang="cs-CZ" sz="1800" dirty="0" smtClean="0"/>
              <a:t> </a:t>
            </a:r>
            <a:r>
              <a:rPr lang="cs-CZ" sz="1800" dirty="0" err="1" smtClean="0"/>
              <a:t>využívajú</a:t>
            </a:r>
            <a:r>
              <a:rPr lang="cs-CZ" sz="1800" dirty="0" smtClean="0"/>
              <a:t>  </a:t>
            </a:r>
            <a:r>
              <a:rPr lang="cs-CZ" sz="1800" dirty="0" err="1" smtClean="0"/>
              <a:t>operačné</a:t>
            </a:r>
            <a:r>
              <a:rPr lang="cs-CZ" sz="1800" dirty="0" smtClean="0"/>
              <a:t> </a:t>
            </a:r>
            <a:r>
              <a:rPr lang="cs-CZ" sz="1800" dirty="0" err="1" smtClean="0"/>
              <a:t>zosilňovače</a:t>
            </a:r>
            <a:r>
              <a:rPr lang="cs-CZ" sz="1800" dirty="0" smtClean="0"/>
              <a:t> s </a:t>
            </a:r>
            <a:r>
              <a:rPr lang="cs-CZ" sz="1800" dirty="0" err="1" smtClean="0"/>
              <a:t>napäťovou</a:t>
            </a:r>
            <a:r>
              <a:rPr lang="cs-CZ" sz="1800" dirty="0" smtClean="0"/>
              <a:t> </a:t>
            </a:r>
            <a:r>
              <a:rPr lang="cs-CZ" sz="1800" dirty="0" err="1" smtClean="0"/>
              <a:t>spätnou</a:t>
            </a:r>
            <a:r>
              <a:rPr lang="cs-CZ" sz="1800" dirty="0" smtClean="0"/>
              <a:t> </a:t>
            </a:r>
            <a:r>
              <a:rPr lang="cs-CZ" sz="1800" dirty="0" err="1" smtClean="0"/>
              <a:t>väzbou</a:t>
            </a:r>
            <a:r>
              <a:rPr lang="cs-CZ" sz="1800" dirty="0" smtClean="0"/>
              <a:t>.</a:t>
            </a:r>
          </a:p>
          <a:p>
            <a:r>
              <a:rPr lang="cs-CZ" sz="1800" b="1" dirty="0" err="1" smtClean="0"/>
              <a:t>Diskrétne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pracujúce</a:t>
            </a:r>
            <a:r>
              <a:rPr lang="cs-CZ" sz="1800" b="1" dirty="0" smtClean="0"/>
              <a:t> filtre ARC - filtre ASC</a:t>
            </a:r>
            <a:r>
              <a:rPr lang="cs-CZ" sz="1800" dirty="0" smtClean="0"/>
              <a:t>- filtre, </a:t>
            </a:r>
            <a:r>
              <a:rPr lang="cs-CZ" sz="1800" dirty="0" err="1" smtClean="0"/>
              <a:t>ktorých</a:t>
            </a:r>
            <a:r>
              <a:rPr lang="cs-CZ" sz="1800" dirty="0" smtClean="0"/>
              <a:t> </a:t>
            </a:r>
            <a:r>
              <a:rPr lang="cs-CZ" sz="1800" dirty="0" err="1" smtClean="0"/>
              <a:t>neoddeliteľnou</a:t>
            </a:r>
            <a:r>
              <a:rPr lang="cs-CZ" sz="1800" dirty="0" smtClean="0"/>
              <a:t> </a:t>
            </a:r>
            <a:r>
              <a:rPr lang="cs-CZ" sz="1800" dirty="0" err="1" smtClean="0"/>
              <a:t>súčasťou</a:t>
            </a:r>
            <a:r>
              <a:rPr lang="cs-CZ" sz="1800" dirty="0" smtClean="0"/>
              <a:t> </a:t>
            </a:r>
            <a:r>
              <a:rPr lang="cs-CZ" sz="1800" dirty="0" err="1" smtClean="0"/>
              <a:t>sú</a:t>
            </a:r>
            <a:r>
              <a:rPr lang="cs-CZ" sz="1800" dirty="0" smtClean="0"/>
              <a:t> </a:t>
            </a:r>
            <a:r>
              <a:rPr lang="cs-CZ" sz="1800" dirty="0" err="1" smtClean="0"/>
              <a:t>analógové</a:t>
            </a:r>
            <a:r>
              <a:rPr lang="cs-CZ" sz="1800" dirty="0" smtClean="0"/>
              <a:t> spínače ovládané </a:t>
            </a:r>
            <a:r>
              <a:rPr lang="cs-CZ" sz="1800" dirty="0" err="1" smtClean="0"/>
              <a:t>riadiacim</a:t>
            </a:r>
            <a:r>
              <a:rPr lang="cs-CZ" sz="1800" dirty="0" smtClean="0"/>
              <a:t> hodinovým </a:t>
            </a:r>
            <a:r>
              <a:rPr lang="cs-CZ" sz="1800" dirty="0" err="1" smtClean="0"/>
              <a:t>signálom</a:t>
            </a:r>
            <a:r>
              <a:rPr lang="cs-CZ" sz="1800" dirty="0" smtClean="0"/>
              <a:t>. Filtre ASC (</a:t>
            </a:r>
            <a:r>
              <a:rPr lang="cs-CZ" sz="1800" dirty="0" err="1" smtClean="0"/>
              <a:t>aktívne</a:t>
            </a:r>
            <a:r>
              <a:rPr lang="cs-CZ" sz="1800" dirty="0" smtClean="0"/>
              <a:t> filtre </a:t>
            </a:r>
            <a:r>
              <a:rPr lang="cs-CZ" sz="1800" dirty="0" err="1" smtClean="0"/>
              <a:t>so</a:t>
            </a:r>
            <a:r>
              <a:rPr lang="cs-CZ" sz="1800" dirty="0" smtClean="0"/>
              <a:t> spínanými </a:t>
            </a:r>
            <a:r>
              <a:rPr lang="cs-CZ" sz="1800" dirty="0" err="1" smtClean="0"/>
              <a:t>kondenzátormi</a:t>
            </a:r>
            <a:r>
              <a:rPr lang="cs-CZ" sz="1800" dirty="0" smtClean="0"/>
              <a:t>) </a:t>
            </a:r>
            <a:r>
              <a:rPr lang="cs-CZ" sz="1800" dirty="0" err="1" smtClean="0"/>
              <a:t>sú</a:t>
            </a:r>
            <a:r>
              <a:rPr lang="cs-CZ" sz="1800" dirty="0" smtClean="0"/>
              <a:t> </a:t>
            </a:r>
            <a:r>
              <a:rPr lang="cs-CZ" sz="1800" dirty="0" err="1" smtClean="0"/>
              <a:t>odvodené</a:t>
            </a:r>
            <a:r>
              <a:rPr lang="cs-CZ" sz="1800" dirty="0" smtClean="0"/>
              <a:t> od </a:t>
            </a:r>
            <a:r>
              <a:rPr lang="cs-CZ" sz="1800" dirty="0" err="1" smtClean="0"/>
              <a:t>aktívnych</a:t>
            </a:r>
            <a:r>
              <a:rPr lang="cs-CZ" sz="1800" dirty="0" smtClean="0"/>
              <a:t> </a:t>
            </a:r>
            <a:r>
              <a:rPr lang="cs-CZ" sz="1800" dirty="0" err="1" smtClean="0"/>
              <a:t>filtrov</a:t>
            </a:r>
            <a:r>
              <a:rPr lang="cs-CZ" sz="1800" dirty="0" smtClean="0"/>
              <a:t> RC, v </a:t>
            </a:r>
            <a:r>
              <a:rPr lang="cs-CZ" sz="1800" dirty="0" err="1" smtClean="0"/>
              <a:t>ktorých</a:t>
            </a:r>
            <a:r>
              <a:rPr lang="cs-CZ" sz="1800" dirty="0" smtClean="0"/>
              <a:t> </a:t>
            </a:r>
            <a:r>
              <a:rPr lang="cs-CZ" sz="1800" dirty="0" err="1" smtClean="0"/>
              <a:t>sú</a:t>
            </a:r>
            <a:r>
              <a:rPr lang="cs-CZ" sz="1800" dirty="0" smtClean="0"/>
              <a:t> </a:t>
            </a:r>
            <a:r>
              <a:rPr lang="cs-CZ" sz="1800" dirty="0" err="1" smtClean="0"/>
              <a:t>ideálne</a:t>
            </a:r>
            <a:r>
              <a:rPr lang="cs-CZ" sz="1800" dirty="0" smtClean="0"/>
              <a:t> rezistory </a:t>
            </a:r>
            <a:r>
              <a:rPr lang="cs-CZ" sz="1800" dirty="0" err="1" smtClean="0"/>
              <a:t>nahradené</a:t>
            </a:r>
            <a:r>
              <a:rPr lang="cs-CZ" sz="1800" dirty="0" smtClean="0"/>
              <a:t> </a:t>
            </a:r>
            <a:r>
              <a:rPr lang="cs-CZ" sz="1800" dirty="0" err="1" smtClean="0"/>
              <a:t>obvodmi</a:t>
            </a:r>
            <a:r>
              <a:rPr lang="cs-CZ" sz="1800" dirty="0" smtClean="0"/>
              <a:t> </a:t>
            </a:r>
            <a:r>
              <a:rPr lang="cs-CZ" sz="1800" dirty="0" err="1" smtClean="0"/>
              <a:t>tvorenými</a:t>
            </a:r>
            <a:r>
              <a:rPr lang="cs-CZ" sz="1800" dirty="0" smtClean="0"/>
              <a:t>  </a:t>
            </a:r>
            <a:r>
              <a:rPr lang="cs-CZ" sz="1800" dirty="0" err="1" smtClean="0"/>
              <a:t>kondenzátormi</a:t>
            </a:r>
            <a:r>
              <a:rPr lang="cs-CZ" sz="1800" dirty="0" smtClean="0"/>
              <a:t> a </a:t>
            </a:r>
            <a:r>
              <a:rPr lang="cs-CZ" sz="1800" dirty="0" err="1" smtClean="0"/>
              <a:t>analógovými</a:t>
            </a:r>
            <a:r>
              <a:rPr lang="cs-CZ" sz="1800" dirty="0" smtClean="0"/>
              <a:t> </a:t>
            </a:r>
            <a:r>
              <a:rPr lang="cs-CZ" sz="1800" dirty="0" err="1" smtClean="0"/>
              <a:t>spínačmi</a:t>
            </a:r>
            <a:r>
              <a:rPr lang="cs-CZ" sz="1800" dirty="0" smtClean="0"/>
              <a:t>.</a:t>
            </a:r>
          </a:p>
          <a:p>
            <a:endParaRPr lang="sk-SK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Číslicové filtre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1800" dirty="0" smtClean="0"/>
              <a:t>Číslicový filter je číslicový obvod, v súčasnosti častejšie program, ktorý mení požadovaným spôsobom spektrum vstupného signálu. Ako procesor môže byť použitý napríklad digitálny signálový procesor, alebo stolný počítač (PC).</a:t>
            </a:r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r>
              <a:rPr lang="sk-SK" sz="1800" dirty="0" smtClean="0"/>
              <a:t>Analógový signál je v A/D prevodníku najprv vzorkovaný a vzápätí postupne prevádzaný na digitálne údaje. Tie sú privádzané na vstup digitálneho signálového procesora, kde sú matematicky spracovávané. </a:t>
            </a:r>
            <a:endParaRPr lang="sk-SK" sz="1800" b="1" dirty="0" smtClean="0"/>
          </a:p>
          <a:p>
            <a:r>
              <a:rPr lang="sk-SK" sz="1800" b="1" dirty="0" smtClean="0"/>
              <a:t>Poznámka:</a:t>
            </a:r>
            <a:r>
              <a:rPr lang="sk-SK" sz="1800" dirty="0" smtClean="0"/>
              <a:t> </a:t>
            </a:r>
            <a:r>
              <a:rPr lang="sk-SK" sz="1800" dirty="0" err="1" smtClean="0"/>
              <a:t>Antialiasingový</a:t>
            </a:r>
            <a:r>
              <a:rPr lang="sk-SK" sz="1800" dirty="0" smtClean="0"/>
              <a:t> filter na vstupe zabezpečuje, aby najvyššie frekvencie vstupného signálu boli menšie než polovičný kmitočet vzorkovania.</a:t>
            </a:r>
          </a:p>
          <a:p>
            <a:pPr>
              <a:buNone/>
            </a:pPr>
            <a:endParaRPr lang="sk-SK" sz="1800" dirty="0"/>
          </a:p>
        </p:txBody>
      </p:sp>
      <p:pic>
        <p:nvPicPr>
          <p:cNvPr id="4" name="Obrázok 3"/>
          <p:cNvPicPr/>
          <p:nvPr/>
        </p:nvPicPr>
        <p:blipFill>
          <a:blip r:embed="rId2" cstate="print">
            <a:grayscl/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>
                  <a14:imgLayer r:embed="rId57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971600" y="2348880"/>
            <a:ext cx="684076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1134</Words>
  <Application>Microsoft Office PowerPoint</Application>
  <PresentationFormat>Prezentácia na obrazovke (4:3)</PresentationFormat>
  <Paragraphs>154</Paragraphs>
  <Slides>23</Slides>
  <Notes>0</Notes>
  <HiddenSlides>0</HiddenSlides>
  <MMClips>0</MMClips>
  <ScaleCrop>false</ScaleCrop>
  <HeadingPairs>
    <vt:vector size="6" baseType="variant"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23</vt:i4>
      </vt:variant>
    </vt:vector>
  </HeadingPairs>
  <TitlesOfParts>
    <vt:vector size="25" baseType="lpstr">
      <vt:lpstr>Motív Office</vt:lpstr>
      <vt:lpstr>Rovnica</vt:lpstr>
      <vt:lpstr>Frekvenčné filtre</vt:lpstr>
      <vt:lpstr>Frekvenčné filtre</vt:lpstr>
      <vt:lpstr>Vzťah pre výpočet prenosu filtra</vt:lpstr>
      <vt:lpstr>Prenosová a fázová charakteristika obvodu</vt:lpstr>
      <vt:lpstr>Delenie filtrov</vt:lpstr>
      <vt:lpstr>Selektívne filtre</vt:lpstr>
      <vt:lpstr>Analógové pasívne filtre</vt:lpstr>
      <vt:lpstr>Analógové aktívne filtre</vt:lpstr>
      <vt:lpstr>Číslicové filtre</vt:lpstr>
      <vt:lpstr>Filtre s konečnou impulznou hodnotou</vt:lpstr>
      <vt:lpstr>Jednoduché RL a RC články ako filtre 1. rádu</vt:lpstr>
      <vt:lpstr>Integračný RL a RC článok – prenosová a fázová charakteristika</vt:lpstr>
      <vt:lpstr>Derivačné články</vt:lpstr>
      <vt:lpstr>Derivačné články RC a RL </vt:lpstr>
      <vt:lpstr>Selektívne články RC</vt:lpstr>
      <vt:lpstr>Wienov článok</vt:lpstr>
      <vt:lpstr>Wienov článok</vt:lpstr>
      <vt:lpstr>Jednoduché T články</vt:lpstr>
      <vt:lpstr>Kryštálové filtre – piezoelektrické filtre</vt:lpstr>
      <vt:lpstr>Monolitické kryštálové filtre</vt:lpstr>
      <vt:lpstr>Monolitický kryštálový filter</vt:lpstr>
      <vt:lpstr>Výhody a nevýhody kryštálových filtrov</vt:lpstr>
      <vt:lpstr>Filtre s povrchovou akustickou vlnou - PAV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Frekvenčné filtre</dc:title>
  <dc:creator>Dušan</dc:creator>
  <cp:lastModifiedBy>Dušan</cp:lastModifiedBy>
  <cp:revision>57</cp:revision>
  <dcterms:created xsi:type="dcterms:W3CDTF">2013-10-16T10:40:09Z</dcterms:created>
  <dcterms:modified xsi:type="dcterms:W3CDTF">2013-12-10T11:05:57Z</dcterms:modified>
</cp:coreProperties>
</file>