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6" r:id="rId7"/>
    <p:sldId id="265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2" autoAdjust="0"/>
    <p:restoredTop sz="94660"/>
  </p:normalViewPr>
  <p:slideViewPr>
    <p:cSldViewPr>
      <p:cViewPr varScale="1">
        <p:scale>
          <a:sx n="68" d="100"/>
          <a:sy n="68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53D-B910-4AE2-B10F-E95A8D14C176}" type="datetimeFigureOut">
              <a:rPr lang="sk-SK" smtClean="0"/>
              <a:pPr/>
              <a:t>8. 4. 2013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3597-8C91-4447-AF0C-60E92348356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53D-B910-4AE2-B10F-E95A8D14C176}" type="datetimeFigureOut">
              <a:rPr lang="sk-SK" smtClean="0"/>
              <a:pPr/>
              <a:t>8. 4. 2013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3597-8C91-4447-AF0C-60E92348356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53D-B910-4AE2-B10F-E95A8D14C176}" type="datetimeFigureOut">
              <a:rPr lang="sk-SK" smtClean="0"/>
              <a:pPr/>
              <a:t>8. 4. 2013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3597-8C91-4447-AF0C-60E92348356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53D-B910-4AE2-B10F-E95A8D14C176}" type="datetimeFigureOut">
              <a:rPr lang="sk-SK" smtClean="0"/>
              <a:pPr/>
              <a:t>8. 4. 2013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3597-8C91-4447-AF0C-60E92348356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53D-B910-4AE2-B10F-E95A8D14C176}" type="datetimeFigureOut">
              <a:rPr lang="sk-SK" smtClean="0"/>
              <a:pPr/>
              <a:t>8. 4. 2013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3597-8C91-4447-AF0C-60E92348356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53D-B910-4AE2-B10F-E95A8D14C176}" type="datetimeFigureOut">
              <a:rPr lang="sk-SK" smtClean="0"/>
              <a:pPr/>
              <a:t>8. 4. 2013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3597-8C91-4447-AF0C-60E92348356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53D-B910-4AE2-B10F-E95A8D14C176}" type="datetimeFigureOut">
              <a:rPr lang="sk-SK" smtClean="0"/>
              <a:pPr/>
              <a:t>8. 4. 2013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3597-8C91-4447-AF0C-60E92348356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53D-B910-4AE2-B10F-E95A8D14C176}" type="datetimeFigureOut">
              <a:rPr lang="sk-SK" smtClean="0"/>
              <a:pPr/>
              <a:t>8. 4. 2013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3597-8C91-4447-AF0C-60E92348356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53D-B910-4AE2-B10F-E95A8D14C176}" type="datetimeFigureOut">
              <a:rPr lang="sk-SK" smtClean="0"/>
              <a:pPr/>
              <a:t>8. 4. 2013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3597-8C91-4447-AF0C-60E92348356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53D-B910-4AE2-B10F-E95A8D14C176}" type="datetimeFigureOut">
              <a:rPr lang="sk-SK" smtClean="0"/>
              <a:pPr/>
              <a:t>8. 4. 2013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3597-8C91-4447-AF0C-60E92348356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53D-B910-4AE2-B10F-E95A8D14C176}" type="datetimeFigureOut">
              <a:rPr lang="sk-SK" smtClean="0"/>
              <a:pPr/>
              <a:t>8. 4. 2013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23597-8C91-4447-AF0C-60E92348356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9F53D-B910-4AE2-B10F-E95A8D14C176}" type="datetimeFigureOut">
              <a:rPr lang="sk-SK" smtClean="0"/>
              <a:pPr/>
              <a:t>8. 4. 2013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23597-8C91-4447-AF0C-60E92348356B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357430"/>
            <a:ext cx="8229600" cy="1143000"/>
          </a:xfrm>
        </p:spPr>
        <p:txBody>
          <a:bodyPr>
            <a:normAutofit/>
          </a:bodyPr>
          <a:lstStyle/>
          <a:p>
            <a:r>
              <a:rPr lang="sk-SK" sz="3200" b="1" dirty="0" smtClean="0"/>
              <a:t>Číslicový regulačný obvod</a:t>
            </a:r>
            <a:endParaRPr lang="sk-SK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Základné pojmy číslicového riadenia</a:t>
            </a:r>
            <a:endParaRPr lang="sk-SK" sz="2800" dirty="0"/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sk-SK" sz="1800" dirty="0" smtClean="0"/>
              <a:t>Pri číslicovom riadení je v regulačnom obvode namiesto analógového regulátora zapojený počítač. Regulovaná sústava pracuje spojito (ako pri analógovom regulačnom obvode). </a:t>
            </a:r>
          </a:p>
          <a:p>
            <a:r>
              <a:rPr lang="sk-SK" sz="1800" b="1" dirty="0" smtClean="0"/>
              <a:t>Základné charakteristiky:</a:t>
            </a:r>
          </a:p>
          <a:p>
            <a:r>
              <a:rPr lang="sk-SK" sz="1800" dirty="0" smtClean="0"/>
              <a:t>Výhoda centrálneho regulátora – riadiaci počítač môže zastávať funkciu regulátorov aj pre veľký počet regulačných obvodov.</a:t>
            </a:r>
          </a:p>
          <a:p>
            <a:r>
              <a:rPr lang="sk-SK" sz="1800" dirty="0" smtClean="0"/>
              <a:t>Neuskutočňuje sa montáž analógových regulátorov.</a:t>
            </a:r>
          </a:p>
          <a:p>
            <a:r>
              <a:rPr lang="sk-SK" sz="1800" dirty="0" smtClean="0"/>
              <a:t>Umožnenie diaľkového nastavenia parametrov regulátora.</a:t>
            </a:r>
          </a:p>
          <a:p>
            <a:r>
              <a:rPr lang="sk-SK" sz="1800" dirty="0" smtClean="0"/>
              <a:t>Štruktúru regulátora možno ľahko meniť.</a:t>
            </a:r>
          </a:p>
          <a:p>
            <a:r>
              <a:rPr lang="sk-SK" sz="1800" dirty="0" smtClean="0"/>
              <a:t>Možnosť zvyšovania úrovne riadenia doplňovaním programového vybavenia. </a:t>
            </a:r>
          </a:p>
          <a:p>
            <a:r>
              <a:rPr lang="sk-SK" sz="1800" dirty="0" smtClean="0"/>
              <a:t>Možnosť vizualizácie </a:t>
            </a:r>
            <a:r>
              <a:rPr lang="sk-SK" sz="1800" dirty="0" smtClean="0"/>
              <a:t>- </a:t>
            </a:r>
            <a:r>
              <a:rPr lang="sk-SK" sz="1800" dirty="0" err="1"/>
              <a:t>v</a:t>
            </a:r>
            <a:r>
              <a:rPr lang="sk-SK" sz="1800" dirty="0" err="1" smtClean="0"/>
              <a:t>izualizačný</a:t>
            </a:r>
            <a:r>
              <a:rPr lang="sk-SK" sz="1800" dirty="0" smtClean="0"/>
              <a:t> program.</a:t>
            </a:r>
          </a:p>
          <a:p>
            <a:pPr>
              <a:buNone/>
            </a:pPr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85720" y="642918"/>
            <a:ext cx="8572560" cy="566738"/>
          </a:xfrm>
        </p:spPr>
        <p:txBody>
          <a:bodyPr>
            <a:normAutofit/>
          </a:bodyPr>
          <a:lstStyle/>
          <a:p>
            <a:r>
              <a:rPr lang="sk-SK" sz="2400" dirty="0" smtClean="0"/>
              <a:t>Bloková schéma číslicového regulačného obvodu</a:t>
            </a:r>
            <a:endParaRPr lang="sk-SK" sz="2400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428596" y="3929066"/>
            <a:ext cx="8429684" cy="2243134"/>
          </a:xfrm>
        </p:spPr>
        <p:txBody>
          <a:bodyPr/>
          <a:lstStyle/>
          <a:p>
            <a:r>
              <a:rPr lang="sk-SK" dirty="0"/>
              <a:t>VZ – vzorkovací člen	</a:t>
            </a:r>
            <a:r>
              <a:rPr lang="sk-SK" dirty="0" smtClean="0"/>
              <a:t>	TČ </a:t>
            </a:r>
            <a:r>
              <a:rPr lang="sk-SK" dirty="0"/>
              <a:t>– tvarovací člen</a:t>
            </a:r>
          </a:p>
          <a:p>
            <a:r>
              <a:rPr lang="sk-SK" dirty="0" smtClean="0"/>
              <a:t>A/D </a:t>
            </a:r>
            <a:r>
              <a:rPr lang="sk-SK" dirty="0"/>
              <a:t>– A/D prevodník</a:t>
            </a:r>
            <a:r>
              <a:rPr lang="sk-SK" b="1" dirty="0"/>
              <a:t>	</a:t>
            </a:r>
            <a:r>
              <a:rPr lang="sk-SK" b="1" dirty="0" smtClean="0"/>
              <a:t>	</a:t>
            </a:r>
            <a:r>
              <a:rPr lang="sk-SK" dirty="0" smtClean="0"/>
              <a:t>RO </a:t>
            </a:r>
            <a:r>
              <a:rPr lang="sk-SK" dirty="0"/>
              <a:t>– regulačný orgán				</a:t>
            </a:r>
          </a:p>
          <a:p>
            <a:r>
              <a:rPr lang="sk-SK" dirty="0" smtClean="0"/>
              <a:t>P </a:t>
            </a:r>
            <a:r>
              <a:rPr lang="sk-SK" dirty="0"/>
              <a:t>– riadiaci počítač	</a:t>
            </a:r>
            <a:r>
              <a:rPr lang="sk-SK" dirty="0" smtClean="0"/>
              <a:t>	S </a:t>
            </a:r>
            <a:r>
              <a:rPr lang="sk-SK" dirty="0"/>
              <a:t>– Regulovaná sústava</a:t>
            </a:r>
          </a:p>
          <a:p>
            <a:r>
              <a:rPr lang="sk-SK" dirty="0" smtClean="0"/>
              <a:t>D/A </a:t>
            </a:r>
            <a:r>
              <a:rPr lang="sk-SK" dirty="0"/>
              <a:t>– D/A prevodník</a:t>
            </a:r>
          </a:p>
          <a:p>
            <a:endParaRPr lang="sk-SK" dirty="0"/>
          </a:p>
        </p:txBody>
      </p:sp>
      <p:grpSp>
        <p:nvGrpSpPr>
          <p:cNvPr id="2050" name="Group 2"/>
          <p:cNvGrpSpPr>
            <a:grpSpLocks noGrp="1"/>
          </p:cNvGrpSpPr>
          <p:nvPr>
            <p:ph type="pic" idx="1"/>
          </p:nvPr>
        </p:nvGrpSpPr>
        <p:grpSpPr bwMode="auto">
          <a:xfrm>
            <a:off x="142844" y="2000240"/>
            <a:ext cx="8858280" cy="1173163"/>
            <a:chOff x="1778" y="2816"/>
            <a:chExt cx="13680" cy="2294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>
              <a:off x="3398" y="2816"/>
              <a:ext cx="10800" cy="1073"/>
              <a:chOff x="3398" y="2724"/>
              <a:chExt cx="10800" cy="926"/>
            </a:xfrm>
          </p:grpSpPr>
          <p:sp>
            <p:nvSpPr>
              <p:cNvPr id="2052" name="Text Box 4"/>
              <p:cNvSpPr txBox="1">
                <a:spLocks noChangeArrowheads="1"/>
              </p:cNvSpPr>
              <p:nvPr/>
            </p:nvSpPr>
            <p:spPr bwMode="auto">
              <a:xfrm>
                <a:off x="3398" y="2724"/>
                <a:ext cx="1080" cy="92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k-SK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VZ</a:t>
                </a:r>
                <a:endParaRPr kumimoji="0" lang="sk-SK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53" name="Text Box 5"/>
              <p:cNvSpPr txBox="1">
                <a:spLocks noChangeArrowheads="1"/>
              </p:cNvSpPr>
              <p:nvPr/>
            </p:nvSpPr>
            <p:spPr bwMode="auto">
              <a:xfrm>
                <a:off x="5018" y="2724"/>
                <a:ext cx="1080" cy="92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k-SK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A/D</a:t>
                </a:r>
                <a:endParaRPr kumimoji="0" lang="sk-SK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54" name="Text Box 6"/>
              <p:cNvSpPr txBox="1">
                <a:spLocks noChangeArrowheads="1"/>
              </p:cNvSpPr>
              <p:nvPr/>
            </p:nvSpPr>
            <p:spPr bwMode="auto">
              <a:xfrm>
                <a:off x="6638" y="2724"/>
                <a:ext cx="1080" cy="92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k-SK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P</a:t>
                </a:r>
                <a:endParaRPr kumimoji="0" lang="sk-SK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55" name="Text Box 7"/>
              <p:cNvSpPr txBox="1">
                <a:spLocks noChangeArrowheads="1"/>
              </p:cNvSpPr>
              <p:nvPr/>
            </p:nvSpPr>
            <p:spPr bwMode="auto">
              <a:xfrm>
                <a:off x="8258" y="2724"/>
                <a:ext cx="1080" cy="92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k-SK" sz="1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D/A</a:t>
                </a:r>
                <a:endParaRPr kumimoji="0" lang="sk-SK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56" name="Text Box 8"/>
              <p:cNvSpPr txBox="1">
                <a:spLocks noChangeArrowheads="1"/>
              </p:cNvSpPr>
              <p:nvPr/>
            </p:nvSpPr>
            <p:spPr bwMode="auto">
              <a:xfrm>
                <a:off x="9878" y="2724"/>
                <a:ext cx="1080" cy="92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k-SK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TČ</a:t>
                </a:r>
                <a:endParaRPr kumimoji="0" lang="sk-SK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57" name="Text Box 9"/>
              <p:cNvSpPr txBox="1">
                <a:spLocks noChangeArrowheads="1"/>
              </p:cNvSpPr>
              <p:nvPr/>
            </p:nvSpPr>
            <p:spPr bwMode="auto">
              <a:xfrm>
                <a:off x="11498" y="2724"/>
                <a:ext cx="1080" cy="92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k-SK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RO</a:t>
                </a:r>
                <a:endParaRPr kumimoji="0" lang="sk-SK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58" name="Text Box 10"/>
              <p:cNvSpPr txBox="1">
                <a:spLocks noChangeArrowheads="1"/>
              </p:cNvSpPr>
              <p:nvPr/>
            </p:nvSpPr>
            <p:spPr bwMode="auto">
              <a:xfrm>
                <a:off x="13118" y="2724"/>
                <a:ext cx="1080" cy="92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k-SK" sz="1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rPr>
                  <a:t>S</a:t>
                </a:r>
                <a:endParaRPr kumimoji="0" lang="sk-SK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2059" name="AutoShape 11"/>
            <p:cNvSpPr>
              <a:spLocks noChangeArrowheads="1"/>
            </p:cNvSpPr>
            <p:nvPr/>
          </p:nvSpPr>
          <p:spPr bwMode="auto">
            <a:xfrm>
              <a:off x="2498" y="3025"/>
              <a:ext cx="360" cy="417"/>
            </a:xfrm>
            <a:prstGeom prst="flowChartSummingJunc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2858" y="3233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 flipV="1">
              <a:off x="2678" y="3442"/>
              <a:ext cx="0" cy="16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1778" y="3233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2063" name="Line 15"/>
            <p:cNvSpPr>
              <a:spLocks noChangeShapeType="1"/>
            </p:cNvSpPr>
            <p:nvPr/>
          </p:nvSpPr>
          <p:spPr bwMode="auto">
            <a:xfrm>
              <a:off x="4478" y="3233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2064" name="Line 16"/>
            <p:cNvSpPr>
              <a:spLocks noChangeShapeType="1"/>
            </p:cNvSpPr>
            <p:nvPr/>
          </p:nvSpPr>
          <p:spPr bwMode="auto">
            <a:xfrm>
              <a:off x="6098" y="3233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2065" name="Line 17"/>
            <p:cNvSpPr>
              <a:spLocks noChangeShapeType="1"/>
            </p:cNvSpPr>
            <p:nvPr/>
          </p:nvSpPr>
          <p:spPr bwMode="auto">
            <a:xfrm>
              <a:off x="7718" y="3233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2066" name="Line 18"/>
            <p:cNvSpPr>
              <a:spLocks noChangeShapeType="1"/>
            </p:cNvSpPr>
            <p:nvPr/>
          </p:nvSpPr>
          <p:spPr bwMode="auto">
            <a:xfrm>
              <a:off x="9338" y="3233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2067" name="Line 19"/>
            <p:cNvSpPr>
              <a:spLocks noChangeShapeType="1"/>
            </p:cNvSpPr>
            <p:nvPr/>
          </p:nvSpPr>
          <p:spPr bwMode="auto">
            <a:xfrm>
              <a:off x="10958" y="3233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2068" name="Line 20"/>
            <p:cNvSpPr>
              <a:spLocks noChangeShapeType="1"/>
            </p:cNvSpPr>
            <p:nvPr/>
          </p:nvSpPr>
          <p:spPr bwMode="auto">
            <a:xfrm>
              <a:off x="12578" y="3233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>
              <a:off x="14198" y="3233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2070" name="Line 22"/>
            <p:cNvSpPr>
              <a:spLocks noChangeShapeType="1"/>
            </p:cNvSpPr>
            <p:nvPr/>
          </p:nvSpPr>
          <p:spPr bwMode="auto">
            <a:xfrm>
              <a:off x="14738" y="3233"/>
              <a:ext cx="0" cy="18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 flipH="1">
              <a:off x="2678" y="5110"/>
              <a:ext cx="120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k-SK"/>
            </a:p>
          </p:txBody>
        </p:sp>
      </p:grpSp>
      <p:sp>
        <p:nvSpPr>
          <p:cNvPr id="29" name="BlokTextu 28"/>
          <p:cNvSpPr txBox="1"/>
          <p:nvPr/>
        </p:nvSpPr>
        <p:spPr>
          <a:xfrm>
            <a:off x="714348" y="1500174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/>
              <a:t>e(t</a:t>
            </a:r>
            <a:r>
              <a:rPr lang="sk-SK" sz="1200" dirty="0"/>
              <a:t>)</a:t>
            </a:r>
          </a:p>
        </p:txBody>
      </p:sp>
      <p:sp>
        <p:nvSpPr>
          <p:cNvPr id="30" name="BlokTextu 29"/>
          <p:cNvSpPr txBox="1"/>
          <p:nvPr/>
        </p:nvSpPr>
        <p:spPr>
          <a:xfrm>
            <a:off x="1785918" y="1500174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/>
              <a:t>e(k)</a:t>
            </a:r>
            <a:endParaRPr lang="sk-SK" sz="1200" dirty="0"/>
          </a:p>
        </p:txBody>
      </p:sp>
      <p:sp>
        <p:nvSpPr>
          <p:cNvPr id="31" name="BlokTextu 30"/>
          <p:cNvSpPr txBox="1"/>
          <p:nvPr/>
        </p:nvSpPr>
        <p:spPr>
          <a:xfrm>
            <a:off x="2643174" y="1500174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/>
              <a:t>e(k)2</a:t>
            </a:r>
            <a:endParaRPr lang="sk-SK" sz="1200" dirty="0"/>
          </a:p>
        </p:txBody>
      </p:sp>
      <p:sp>
        <p:nvSpPr>
          <p:cNvPr id="32" name="BlokTextu 31"/>
          <p:cNvSpPr txBox="1"/>
          <p:nvPr/>
        </p:nvSpPr>
        <p:spPr>
          <a:xfrm>
            <a:off x="3857620" y="1500174"/>
            <a:ext cx="571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/>
              <a:t>u</a:t>
            </a:r>
            <a:r>
              <a:rPr lang="sk-SK" sz="1200" dirty="0" smtClean="0"/>
              <a:t>(k)2</a:t>
            </a:r>
            <a:endParaRPr lang="sk-SK" sz="1200" dirty="0"/>
          </a:p>
        </p:txBody>
      </p:sp>
      <p:sp>
        <p:nvSpPr>
          <p:cNvPr id="33" name="BlokTextu 32"/>
          <p:cNvSpPr txBox="1"/>
          <p:nvPr/>
        </p:nvSpPr>
        <p:spPr>
          <a:xfrm>
            <a:off x="4929190" y="1500174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/>
              <a:t>u</a:t>
            </a:r>
            <a:r>
              <a:rPr lang="sk-SK" sz="1200" dirty="0" smtClean="0"/>
              <a:t>(k)</a:t>
            </a:r>
            <a:endParaRPr lang="sk-SK" sz="1200" dirty="0"/>
          </a:p>
        </p:txBody>
      </p:sp>
      <p:sp>
        <p:nvSpPr>
          <p:cNvPr id="34" name="BlokTextu 33"/>
          <p:cNvSpPr txBox="1"/>
          <p:nvPr/>
        </p:nvSpPr>
        <p:spPr>
          <a:xfrm>
            <a:off x="6072198" y="1500174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/>
              <a:t>u(t)</a:t>
            </a:r>
            <a:endParaRPr lang="sk-SK" sz="1200" dirty="0"/>
          </a:p>
        </p:txBody>
      </p:sp>
      <p:sp>
        <p:nvSpPr>
          <p:cNvPr id="35" name="BlokTextu 34"/>
          <p:cNvSpPr txBox="1"/>
          <p:nvPr/>
        </p:nvSpPr>
        <p:spPr>
          <a:xfrm>
            <a:off x="7072330" y="1500174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/>
              <a:t>x(t)</a:t>
            </a:r>
            <a:endParaRPr lang="sk-SK" sz="1200" dirty="0"/>
          </a:p>
        </p:txBody>
      </p:sp>
      <p:sp>
        <p:nvSpPr>
          <p:cNvPr id="36" name="BlokTextu 35"/>
          <p:cNvSpPr txBox="1"/>
          <p:nvPr/>
        </p:nvSpPr>
        <p:spPr>
          <a:xfrm>
            <a:off x="8215338" y="1500174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/>
              <a:t>y(t)</a:t>
            </a:r>
            <a:endParaRPr lang="sk-SK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Popis činnosti číslicového regulačného obvodu</a:t>
            </a:r>
            <a:endParaRPr lang="sk-SK" sz="28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r>
              <a:rPr lang="sk-SK" sz="1800" dirty="0" smtClean="0"/>
              <a:t>Regulačná odchýlka sa privádza na vstup vzorkovacieho člena a ďalej na A/D prevodník. Vzorkovač vyberá v pravidelných intervaloch zo vstupného signálu vzorky. Tie sa transformujú v A/D prevodníku na číslo v binárnej sústave a privádzajú sa do počítača. </a:t>
            </a:r>
          </a:p>
          <a:p>
            <a:r>
              <a:rPr lang="sk-SK" sz="1800" dirty="0" smtClean="0"/>
              <a:t>Vstupným a výstupným signálom sú postupnosti čísel. </a:t>
            </a:r>
          </a:p>
          <a:p>
            <a:r>
              <a:rPr lang="sk-SK" sz="1800" dirty="0" smtClean="0"/>
              <a:t>Z výstupu počítača sa číselná hodnota premieňa prostredníctvom D/A prevodníka na analógový signál. Tento signál vstupuje do </a:t>
            </a:r>
            <a:r>
              <a:rPr lang="sk-SK" sz="1800" dirty="0" err="1" smtClean="0"/>
              <a:t>tvarovača</a:t>
            </a:r>
            <a:r>
              <a:rPr lang="sk-SK" sz="1800" dirty="0" smtClean="0"/>
              <a:t>, ktorý vytvára impulzový signál vhodný pre pohon regulačného orgánu. Jeho výstupným signálom je akčná veličina ovplyvňujúca regulovanú sústavu. </a:t>
            </a:r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3200" dirty="0" smtClean="0"/>
              <a:t>Členy číslicového regulačného obvodu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r>
              <a:rPr lang="sk-SK" sz="1800" b="1" dirty="0" smtClean="0"/>
              <a:t>Spoločné členy so spojito pracujúcimi regulačnými obvodmi: </a:t>
            </a:r>
          </a:p>
          <a:p>
            <a:r>
              <a:rPr lang="sk-SK" sz="1800" dirty="0" smtClean="0"/>
              <a:t>Spojito pracujúca regulovaná sústava.</a:t>
            </a:r>
          </a:p>
          <a:p>
            <a:r>
              <a:rPr lang="sk-SK" sz="1800" dirty="0" smtClean="0"/>
              <a:t>Vysielač regulovanej veličiny, ktorý tvorí snímač a prevodník.</a:t>
            </a:r>
          </a:p>
          <a:p>
            <a:r>
              <a:rPr lang="sk-SK" sz="1800" dirty="0" smtClean="0"/>
              <a:t>Pohon s regulačným orgánom tvorí akčný člen.</a:t>
            </a:r>
          </a:p>
          <a:p>
            <a:r>
              <a:rPr lang="sk-SK" sz="1800" dirty="0" smtClean="0"/>
              <a:t>Namiesto analógového regulátora je zapojený </a:t>
            </a:r>
            <a:r>
              <a:rPr lang="sk-SK" sz="1800" b="1" dirty="0" smtClean="0"/>
              <a:t>číslicový regulátor</a:t>
            </a:r>
            <a:r>
              <a:rPr lang="sk-SK" sz="1800" dirty="0" smtClean="0"/>
              <a:t>, ktorého hlavným členom je </a:t>
            </a:r>
            <a:r>
              <a:rPr lang="sk-SK" sz="1800" b="1" dirty="0" smtClean="0"/>
              <a:t>riadiaci počítač, </a:t>
            </a:r>
            <a:r>
              <a:rPr lang="sk-SK" sz="1800" dirty="0" smtClean="0"/>
              <a:t>pracujúci v binárnej sústave.</a:t>
            </a:r>
            <a:r>
              <a:rPr lang="sk-SK" sz="1800" b="1" dirty="0" smtClean="0"/>
              <a:t> </a:t>
            </a:r>
            <a:endParaRPr lang="sk-SK" sz="1800" dirty="0" smtClean="0"/>
          </a:p>
          <a:p>
            <a:r>
              <a:rPr lang="sk-SK" sz="1800" b="1" dirty="0" smtClean="0"/>
              <a:t>Vzorkovací člen </a:t>
            </a:r>
            <a:r>
              <a:rPr lang="sk-SK" sz="1800" dirty="0" smtClean="0"/>
              <a:t>slúži na prevod spojitého signálu regulačnej odchýlky e(t) na diskrétny signál e(k) (impulzový)</a:t>
            </a:r>
          </a:p>
          <a:p>
            <a:r>
              <a:rPr lang="sk-SK" sz="1800" b="1" dirty="0" smtClean="0"/>
              <a:t>A/D prevodník</a:t>
            </a:r>
            <a:r>
              <a:rPr lang="sk-SK" sz="1800" dirty="0" smtClean="0"/>
              <a:t> slúži na prevod diskrétneho signálu zo vzorkovača na číselné hodnoty v binárnej sústave. </a:t>
            </a:r>
          </a:p>
          <a:p>
            <a:r>
              <a:rPr lang="sk-SK" sz="1800" b="1" dirty="0" smtClean="0"/>
              <a:t>D/A prevodník </a:t>
            </a:r>
            <a:r>
              <a:rPr lang="sk-SK" sz="1800" dirty="0" smtClean="0"/>
              <a:t>slúži na prevod hodnôt v dvojkovej sústave na impulzné hodnoty diskrétneho signálu. </a:t>
            </a:r>
          </a:p>
          <a:p>
            <a:r>
              <a:rPr lang="sk-SK" sz="1800" b="1" dirty="0" smtClean="0"/>
              <a:t>Tvarovací člen </a:t>
            </a:r>
            <a:r>
              <a:rPr lang="sk-SK" sz="1800" dirty="0" smtClean="0"/>
              <a:t>slúži na vytvorenie stupňovitého signálu  pre budenie akčného člena.</a:t>
            </a:r>
            <a:endParaRPr lang="sk-SK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Digitalizácia a vzorkovanie analógových veličín</a:t>
            </a:r>
            <a:endParaRPr lang="sk-SK" sz="2800" dirty="0"/>
          </a:p>
        </p:txBody>
      </p:sp>
      <p:sp>
        <p:nvSpPr>
          <p:cNvPr id="9" name="Zástupný symbol obsahu 8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sk-SK" sz="2000" b="1" dirty="0" smtClean="0"/>
              <a:t>Vzorkovanie</a:t>
            </a:r>
            <a:r>
              <a:rPr lang="sk-SK" sz="2000" dirty="0" smtClean="0"/>
              <a:t> je odoberanie hodnôt spojitého signálu v pravidelných časových intervaloch:  </a:t>
            </a:r>
            <a:r>
              <a:rPr lang="sk-SK" sz="2400" b="1" dirty="0" smtClean="0"/>
              <a:t>t =</a:t>
            </a:r>
            <a:r>
              <a:rPr lang="sk-SK" sz="2400" b="1" dirty="0" err="1" smtClean="0"/>
              <a:t>nT</a:t>
            </a:r>
            <a:r>
              <a:rPr lang="sk-SK" sz="2400" b="1" dirty="0" smtClean="0"/>
              <a:t> </a:t>
            </a:r>
            <a:r>
              <a:rPr lang="sk-SK" sz="2000" b="1" dirty="0" smtClean="0"/>
              <a:t>, </a:t>
            </a:r>
            <a:r>
              <a:rPr lang="sk-SK" sz="2000" dirty="0" smtClean="0"/>
              <a:t>n = 0, 1, 2, 3,.....</a:t>
            </a:r>
          </a:p>
          <a:p>
            <a:r>
              <a:rPr lang="sk-SK" sz="2000" dirty="0" smtClean="0"/>
              <a:t>T – perióda vzorkovania</a:t>
            </a:r>
          </a:p>
          <a:p>
            <a:r>
              <a:rPr lang="sk-SK" sz="2000" dirty="0" smtClean="0"/>
              <a:t>Pre odber vzorky (vzorkovacia frekvencia) platí </a:t>
            </a:r>
            <a:r>
              <a:rPr lang="sk-SK" sz="2000" dirty="0" err="1" smtClean="0"/>
              <a:t>Shanon</a:t>
            </a:r>
            <a:r>
              <a:rPr lang="sk-SK" sz="2000" dirty="0" smtClean="0"/>
              <a:t> </a:t>
            </a:r>
            <a:r>
              <a:rPr lang="sk-SK" sz="2000" dirty="0" err="1" smtClean="0"/>
              <a:t>Kotelnikovov</a:t>
            </a:r>
            <a:r>
              <a:rPr lang="sk-SK" sz="2000" dirty="0" smtClean="0"/>
              <a:t> teorém, pre ktorý platí </a:t>
            </a:r>
            <a:r>
              <a:rPr lang="sk-SK" sz="2000" b="1" i="1" dirty="0" err="1" smtClean="0"/>
              <a:t>f</a:t>
            </a:r>
            <a:r>
              <a:rPr lang="sk-SK" sz="2000" b="1" i="1" baseline="-25000" dirty="0" err="1" smtClean="0"/>
              <a:t>vz</a:t>
            </a:r>
            <a:r>
              <a:rPr lang="sk-SK" sz="2000" b="1" i="1" dirty="0" smtClean="0"/>
              <a:t> = 1/2f</a:t>
            </a:r>
            <a:r>
              <a:rPr lang="sk-SK" sz="2000" b="1" i="1" baseline="-25000" dirty="0" smtClean="0"/>
              <a:t>max</a:t>
            </a:r>
            <a:r>
              <a:rPr lang="sk-SK" sz="2000" dirty="0" smtClean="0"/>
              <a:t>, t. z., že odber vzoriek musí byť aspoň dva krát väčší ako je maximálna frekvencia spojitého signálu – kvôli spätnej rekonštrukcii pôvodného signálu.</a:t>
            </a:r>
          </a:p>
          <a:p>
            <a:r>
              <a:rPr lang="sk-SK" sz="2000" b="1" dirty="0" err="1" smtClean="0"/>
              <a:t>Kvantovanie</a:t>
            </a:r>
            <a:r>
              <a:rPr lang="sk-SK" sz="2000" dirty="0" smtClean="0"/>
              <a:t> predstavuje </a:t>
            </a:r>
            <a:r>
              <a:rPr lang="sk-SK" sz="2000" dirty="0" err="1" smtClean="0"/>
              <a:t>diskretizáciu</a:t>
            </a:r>
            <a:r>
              <a:rPr lang="sk-SK" sz="2000" dirty="0" smtClean="0"/>
              <a:t> signálu v amplitúde. Odobrané vzorky sa vtedy zaokrúhľujú na najbližšiu úroveň amplitúdy každej vzorky. Dostaneme tak postupnosť impulzov, ktorých amplitúdy sa rovnajú hodnotám spojitej funkcie v okamihoch vzorkovania. </a:t>
            </a:r>
          </a:p>
          <a:p>
            <a:r>
              <a:rPr lang="sk-SK" sz="2000" b="1" dirty="0" smtClean="0"/>
              <a:t>Kódovanie</a:t>
            </a:r>
            <a:r>
              <a:rPr lang="sk-SK" sz="2000" dirty="0" smtClean="0"/>
              <a:t> je priradzovanie binárnych hodnôt </a:t>
            </a:r>
            <a:r>
              <a:rPr lang="sk-SK" sz="2000" dirty="0" err="1" smtClean="0"/>
              <a:t>kvantovaným</a:t>
            </a:r>
            <a:r>
              <a:rPr lang="sk-SK" sz="2000" dirty="0" smtClean="0"/>
              <a:t> vzorkám.</a:t>
            </a:r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27584" y="548680"/>
            <a:ext cx="7848872" cy="494730"/>
          </a:xfrm>
        </p:spPr>
        <p:txBody>
          <a:bodyPr>
            <a:normAutofit/>
          </a:bodyPr>
          <a:lstStyle/>
          <a:p>
            <a:r>
              <a:rPr lang="sk-SK" dirty="0" smtClean="0"/>
              <a:t>Digitalizácia a vzorkovanie analógových veličín z regulovaného procesu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sz="half" idx="2"/>
          </p:nvPr>
        </p:nvSpPr>
        <p:spPr>
          <a:xfrm>
            <a:off x="1475656" y="6093296"/>
            <a:ext cx="5486400" cy="437926"/>
          </a:xfrm>
        </p:spPr>
        <p:txBody>
          <a:bodyPr/>
          <a:lstStyle/>
          <a:p>
            <a:endParaRPr lang="sk-SK" dirty="0"/>
          </a:p>
        </p:txBody>
      </p:sp>
      <p:grpSp>
        <p:nvGrpSpPr>
          <p:cNvPr id="1026" name="Group 2"/>
          <p:cNvGrpSpPr>
            <a:grpSpLocks noGrp="1"/>
          </p:cNvGrpSpPr>
          <p:nvPr>
            <p:ph type="pic" idx="1"/>
          </p:nvPr>
        </p:nvGrpSpPr>
        <p:grpSpPr bwMode="auto">
          <a:xfrm>
            <a:off x="3059832" y="1268760"/>
            <a:ext cx="3168650" cy="4688434"/>
            <a:chOff x="3869" y="6777"/>
            <a:chExt cx="4752" cy="6954"/>
          </a:xfrm>
        </p:grpSpPr>
        <p:pic>
          <p:nvPicPr>
            <p:cNvPr id="1027" name="Picture 3" descr="4A6F5405"/>
            <p:cNvPicPr>
              <a:picLocks noChangeAspect="1" noChangeArrowheads="1"/>
            </p:cNvPicPr>
            <p:nvPr/>
          </p:nvPicPr>
          <p:blipFill>
            <a:blip r:embed="rId2" cstate="print">
              <a:lum contrast="12000"/>
              <a:grayscl/>
            </a:blip>
            <a:srcRect l="2544" t="10168" r="8975" b="4233"/>
            <a:stretch>
              <a:fillRect/>
            </a:stretch>
          </p:blipFill>
          <p:spPr bwMode="auto">
            <a:xfrm rot="10860000">
              <a:off x="3869" y="6777"/>
              <a:ext cx="4752" cy="6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5636" y="9057"/>
              <a:ext cx="272" cy="21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cs typeface="Arial" pitchFamily="34" charset="0"/>
                </a:rPr>
                <a:t>T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6605" y="9057"/>
              <a:ext cx="1824" cy="22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cs typeface="Arial" pitchFamily="34" charset="0"/>
                </a:rPr>
                <a:t>perióda vzorkovania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Text Box 6"/>
            <p:cNvSpPr txBox="1">
              <a:spLocks noChangeArrowheads="1"/>
            </p:cNvSpPr>
            <p:nvPr/>
          </p:nvSpPr>
          <p:spPr bwMode="auto">
            <a:xfrm>
              <a:off x="7175" y="11679"/>
              <a:ext cx="1368" cy="62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cs typeface="Arial" pitchFamily="34" charset="0"/>
                </a:rPr>
                <a:t>priebeh hodnoty zobratých vzoriek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Text Box 7"/>
            <p:cNvSpPr txBox="1">
              <a:spLocks noChangeArrowheads="1"/>
            </p:cNvSpPr>
            <p:nvPr/>
          </p:nvSpPr>
          <p:spPr bwMode="auto">
            <a:xfrm>
              <a:off x="5560" y="11488"/>
              <a:ext cx="912" cy="19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cs typeface="Arial" pitchFamily="34" charset="0"/>
                </a:rPr>
                <a:t>Tz=T/2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Text Box 8"/>
            <p:cNvSpPr txBox="1">
              <a:spLocks noChangeArrowheads="1"/>
            </p:cNvSpPr>
            <p:nvPr/>
          </p:nvSpPr>
          <p:spPr bwMode="auto">
            <a:xfrm>
              <a:off x="6890" y="7176"/>
              <a:ext cx="1254" cy="45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cs typeface="Arial" pitchFamily="34" charset="0"/>
                </a:rPr>
                <a:t>digitalizovaná veličina y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Text Box 9"/>
            <p:cNvSpPr txBox="1">
              <a:spLocks noChangeArrowheads="1"/>
            </p:cNvSpPr>
            <p:nvPr/>
          </p:nvSpPr>
          <p:spPr bwMode="auto">
            <a:xfrm>
              <a:off x="4439" y="11679"/>
              <a:ext cx="912" cy="39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cs typeface="Arial" pitchFamily="34" charset="0"/>
                </a:rPr>
                <a:t>veličina procesu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Text Box 10"/>
            <p:cNvSpPr txBox="1">
              <a:spLocks noChangeArrowheads="1"/>
            </p:cNvSpPr>
            <p:nvPr/>
          </p:nvSpPr>
          <p:spPr bwMode="auto">
            <a:xfrm>
              <a:off x="4838" y="6777"/>
              <a:ext cx="2052" cy="28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cs typeface="Arial" pitchFamily="34" charset="0"/>
                </a:rPr>
                <a:t>analógová veličina y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Text Box 11"/>
            <p:cNvSpPr txBox="1">
              <a:spLocks noChangeArrowheads="1"/>
            </p:cNvSpPr>
            <p:nvPr/>
          </p:nvSpPr>
          <p:spPr bwMode="auto">
            <a:xfrm>
              <a:off x="4040" y="7404"/>
              <a:ext cx="339" cy="131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vert270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cs typeface="Arial" pitchFamily="34" charset="0"/>
                </a:rPr>
                <a:t>veličina procesu</a:t>
              </a:r>
              <a:endParaRPr kumimoji="0" lang="sk-S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Text Box 12"/>
            <p:cNvSpPr txBox="1">
              <a:spLocks noChangeArrowheads="1"/>
            </p:cNvSpPr>
            <p:nvPr/>
          </p:nvSpPr>
          <p:spPr bwMode="auto">
            <a:xfrm>
              <a:off x="5522" y="7974"/>
              <a:ext cx="1083" cy="39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cs typeface="Arial" pitchFamily="34" charset="0"/>
                </a:rPr>
                <a:t>krok digitalizácie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Text Box 13"/>
            <p:cNvSpPr txBox="1">
              <a:spLocks noChangeArrowheads="1"/>
            </p:cNvSpPr>
            <p:nvPr/>
          </p:nvSpPr>
          <p:spPr bwMode="auto">
            <a:xfrm>
              <a:off x="3898" y="9532"/>
              <a:ext cx="456" cy="131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vert270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cs typeface="Arial" pitchFamily="34" charset="0"/>
                </a:rPr>
                <a:t> vzorkovaná veličina procesu</a:t>
              </a:r>
              <a:endParaRPr kumimoji="0" lang="sk-S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4040" y="11907"/>
              <a:ext cx="282" cy="131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vert270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cs typeface="Arial" pitchFamily="34" charset="0"/>
                </a:rPr>
                <a:t>veličina procesu</a:t>
              </a:r>
              <a:endParaRPr kumimoji="0" lang="sk-S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Text Box 15"/>
            <p:cNvSpPr txBox="1">
              <a:spLocks noChangeArrowheads="1"/>
            </p:cNvSpPr>
            <p:nvPr/>
          </p:nvSpPr>
          <p:spPr bwMode="auto">
            <a:xfrm>
              <a:off x="4496" y="11166"/>
              <a:ext cx="3648" cy="28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cs typeface="Arial" pitchFamily="34" charset="0"/>
                </a:rPr>
                <a:t>časový posun (vzorkovacie oneskorenie </a:t>
              </a:r>
              <a:r>
                <a:rPr kumimoji="0" lang="sk-SK" sz="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cs typeface="Arial" pitchFamily="34" charset="0"/>
                </a:rPr>
                <a:t>Tz</a:t>
              </a:r>
              <a:r>
                <a:rPr kumimoji="0" lang="sk-SK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cs typeface="Arial" pitchFamily="34" charset="0"/>
                </a:rPr>
                <a:t>)</a:t>
              </a:r>
              <a:endParaRPr kumimoji="0" lang="sk-S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Text Box 16"/>
            <p:cNvSpPr txBox="1">
              <a:spLocks noChangeArrowheads="1"/>
            </p:cNvSpPr>
            <p:nvPr/>
          </p:nvSpPr>
          <p:spPr bwMode="auto">
            <a:xfrm>
              <a:off x="5636" y="12648"/>
              <a:ext cx="272" cy="21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cs typeface="Arial" pitchFamily="34" charset="0"/>
                </a:rPr>
                <a:t>T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Text Box 17"/>
            <p:cNvSpPr txBox="1">
              <a:spLocks noChangeArrowheads="1"/>
            </p:cNvSpPr>
            <p:nvPr/>
          </p:nvSpPr>
          <p:spPr bwMode="auto">
            <a:xfrm>
              <a:off x="5693" y="13389"/>
              <a:ext cx="570" cy="22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k-SK" sz="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cs typeface="Arial" pitchFamily="34" charset="0"/>
                </a:rPr>
                <a:t>t/T</a:t>
              </a:r>
              <a:endPara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483</Words>
  <Application>Microsoft Office PowerPoint</Application>
  <PresentationFormat>Prezentácia na obrazovke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Motív Office</vt:lpstr>
      <vt:lpstr>Číslicový regulačný obvod</vt:lpstr>
      <vt:lpstr>Základné pojmy číslicového riadenia</vt:lpstr>
      <vt:lpstr>Bloková schéma číslicového regulačného obvodu</vt:lpstr>
      <vt:lpstr>Popis činnosti číslicového regulačného obvodu</vt:lpstr>
      <vt:lpstr>Členy číslicového regulačného obvodu</vt:lpstr>
      <vt:lpstr>Digitalizácia a vzorkovanie analógových veličín</vt:lpstr>
      <vt:lpstr>Digitalizácia a vzorkovanie analógových veličín z regulovaného procesu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Číslicový regulačný obvod</dc:title>
  <dc:creator>srenkel</dc:creator>
  <cp:lastModifiedBy>Dušan</cp:lastModifiedBy>
  <cp:revision>37</cp:revision>
  <dcterms:created xsi:type="dcterms:W3CDTF">2012-02-07T07:50:36Z</dcterms:created>
  <dcterms:modified xsi:type="dcterms:W3CDTF">2013-04-08T07:14:08Z</dcterms:modified>
</cp:coreProperties>
</file>