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7DD21-C780-4BAB-88D9-6F901CC7DD15}" type="datetimeFigureOut">
              <a:rPr lang="sk-SK" smtClean="0"/>
              <a:pPr/>
              <a:t>16.5.2018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9B74-4585-478D-94EA-9D055B196FD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7DD21-C780-4BAB-88D9-6F901CC7DD15}" type="datetimeFigureOut">
              <a:rPr lang="sk-SK" smtClean="0"/>
              <a:pPr/>
              <a:t>16.5.2018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9B74-4585-478D-94EA-9D055B196FD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7DD21-C780-4BAB-88D9-6F901CC7DD15}" type="datetimeFigureOut">
              <a:rPr lang="sk-SK" smtClean="0"/>
              <a:pPr/>
              <a:t>16.5.2018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9B74-4585-478D-94EA-9D055B196FD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7DD21-C780-4BAB-88D9-6F901CC7DD15}" type="datetimeFigureOut">
              <a:rPr lang="sk-SK" smtClean="0"/>
              <a:pPr/>
              <a:t>16.5.2018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9B74-4585-478D-94EA-9D055B196FD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7DD21-C780-4BAB-88D9-6F901CC7DD15}" type="datetimeFigureOut">
              <a:rPr lang="sk-SK" smtClean="0"/>
              <a:pPr/>
              <a:t>16.5.2018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9B74-4585-478D-94EA-9D055B196FD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7DD21-C780-4BAB-88D9-6F901CC7DD15}" type="datetimeFigureOut">
              <a:rPr lang="sk-SK" smtClean="0"/>
              <a:pPr/>
              <a:t>16.5.2018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9B74-4585-478D-94EA-9D055B196FD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7DD21-C780-4BAB-88D9-6F901CC7DD15}" type="datetimeFigureOut">
              <a:rPr lang="sk-SK" smtClean="0"/>
              <a:pPr/>
              <a:t>16.5.2018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9B74-4585-478D-94EA-9D055B196FD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7DD21-C780-4BAB-88D9-6F901CC7DD15}" type="datetimeFigureOut">
              <a:rPr lang="sk-SK" smtClean="0"/>
              <a:pPr/>
              <a:t>16.5.2018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9B74-4585-478D-94EA-9D055B196FD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7DD21-C780-4BAB-88D9-6F901CC7DD15}" type="datetimeFigureOut">
              <a:rPr lang="sk-SK" smtClean="0"/>
              <a:pPr/>
              <a:t>16.5.2018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9B74-4585-478D-94EA-9D055B196FD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7DD21-C780-4BAB-88D9-6F901CC7DD15}" type="datetimeFigureOut">
              <a:rPr lang="sk-SK" smtClean="0"/>
              <a:pPr/>
              <a:t>16.5.2018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9B74-4585-478D-94EA-9D055B196FD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7DD21-C780-4BAB-88D9-6F901CC7DD15}" type="datetimeFigureOut">
              <a:rPr lang="sk-SK" smtClean="0"/>
              <a:pPr/>
              <a:t>16.5.2018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9B74-4585-478D-94EA-9D055B196FD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7DD21-C780-4BAB-88D9-6F901CC7DD15}" type="datetimeFigureOut">
              <a:rPr lang="sk-SK" smtClean="0"/>
              <a:pPr/>
              <a:t>16.5.2018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A9B74-4585-478D-94EA-9D055B196FD5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Trojfázové sústavy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k-SK" sz="3200" dirty="0" smtClean="0"/>
              <a:t>Trojfázová sústava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sk-SK" sz="2000" dirty="0" smtClean="0"/>
              <a:t>Má 3 rovnako veľké napätia sínusového priebehu, ktorých časové priebehy sú navzájom posunuté o </a:t>
            </a:r>
            <a:r>
              <a:rPr lang="sk-SK" sz="2000" b="1" dirty="0" smtClean="0"/>
              <a:t>120º</a:t>
            </a:r>
            <a:r>
              <a:rPr lang="sk-SK" sz="2000" dirty="0" smtClean="0"/>
              <a:t> t.j. o 1/3 periódy. </a:t>
            </a:r>
          </a:p>
          <a:p>
            <a:r>
              <a:rPr lang="sk-SK" sz="2000" dirty="0" smtClean="0"/>
              <a:t>Vzniká v trojfázovom generátore</a:t>
            </a:r>
          </a:p>
          <a:p>
            <a:r>
              <a:rPr lang="sk-SK" sz="2000" b="1" dirty="0" smtClean="0"/>
              <a:t>Fáza</a:t>
            </a:r>
            <a:r>
              <a:rPr lang="sk-SK" sz="2000" dirty="0" smtClean="0"/>
              <a:t> – označenie pre jednotlivé vinutie generátora</a:t>
            </a:r>
          </a:p>
          <a:p>
            <a:r>
              <a:rPr lang="sk-SK" sz="2000" dirty="0"/>
              <a:t>Na </a:t>
            </a:r>
            <a:r>
              <a:rPr lang="sk-SK" sz="2000" dirty="0" smtClean="0"/>
              <a:t>rotore trojfázového generátora </a:t>
            </a:r>
            <a:r>
              <a:rPr lang="sk-SK" sz="2000" dirty="0"/>
              <a:t>sú uložené </a:t>
            </a:r>
            <a:r>
              <a:rPr lang="sk-SK" sz="2000" b="1" dirty="0"/>
              <a:t>vinutia troch fáz U, V, W</a:t>
            </a:r>
            <a:r>
              <a:rPr lang="sk-SK" sz="2000" dirty="0"/>
              <a:t>. Cievky týchto fáz sú navzájom pootočené o 120º</a:t>
            </a:r>
            <a:r>
              <a:rPr lang="sk-SK" sz="2000" dirty="0" smtClean="0"/>
              <a:t>.</a:t>
            </a:r>
          </a:p>
          <a:p>
            <a:r>
              <a:rPr lang="sk-SK" sz="2000" dirty="0"/>
              <a:t>N</a:t>
            </a:r>
            <a:r>
              <a:rPr lang="sk-SK" sz="2000" dirty="0" smtClean="0"/>
              <a:t>apätia v jednotlivých fázach nazývame fázové napätia.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43608" y="476672"/>
            <a:ext cx="6840760" cy="566738"/>
          </a:xfrm>
        </p:spPr>
        <p:txBody>
          <a:bodyPr/>
          <a:lstStyle/>
          <a:p>
            <a:r>
              <a:rPr lang="sk-SK" dirty="0" smtClean="0"/>
              <a:t>Trojfázový generátor – principiálne zobrazenie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1187624" y="5367338"/>
            <a:ext cx="6840760" cy="804862"/>
          </a:xfrm>
        </p:spPr>
        <p:txBody>
          <a:bodyPr/>
          <a:lstStyle/>
          <a:p>
            <a:endParaRPr lang="sk-SK" dirty="0"/>
          </a:p>
        </p:txBody>
      </p:sp>
      <p:pic>
        <p:nvPicPr>
          <p:cNvPr id="1026" name="Picture 2" descr="Foto1 00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lum bright="6000" contrast="12000"/>
          </a:blip>
          <a:srcRect l="2846" t="3692" r="2846" b="14059"/>
          <a:stretch>
            <a:fillRect/>
          </a:stretch>
        </p:blipFill>
        <p:spPr bwMode="auto">
          <a:xfrm>
            <a:off x="1187624" y="1340768"/>
            <a:ext cx="626469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200800" cy="566738"/>
          </a:xfrm>
        </p:spPr>
        <p:txBody>
          <a:bodyPr/>
          <a:lstStyle/>
          <a:p>
            <a:r>
              <a:rPr lang="sk-SK" dirty="0" smtClean="0"/>
              <a:t>Priebeh trojfázových napätí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971600" y="5367338"/>
            <a:ext cx="7200800" cy="804862"/>
          </a:xfrm>
        </p:spPr>
        <p:txBody>
          <a:bodyPr/>
          <a:lstStyle/>
          <a:p>
            <a:endParaRPr lang="sk-SK" dirty="0"/>
          </a:p>
        </p:txBody>
      </p:sp>
      <p:grpSp>
        <p:nvGrpSpPr>
          <p:cNvPr id="2050" name="Group 2"/>
          <p:cNvGrpSpPr>
            <a:grpSpLocks noGrp="1"/>
          </p:cNvGrpSpPr>
          <p:nvPr/>
        </p:nvGrpSpPr>
        <p:grpSpPr bwMode="auto">
          <a:xfrm>
            <a:off x="1115616" y="1988840"/>
            <a:ext cx="6840760" cy="3243262"/>
            <a:chOff x="2114" y="7168"/>
            <a:chExt cx="8103" cy="4202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>
              <a:off x="2114" y="7168"/>
              <a:ext cx="8103" cy="3940"/>
              <a:chOff x="1814" y="6583"/>
              <a:chExt cx="8193" cy="4150"/>
            </a:xfrm>
          </p:grpSpPr>
          <p:pic>
            <p:nvPicPr>
              <p:cNvPr id="2052" name="Picture 4" descr="Foto1 004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6000" contrast="48000"/>
              </a:blip>
              <a:srcRect l="20740" t="5000" r="16170" b="13573"/>
              <a:stretch>
                <a:fillRect/>
              </a:stretch>
            </p:blipFill>
            <p:spPr bwMode="auto">
              <a:xfrm>
                <a:off x="1814" y="6583"/>
                <a:ext cx="4912" cy="4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3" name="Picture 5" descr="Foto1 005"/>
              <p:cNvPicPr>
                <a:picLocks noChangeAspect="1" noChangeArrowheads="1"/>
              </p:cNvPicPr>
              <p:nvPr/>
            </p:nvPicPr>
            <p:blipFill>
              <a:blip r:embed="rId3" cstate="print">
                <a:lum bright="6000" contrast="12000"/>
              </a:blip>
              <a:srcRect l="30095" t="12303" r="30284" b="29665"/>
              <a:stretch>
                <a:fillRect/>
              </a:stretch>
            </p:blipFill>
            <p:spPr bwMode="auto">
              <a:xfrm>
                <a:off x="6780" y="7025"/>
                <a:ext cx="3227" cy="32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3240" y="10920"/>
              <a:ext cx="208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Časový diagram napätí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7485" y="10845"/>
              <a:ext cx="229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Fázorový diagram napätí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3200" dirty="0" smtClean="0"/>
              <a:t>Význam trojfázovej sústavy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lvl="0"/>
            <a:r>
              <a:rPr lang="sk-SK" sz="2000" dirty="0"/>
              <a:t>generátor </a:t>
            </a:r>
            <a:r>
              <a:rPr lang="sk-SK" sz="2000" dirty="0" smtClean="0"/>
              <a:t>trojfázovej </a:t>
            </a:r>
            <a:r>
              <a:rPr lang="sk-SK" sz="2000" dirty="0"/>
              <a:t>sústavy je konštrukčne jednoduchší a lacnejší.</a:t>
            </a:r>
          </a:p>
          <a:p>
            <a:pPr lvl="0"/>
            <a:r>
              <a:rPr lang="sk-SK" sz="2000" dirty="0"/>
              <a:t>ušetrenie vodičov spojením jedného konca fázových vinutí do uzlového bodu.</a:t>
            </a:r>
          </a:p>
          <a:p>
            <a:pPr lvl="0"/>
            <a:r>
              <a:rPr lang="sk-SK" sz="2000" dirty="0"/>
              <a:t>vzájomným spojením fázových vinutí môžeme získať viac druhov napätí alebo zväčšiť veľkosť odoberaného prúdu.</a:t>
            </a:r>
          </a:p>
          <a:p>
            <a:pPr lvl="0"/>
            <a:r>
              <a:rPr lang="sk-SK" sz="2000" dirty="0"/>
              <a:t>magnetické pole trojfázovej sústavy vytvára </a:t>
            </a:r>
            <a:r>
              <a:rPr lang="sk-SK" sz="2000"/>
              <a:t>otáčavé </a:t>
            </a:r>
            <a:r>
              <a:rPr lang="sk-SK" sz="2000" smtClean="0"/>
              <a:t>magnetické </a:t>
            </a:r>
            <a:r>
              <a:rPr lang="sk-SK" sz="2000" dirty="0"/>
              <a:t>pole, ktoré umožňuje používať konštrukčne jednoduché indukčné motory.</a:t>
            </a:r>
          </a:p>
          <a:p>
            <a:pPr lvl="0"/>
            <a:r>
              <a:rPr lang="sk-SK" sz="2000" dirty="0"/>
              <a:t>na trojfázovú sieť možno  pripojiť jednofázové a trojfázové spotrebiče na dva druhy napätí s rôznymi veľkosťami.</a:t>
            </a:r>
          </a:p>
          <a:p>
            <a:pPr lvl="0"/>
            <a:r>
              <a:rPr lang="sk-SK" sz="2000" dirty="0"/>
              <a:t>dnešné siete sú trojfázové, lebo umožňujú hospodárny prenos energie.</a:t>
            </a:r>
          </a:p>
          <a:p>
            <a:endParaRPr lang="sk-SK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Zapojenie trojfázovej sústavy do hviezdy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dirty="0"/>
              <a:t>Začiatky fáz </a:t>
            </a:r>
            <a:r>
              <a:rPr lang="sk-SK" sz="1800" i="1" dirty="0"/>
              <a:t>U1, V1, W1</a:t>
            </a:r>
            <a:r>
              <a:rPr lang="sk-SK" sz="1800" dirty="0"/>
              <a:t> sú vyvedené pomocou troch fázových vodičov </a:t>
            </a:r>
            <a:r>
              <a:rPr lang="sk-SK" sz="1800" i="1" dirty="0"/>
              <a:t>L1, L2, L3</a:t>
            </a:r>
            <a:r>
              <a:rPr lang="sk-SK" sz="1800" dirty="0"/>
              <a:t>. Uzol je vyvedený pomocou stredného (nulového) vodiča N. </a:t>
            </a:r>
            <a:endParaRPr lang="sk-SK" sz="1800" dirty="0" smtClean="0"/>
          </a:p>
          <a:p>
            <a:endParaRPr lang="sk-SK" sz="1800" dirty="0"/>
          </a:p>
          <a:p>
            <a:endParaRPr lang="sk-SK" sz="1800" dirty="0" smtClean="0"/>
          </a:p>
          <a:p>
            <a:endParaRPr lang="sk-SK" sz="1800" dirty="0"/>
          </a:p>
          <a:p>
            <a:endParaRPr lang="sk-SK" sz="1800" dirty="0" smtClean="0"/>
          </a:p>
          <a:p>
            <a:endParaRPr lang="sk-SK" sz="1800" dirty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/>
          </a:p>
          <a:p>
            <a:r>
              <a:rPr lang="sk-SK" sz="1800" dirty="0"/>
              <a:t>Medzi uzlovým bodom </a:t>
            </a:r>
            <a:r>
              <a:rPr lang="sk-SK" sz="1800" i="1" dirty="0"/>
              <a:t>N</a:t>
            </a:r>
            <a:r>
              <a:rPr lang="sk-SK" sz="1800" dirty="0"/>
              <a:t> a svorkami jednotlivých fáz </a:t>
            </a:r>
            <a:r>
              <a:rPr lang="sk-SK" sz="1800" i="1" dirty="0"/>
              <a:t>U, V, W</a:t>
            </a:r>
            <a:r>
              <a:rPr lang="sk-SK" sz="1800" dirty="0"/>
              <a:t> nameriame </a:t>
            </a:r>
            <a:r>
              <a:rPr lang="sk-SK" sz="1800" b="1" dirty="0"/>
              <a:t>fázové napätie</a:t>
            </a:r>
            <a:r>
              <a:rPr lang="sk-SK" sz="1800" dirty="0"/>
              <a:t> </a:t>
            </a:r>
            <a:r>
              <a:rPr lang="sk-SK" sz="1800" i="1" dirty="0"/>
              <a:t>U</a:t>
            </a:r>
            <a:r>
              <a:rPr lang="sk-SK" sz="1800" i="1" baseline="-25000" dirty="0"/>
              <a:t>U</a:t>
            </a:r>
            <a:r>
              <a:rPr lang="sk-SK" sz="1800" i="1" dirty="0"/>
              <a:t>, U</a:t>
            </a:r>
            <a:r>
              <a:rPr lang="sk-SK" sz="1800" i="1" baseline="-25000" dirty="0"/>
              <a:t>V</a:t>
            </a:r>
            <a:r>
              <a:rPr lang="sk-SK" sz="1800" i="1" dirty="0"/>
              <a:t>, U</a:t>
            </a:r>
            <a:r>
              <a:rPr lang="sk-SK" sz="1800" i="1" baseline="-25000" dirty="0"/>
              <a:t>W</a:t>
            </a:r>
            <a:r>
              <a:rPr lang="sk-SK" sz="1800" dirty="0"/>
              <a:t>. Medzi jednotlivými fázami nameriame </a:t>
            </a:r>
            <a:r>
              <a:rPr lang="sk-SK" sz="1800" b="1" dirty="0"/>
              <a:t>združené napätia </a:t>
            </a:r>
            <a:r>
              <a:rPr lang="sk-SK" sz="1800" i="1" dirty="0"/>
              <a:t>U</a:t>
            </a:r>
            <a:r>
              <a:rPr lang="sk-SK" sz="1800" i="1" baseline="-25000" dirty="0"/>
              <a:t>UV</a:t>
            </a:r>
            <a:r>
              <a:rPr lang="sk-SK" sz="1800" i="1" dirty="0"/>
              <a:t>, U</a:t>
            </a:r>
            <a:r>
              <a:rPr lang="sk-SK" sz="1800" i="1" baseline="-25000" dirty="0"/>
              <a:t>VW</a:t>
            </a:r>
            <a:r>
              <a:rPr lang="sk-SK" sz="1800" i="1" dirty="0"/>
              <a:t>, U</a:t>
            </a:r>
            <a:r>
              <a:rPr lang="sk-SK" sz="1800" i="1" baseline="-25000" dirty="0"/>
              <a:t>UW</a:t>
            </a:r>
            <a:r>
              <a:rPr lang="sk-SK" sz="1800" baseline="-25000" dirty="0" smtClean="0"/>
              <a:t>.</a:t>
            </a:r>
          </a:p>
          <a:p>
            <a:r>
              <a:rPr lang="sk-SK" sz="1800" dirty="0" smtClean="0"/>
              <a:t>Platí:</a:t>
            </a:r>
            <a:endParaRPr lang="sk-SK" sz="1800" dirty="0"/>
          </a:p>
          <a:p>
            <a:pPr marL="0" indent="0">
              <a:buNone/>
            </a:pPr>
            <a:endParaRPr lang="sk-SK" sz="1800" dirty="0" smtClean="0"/>
          </a:p>
          <a:p>
            <a:pPr marL="0" indent="0">
              <a:buNone/>
            </a:pPr>
            <a:endParaRPr lang="sk-SK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4" y="2204864"/>
            <a:ext cx="5760641" cy="2361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214" y="5666342"/>
            <a:ext cx="2088232" cy="40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0631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Zapojenie trojfázovej sústavy do trojuholníka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sk-SK" sz="1800" dirty="0"/>
              <a:t>Zapojenie do trojuholníka tvorí 3-vodičovú sústavu. </a:t>
            </a:r>
            <a:endParaRPr lang="sk-SK" sz="1800" dirty="0" smtClean="0"/>
          </a:p>
          <a:p>
            <a:r>
              <a:rPr lang="sk-SK" sz="1800" dirty="0" smtClean="0"/>
              <a:t>Pri </a:t>
            </a:r>
            <a:r>
              <a:rPr lang="sk-SK" sz="1800" dirty="0"/>
              <a:t>tomto zapojení máme len jeden druh napätia t.j. fázové napätie sa rovná napätiu združenému </a:t>
            </a:r>
            <a:r>
              <a:rPr lang="sk-SK" sz="1800" i="1" dirty="0"/>
              <a:t>Uf = </a:t>
            </a:r>
            <a:r>
              <a:rPr lang="sk-SK" sz="1800" i="1" dirty="0" err="1"/>
              <a:t>Uz</a:t>
            </a:r>
            <a:r>
              <a:rPr lang="sk-SK" sz="1800" dirty="0" smtClean="0"/>
              <a:t>.</a:t>
            </a:r>
          </a:p>
          <a:p>
            <a:endParaRPr lang="sk-SK" sz="1800" dirty="0"/>
          </a:p>
          <a:p>
            <a:endParaRPr lang="sk-SK" sz="1800" dirty="0" smtClean="0"/>
          </a:p>
          <a:p>
            <a:endParaRPr lang="sk-SK" sz="1800" dirty="0"/>
          </a:p>
          <a:p>
            <a:endParaRPr lang="sk-SK" sz="1800" dirty="0" smtClean="0"/>
          </a:p>
          <a:p>
            <a:endParaRPr lang="sk-SK" sz="1800" dirty="0"/>
          </a:p>
          <a:p>
            <a:endParaRPr lang="sk-SK" sz="1800" dirty="0" smtClean="0"/>
          </a:p>
          <a:p>
            <a:endParaRPr lang="sk-SK" sz="1800" dirty="0" smtClean="0"/>
          </a:p>
          <a:p>
            <a:r>
              <a:rPr lang="sk-SK" sz="1800" dirty="0" smtClean="0"/>
              <a:t>Prúd</a:t>
            </a:r>
            <a:r>
              <a:rPr lang="sk-SK" sz="1800" dirty="0"/>
              <a:t>, ktorý  preteká fázovými vodičmi </a:t>
            </a:r>
            <a:r>
              <a:rPr lang="sk-SK" sz="1800" i="1" dirty="0"/>
              <a:t>I</a:t>
            </a:r>
            <a:r>
              <a:rPr lang="sk-SK" sz="1800" i="1" baseline="-25000" dirty="0"/>
              <a:t>U</a:t>
            </a:r>
            <a:r>
              <a:rPr lang="sk-SK" sz="1800" i="1" dirty="0"/>
              <a:t>, I</a:t>
            </a:r>
            <a:r>
              <a:rPr lang="sk-SK" sz="1800" i="1" baseline="-25000" dirty="0"/>
              <a:t>V</a:t>
            </a:r>
            <a:r>
              <a:rPr lang="sk-SK" sz="1800" i="1" dirty="0"/>
              <a:t>, I</a:t>
            </a:r>
            <a:r>
              <a:rPr lang="sk-SK" sz="1800" i="1" baseline="-25000" dirty="0"/>
              <a:t>W</a:t>
            </a:r>
            <a:r>
              <a:rPr lang="sk-SK" sz="1800" dirty="0"/>
              <a:t> je </a:t>
            </a:r>
            <a:r>
              <a:rPr lang="sk-SK" sz="1800" b="1" dirty="0"/>
              <a:t>združený prúd</a:t>
            </a:r>
            <a:r>
              <a:rPr lang="sk-SK" sz="1800" dirty="0" smtClean="0"/>
              <a:t>.</a:t>
            </a:r>
          </a:p>
          <a:p>
            <a:pPr marL="0" indent="0">
              <a:buNone/>
            </a:pPr>
            <a:endParaRPr lang="sk-SK" sz="1800" dirty="0" smtClean="0"/>
          </a:p>
          <a:p>
            <a:pPr marL="0" indent="0">
              <a:buNone/>
            </a:pPr>
            <a:endParaRPr lang="sk-SK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285"/>
          <a:stretch/>
        </p:blipFill>
        <p:spPr bwMode="auto">
          <a:xfrm>
            <a:off x="2147888" y="2276872"/>
            <a:ext cx="4848225" cy="206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269" y="4980384"/>
            <a:ext cx="198146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1578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Výkon a práca v trojfázovej sústave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Činný výkon: </a:t>
            </a:r>
            <a:r>
              <a:rPr lang="sk-SK" sz="1800" dirty="0" smtClean="0"/>
              <a:t>						(W)</a:t>
            </a:r>
          </a:p>
          <a:p>
            <a:endParaRPr lang="sk-SK" sz="1800" dirty="0"/>
          </a:p>
          <a:p>
            <a:r>
              <a:rPr lang="sk-SK" sz="1800" b="1" dirty="0" smtClean="0"/>
              <a:t>Jalový výkon:</a:t>
            </a:r>
            <a:r>
              <a:rPr lang="sk-SK" sz="1800" dirty="0" smtClean="0"/>
              <a:t>					(var)</a:t>
            </a:r>
          </a:p>
          <a:p>
            <a:endParaRPr lang="sk-SK" sz="1800" dirty="0"/>
          </a:p>
          <a:p>
            <a:r>
              <a:rPr lang="sk-SK" sz="1800" b="1" dirty="0" smtClean="0"/>
              <a:t>Zdanlivý výkon:</a:t>
            </a:r>
            <a:r>
              <a:rPr lang="sk-SK" sz="1800" dirty="0" smtClean="0"/>
              <a:t>  				(VA)</a:t>
            </a:r>
          </a:p>
          <a:p>
            <a:endParaRPr lang="sk-SK" sz="1800" dirty="0"/>
          </a:p>
          <a:p>
            <a:r>
              <a:rPr lang="sk-SK" sz="1800" b="1" dirty="0"/>
              <a:t>Činná elektrická  práca trojfázového </a:t>
            </a:r>
            <a:r>
              <a:rPr lang="sk-SK" sz="1800" b="1" dirty="0" smtClean="0"/>
              <a:t>prúdu:</a:t>
            </a:r>
          </a:p>
          <a:p>
            <a:pPr marL="0" indent="0">
              <a:buNone/>
            </a:pPr>
            <a:endParaRPr lang="sk-SK" sz="1800" dirty="0"/>
          </a:p>
          <a:p>
            <a:r>
              <a:rPr lang="sk-SK" sz="1800" b="1" dirty="0" smtClean="0"/>
              <a:t>Jalová elektrická  </a:t>
            </a:r>
            <a:r>
              <a:rPr lang="sk-SK" sz="1800" b="1" dirty="0"/>
              <a:t>práca trojfázového </a:t>
            </a:r>
            <a:r>
              <a:rPr lang="sk-SK" sz="1800" b="1" dirty="0" smtClean="0"/>
              <a:t>prúdu:</a:t>
            </a:r>
            <a:r>
              <a:rPr lang="sk-SK" sz="1800" dirty="0" smtClean="0"/>
              <a:t> </a:t>
            </a:r>
          </a:p>
          <a:p>
            <a:endParaRPr lang="sk-SK" sz="1800" dirty="0"/>
          </a:p>
          <a:p>
            <a:r>
              <a:rPr lang="sk-SK" sz="1800" b="1" dirty="0" smtClean="0"/>
              <a:t>Zdanlivá elektrická práca trojfázového prúdu:</a:t>
            </a:r>
          </a:p>
          <a:p>
            <a:pPr marL="0" indent="0">
              <a:buNone/>
            </a:pPr>
            <a:endParaRPr lang="sk-SK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268760"/>
            <a:ext cx="4426590" cy="644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5899" y="2048985"/>
            <a:ext cx="1717305" cy="391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5899" y="2733873"/>
            <a:ext cx="1253853" cy="407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140" y="3356991"/>
            <a:ext cx="1821860" cy="382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140" y="4083212"/>
            <a:ext cx="1854860" cy="420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957" y="4695265"/>
            <a:ext cx="1343226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386596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143</Words>
  <Application>Microsoft Office PowerPoint</Application>
  <PresentationFormat>Předvádění na obrazovce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Motív Office</vt:lpstr>
      <vt:lpstr>Trojfázové sústavy</vt:lpstr>
      <vt:lpstr>Trojfázová sústava</vt:lpstr>
      <vt:lpstr>Trojfázový generátor – principiálne zobrazenie</vt:lpstr>
      <vt:lpstr>Priebeh trojfázových napätí</vt:lpstr>
      <vt:lpstr>Význam trojfázovej sústavy</vt:lpstr>
      <vt:lpstr>Zapojenie trojfázovej sústavy do hviezdy</vt:lpstr>
      <vt:lpstr>Zapojenie trojfázovej sústavy do trojuholníka</vt:lpstr>
      <vt:lpstr>Výkon a práca v trojfázovej sústave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Trojfázové sústavy</dc:title>
  <dc:creator>Dušan</dc:creator>
  <cp:lastModifiedBy>Šrenkel</cp:lastModifiedBy>
  <cp:revision>17</cp:revision>
  <dcterms:created xsi:type="dcterms:W3CDTF">2013-06-14T06:54:53Z</dcterms:created>
  <dcterms:modified xsi:type="dcterms:W3CDTF">2018-05-16T08:15:38Z</dcterms:modified>
</cp:coreProperties>
</file>