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FDE7F-C38C-4934-8962-69477888E309}" type="datetimeFigureOut">
              <a:rPr lang="sk-SK" smtClean="0"/>
              <a:pPr/>
              <a:t>14. 3. 2016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A7F22-C568-49E3-8B52-9815A758C41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08" Type="http://schemas.microsoft.com/office/2007/relationships/hdphoto" Target="NUL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Oscilátory a generátory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Trojbodové oscilátory – </a:t>
            </a:r>
            <a:r>
              <a:rPr lang="sk-SK" sz="2800" dirty="0" err="1" smtClean="0"/>
              <a:t>Hartleyho</a:t>
            </a:r>
            <a:r>
              <a:rPr lang="sk-SK" sz="2800" dirty="0" smtClean="0"/>
              <a:t> oscilátor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2000" dirty="0" smtClean="0"/>
              <a:t>Tento oscilátor má rozdelenú indukčnosť L na dve časti. Spodný koniec cievky má opačnú fázu signálu oproti hornému koncu a tým vzniká ďalšie fázové otočenie o 180</a:t>
            </a:r>
            <a:r>
              <a:rPr lang="sk-SK" sz="2000" baseline="30000" dirty="0" smtClean="0"/>
              <a:t>0</a:t>
            </a:r>
            <a:r>
              <a:rPr lang="sk-SK" sz="2000" dirty="0" smtClean="0"/>
              <a:t>. Tým je splnená fázová podmienka kmitania. Amplitúdová podmienka kmitania je zabezpečená dostatočným zosilnením tranzistora T.</a:t>
            </a:r>
          </a:p>
          <a:p>
            <a:pPr>
              <a:buNone/>
            </a:pPr>
            <a:endParaRPr lang="sk-SK" sz="2000" dirty="0" smtClean="0"/>
          </a:p>
          <a:p>
            <a:endParaRPr lang="sk-SK" sz="2000" dirty="0"/>
          </a:p>
        </p:txBody>
      </p:sp>
      <p:pic>
        <p:nvPicPr>
          <p:cNvPr id="4" name="Obrázo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708920"/>
            <a:ext cx="316835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Oscilátory riadené kryštálom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1800" dirty="0" smtClean="0"/>
              <a:t>Najvyššiu frekvenčnú stabilitu majú oscilátory s mechanickým </a:t>
            </a:r>
            <a:r>
              <a:rPr lang="sk-SK" sz="1800" dirty="0" err="1" smtClean="0"/>
              <a:t>rezonátorom</a:t>
            </a:r>
            <a:r>
              <a:rPr lang="sk-SK" sz="1800" dirty="0" smtClean="0"/>
              <a:t> – výbrusom kryštálu kremeňa. Kryštálový výbrus má funkciu riadiaceho prvku, určujúceho frekvenciu kmitov. Prevod mechanických kmitov na elektrické umožňuje piezoelektrický jav – vznik napätia pri deformácii kryštálu.</a:t>
            </a:r>
          </a:p>
          <a:p>
            <a:r>
              <a:rPr lang="sk-SK" sz="1800" dirty="0" smtClean="0"/>
              <a:t>Výbrus je mechanická sústava so svojou mechanickou rezonančnou frekvenciou. Podobne ako klasický rezonančný obvod bude maximálne kmitať práve na tejto frekvencii.</a:t>
            </a:r>
            <a:endParaRPr lang="sk-SK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k-SK" sz="2800" dirty="0" smtClean="0"/>
              <a:t>Oscilátor riadený kryštálom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sk-SK" sz="1800" dirty="0" smtClean="0"/>
              <a:t>Schéma zapojenia kryštálového oscilátora:</a:t>
            </a:r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r>
              <a:rPr lang="sk-SK" sz="1800" dirty="0" smtClean="0"/>
              <a:t>Jedná sa v podstate o </a:t>
            </a:r>
            <a:r>
              <a:rPr lang="sk-SK" sz="1800" dirty="0" err="1" smtClean="0"/>
              <a:t>Clappov</a:t>
            </a:r>
            <a:r>
              <a:rPr lang="sk-SK" sz="1800" dirty="0" smtClean="0"/>
              <a:t> oscilátor, v ktorom je rezonančný obvod LC nahradený piezoelektrickým </a:t>
            </a:r>
            <a:r>
              <a:rPr lang="sk-SK" sz="1800" dirty="0" err="1" smtClean="0"/>
              <a:t>rezonátorom</a:t>
            </a:r>
            <a:r>
              <a:rPr lang="sk-SK" sz="1800" dirty="0" smtClean="0"/>
              <a:t>. Frekvencia vytváraných kmitov je medzi sériovou a paralelnou rezonančnou frekvenciou. Najväčšou výhodou oscilátorov riadených kryštálom je ich výborná frekvenčná stabilita. </a:t>
            </a:r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pPr>
              <a:buNone/>
            </a:pPr>
            <a:endParaRPr lang="sk-SK" sz="2000" dirty="0" smtClean="0"/>
          </a:p>
          <a:p>
            <a:pPr>
              <a:buNone/>
            </a:pPr>
            <a:endParaRPr lang="sk-SK" sz="2000" dirty="0"/>
          </a:p>
        </p:txBody>
      </p:sp>
      <p:pic>
        <p:nvPicPr>
          <p:cNvPr id="4" name="Obrázo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844824"/>
            <a:ext cx="2952328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Oscilátory RC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2000" dirty="0" smtClean="0"/>
              <a:t>Používajú sa najmä pre nízkofrekvenčnú oblasť. Tieto oscilátory majú v slučke spätnej väzby pasívny RC </a:t>
            </a:r>
            <a:r>
              <a:rPr lang="sk-SK" sz="2000" dirty="0" err="1" smtClean="0"/>
              <a:t>štvorpól</a:t>
            </a:r>
            <a:r>
              <a:rPr lang="sk-SK" sz="2000" dirty="0" smtClean="0"/>
              <a:t>.</a:t>
            </a:r>
          </a:p>
          <a:p>
            <a:r>
              <a:rPr lang="sk-SK" sz="2000" dirty="0" smtClean="0"/>
              <a:t>Vzťah pre rezonančnú frekvenciu: </a:t>
            </a:r>
          </a:p>
          <a:p>
            <a:endParaRPr lang="sk-SK" sz="2000" dirty="0" smtClean="0"/>
          </a:p>
          <a:p>
            <a:r>
              <a:rPr lang="sk-SK" sz="2000" dirty="0" smtClean="0"/>
              <a:t>Vo funkcii RC </a:t>
            </a:r>
            <a:r>
              <a:rPr lang="sk-SK" sz="2000" dirty="0" err="1" smtClean="0"/>
              <a:t>štvorpólov</a:t>
            </a:r>
            <a:r>
              <a:rPr lang="sk-SK" sz="2000" dirty="0" smtClean="0"/>
              <a:t> sa používajú:</a:t>
            </a:r>
          </a:p>
          <a:p>
            <a:pPr lvl="0"/>
            <a:r>
              <a:rPr lang="sk-SK" sz="2000" b="1" dirty="0" err="1" smtClean="0"/>
              <a:t>kaskádne</a:t>
            </a:r>
            <a:r>
              <a:rPr lang="sk-SK" sz="2000" b="1" dirty="0" smtClean="0"/>
              <a:t> RC </a:t>
            </a:r>
            <a:r>
              <a:rPr lang="sk-SK" sz="2000" b="1" dirty="0" err="1" smtClean="0"/>
              <a:t>štvorpóly</a:t>
            </a:r>
            <a:r>
              <a:rPr lang="sk-SK" sz="2000" b="1" dirty="0" smtClean="0"/>
              <a:t>, </a:t>
            </a:r>
          </a:p>
          <a:p>
            <a:pPr lvl="0"/>
            <a:r>
              <a:rPr lang="sk-SK" sz="2000" b="1" dirty="0" smtClean="0"/>
              <a:t>pásmové filtre – priepusty alebo </a:t>
            </a:r>
            <a:r>
              <a:rPr lang="sk-SK" sz="2000" b="1" dirty="0" err="1" smtClean="0"/>
              <a:t>zádrže</a:t>
            </a:r>
            <a:r>
              <a:rPr lang="sk-SK" sz="2000" b="1" dirty="0" smtClean="0"/>
              <a:t>.</a:t>
            </a:r>
          </a:p>
          <a:p>
            <a:pPr lvl="0"/>
            <a:endParaRPr lang="sk-SK" sz="2000" b="1" dirty="0" smtClean="0"/>
          </a:p>
          <a:p>
            <a:endParaRPr lang="sk-SK" sz="1800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4644008" y="2060848"/>
          <a:ext cx="1324018" cy="720080"/>
        </p:xfrm>
        <a:graphic>
          <a:graphicData uri="http://schemas.openxmlformats.org/presentationml/2006/ole">
            <p:oleObj spid="_x0000_s3074" name="Rovnica" r:id="rId3" imgW="7236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400" dirty="0" smtClean="0"/>
              <a:t>Oscilátory s </a:t>
            </a:r>
            <a:r>
              <a:rPr lang="sk-SK" sz="2400" dirty="0" err="1" smtClean="0"/>
              <a:t>kaskádovimi</a:t>
            </a:r>
            <a:r>
              <a:rPr lang="sk-SK" sz="2400" dirty="0" smtClean="0"/>
              <a:t> RC </a:t>
            </a:r>
            <a:r>
              <a:rPr lang="sk-SK" sz="2400" dirty="0" err="1" smtClean="0"/>
              <a:t>štvorpólmi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752528"/>
          </a:xfrm>
        </p:spPr>
        <p:txBody>
          <a:bodyPr>
            <a:normAutofit/>
          </a:bodyPr>
          <a:lstStyle/>
          <a:p>
            <a:r>
              <a:rPr lang="sk-SK" sz="1800" dirty="0" smtClean="0"/>
              <a:t>Ako riadiace </a:t>
            </a:r>
            <a:r>
              <a:rPr lang="sk-SK" sz="1800" dirty="0" err="1" smtClean="0"/>
              <a:t>štvorpóly</a:t>
            </a:r>
            <a:r>
              <a:rPr lang="sk-SK" sz="1800" dirty="0" smtClean="0"/>
              <a:t> sa používajú RC a CR </a:t>
            </a:r>
            <a:r>
              <a:rPr lang="sk-SK" sz="1800" dirty="0" err="1" smtClean="0"/>
              <a:t>štvorpóly</a:t>
            </a:r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r>
              <a:rPr lang="sk-SK" sz="1800" dirty="0" smtClean="0"/>
              <a:t>Tieto </a:t>
            </a:r>
            <a:r>
              <a:rPr lang="sk-SK" sz="1800" dirty="0" err="1" smtClean="0"/>
              <a:t>štvorpóly</a:t>
            </a:r>
            <a:r>
              <a:rPr lang="sk-SK" sz="1800" dirty="0" smtClean="0"/>
              <a:t> použijeme v kombinácii so zosilňovačom, ktorý otáča fázu napätia o 180</a:t>
            </a:r>
            <a:r>
              <a:rPr lang="sk-SK" sz="1800" baseline="30000" dirty="0" smtClean="0"/>
              <a:t>0</a:t>
            </a:r>
            <a:r>
              <a:rPr lang="sk-SK" sz="1800" dirty="0" smtClean="0"/>
              <a:t> - jeden stupeň v zapojení spoločný </a:t>
            </a:r>
            <a:r>
              <a:rPr lang="sk-SK" sz="1800" dirty="0" err="1" smtClean="0"/>
              <a:t>emitor</a:t>
            </a:r>
            <a:r>
              <a:rPr lang="sk-SK" sz="1800" dirty="0" smtClean="0"/>
              <a:t> alebo </a:t>
            </a:r>
            <a:r>
              <a:rPr lang="sk-SK" sz="1800" dirty="0" err="1" smtClean="0"/>
              <a:t>invertujúce</a:t>
            </a:r>
            <a:r>
              <a:rPr lang="sk-SK" sz="1800" dirty="0" smtClean="0"/>
              <a:t> zapojenie s OZ. </a:t>
            </a:r>
          </a:p>
          <a:p>
            <a:r>
              <a:rPr lang="sk-SK" sz="1800" dirty="0" smtClean="0"/>
              <a:t>Vo funkcii zosilňovacieho prvku sú použité operačné zosilňovače v </a:t>
            </a:r>
            <a:r>
              <a:rPr lang="sk-SK" sz="1800" dirty="0" err="1" smtClean="0"/>
              <a:t>invertujúcom</a:t>
            </a:r>
            <a:r>
              <a:rPr lang="sk-SK" sz="1800" dirty="0" smtClean="0"/>
              <a:t> zapojení. Zosilnenie môžeme nastaviť pomocou </a:t>
            </a:r>
            <a:r>
              <a:rPr lang="sk-SK" sz="1800" dirty="0" err="1" smtClean="0"/>
              <a:t>rezistorov</a:t>
            </a:r>
            <a:r>
              <a:rPr lang="sk-SK" sz="1800" dirty="0" smtClean="0"/>
              <a:t> R</a:t>
            </a:r>
            <a:r>
              <a:rPr lang="sk-SK" sz="1800" baseline="-25000" dirty="0" smtClean="0"/>
              <a:t>1</a:t>
            </a:r>
            <a:r>
              <a:rPr lang="sk-SK" sz="1800" dirty="0" smtClean="0"/>
              <a:t> a R</a:t>
            </a:r>
            <a:r>
              <a:rPr lang="sk-SK" sz="1800" baseline="-25000" dirty="0" smtClean="0"/>
              <a:t>2</a:t>
            </a:r>
            <a:r>
              <a:rPr lang="sk-SK" sz="1800" dirty="0" smtClean="0"/>
              <a:t>. Články RC určujú pracovnú frekvenciu oscilátora.</a:t>
            </a:r>
          </a:p>
          <a:p>
            <a:r>
              <a:rPr lang="sk-SK" sz="1800" dirty="0" smtClean="0"/>
              <a:t>Nevýhodou tohto typu oscilátorov je, že pre zvolené hodnoty jednotlivých prvkov  môže kmitať len pre jednu frekvenciu.</a:t>
            </a:r>
          </a:p>
          <a:p>
            <a:pPr>
              <a:buNone/>
            </a:pPr>
            <a:endParaRPr lang="sk-SK" sz="1800" dirty="0"/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475656" y="1916833"/>
            <a:ext cx="5112568" cy="1725179"/>
            <a:chOff x="1598" y="6955"/>
            <a:chExt cx="7702" cy="2481"/>
          </a:xfrm>
        </p:grpSpPr>
        <p:pic>
          <p:nvPicPr>
            <p:cNvPr id="5" name="Picture 7" descr="2A74ACDA"/>
            <p:cNvPicPr>
              <a:picLocks noChangeAspect="1" noChangeArrowheads="1"/>
            </p:cNvPicPr>
            <p:nvPr/>
          </p:nvPicPr>
          <p:blipFill>
            <a:blip r:embed="rId2" cstate="print"/>
            <a:srcRect l="5550" t="23106" r="45480" b="22525"/>
            <a:stretch>
              <a:fillRect/>
            </a:stretch>
          </p:blipFill>
          <p:spPr bwMode="auto">
            <a:xfrm>
              <a:off x="1598" y="6955"/>
              <a:ext cx="3284" cy="2481"/>
            </a:xfrm>
            <a:prstGeom prst="rect">
              <a:avLst/>
            </a:prstGeom>
            <a:noFill/>
          </p:spPr>
        </p:pic>
        <p:pic>
          <p:nvPicPr>
            <p:cNvPr id="6" name="Picture 8" descr="8615A313"/>
            <p:cNvPicPr>
              <a:picLocks noChangeAspect="1" noChangeArrowheads="1"/>
            </p:cNvPicPr>
            <p:nvPr/>
          </p:nvPicPr>
          <p:blipFill>
            <a:blip r:embed="rId3" cstate="print"/>
            <a:srcRect r="45480" b="48283"/>
            <a:stretch>
              <a:fillRect/>
            </a:stretch>
          </p:blipFill>
          <p:spPr bwMode="auto">
            <a:xfrm>
              <a:off x="5558" y="6955"/>
              <a:ext cx="3742" cy="22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400" dirty="0" smtClean="0"/>
              <a:t>Oscilátory s RC pásmovými filtrami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1800" dirty="0" smtClean="0"/>
              <a:t>V praxi sa najčastejšie používa zapojenie s </a:t>
            </a:r>
            <a:r>
              <a:rPr lang="sk-SK" sz="1800" dirty="0" err="1" smtClean="0"/>
              <a:t>Wienovým</a:t>
            </a:r>
            <a:r>
              <a:rPr lang="sk-SK" sz="1800" dirty="0" smtClean="0"/>
              <a:t> </a:t>
            </a:r>
            <a:r>
              <a:rPr lang="sk-SK" sz="1800" dirty="0" err="1" smtClean="0"/>
              <a:t>štvorpólom</a:t>
            </a:r>
            <a:r>
              <a:rPr lang="sk-SK" sz="1800" dirty="0" smtClean="0"/>
              <a:t>.</a:t>
            </a:r>
          </a:p>
          <a:p>
            <a:r>
              <a:rPr lang="sk-SK" sz="1800" dirty="0" err="1" smtClean="0"/>
              <a:t>Wienov</a:t>
            </a:r>
            <a:r>
              <a:rPr lang="sk-SK" sz="1800" dirty="0" smtClean="0"/>
              <a:t> článok má selektívne vlastnosti, tzn. že napäťový prenos tohto článku má maximum pri určitej frekvencii f</a:t>
            </a:r>
            <a:r>
              <a:rPr lang="sk-SK" sz="1800" baseline="-25000" dirty="0" smtClean="0"/>
              <a:t>0</a:t>
            </a:r>
            <a:r>
              <a:rPr lang="sk-SK" sz="1800" dirty="0" smtClean="0"/>
              <a:t>. Smerom hore alebo dole od tejto frekvencie sa prenos zhoršuje.</a:t>
            </a:r>
          </a:p>
          <a:p>
            <a:r>
              <a:rPr lang="sk-SK" sz="1800" b="1" dirty="0" smtClean="0"/>
              <a:t>Schéma zapojenia:</a:t>
            </a:r>
          </a:p>
          <a:p>
            <a:endParaRPr lang="sk-SK" sz="1800" b="1" dirty="0" smtClean="0"/>
          </a:p>
          <a:p>
            <a:endParaRPr lang="sk-SK" sz="1800" b="1" dirty="0" smtClean="0"/>
          </a:p>
          <a:p>
            <a:endParaRPr lang="sk-SK" sz="1800" b="1" dirty="0" smtClean="0"/>
          </a:p>
          <a:p>
            <a:endParaRPr lang="sk-SK" sz="1800" b="1" dirty="0" smtClean="0"/>
          </a:p>
          <a:p>
            <a:endParaRPr lang="sk-SK" sz="1800" b="1" dirty="0" smtClean="0"/>
          </a:p>
          <a:p>
            <a:r>
              <a:rPr lang="sk-SK" sz="1800" dirty="0" smtClean="0"/>
              <a:t>Vo funkcii zosilňovacieho prvku je použitý operačný zosilňovač v </a:t>
            </a:r>
            <a:r>
              <a:rPr lang="sk-SK" sz="1800" dirty="0" err="1" smtClean="0"/>
              <a:t>neinvertujúcom</a:t>
            </a:r>
            <a:r>
              <a:rPr lang="sk-SK" sz="1800" dirty="0" smtClean="0"/>
              <a:t> zapojení. Toto zapojenie neotáča fázu výstupného napätia voči vstupnému napätiu.</a:t>
            </a:r>
          </a:p>
          <a:p>
            <a:r>
              <a:rPr lang="sk-SK" sz="1800" dirty="0" smtClean="0"/>
              <a:t>Zosilnenie je možné nastaviť pomocou </a:t>
            </a:r>
            <a:r>
              <a:rPr lang="sk-SK" sz="1800" dirty="0" err="1" smtClean="0"/>
              <a:t>rezistorov</a:t>
            </a:r>
            <a:r>
              <a:rPr lang="sk-SK" sz="1800" dirty="0" smtClean="0"/>
              <a:t> R</a:t>
            </a:r>
            <a:r>
              <a:rPr lang="sk-SK" sz="1800" baseline="-25000" dirty="0" smtClean="0"/>
              <a:t>1</a:t>
            </a:r>
            <a:r>
              <a:rPr lang="sk-SK" sz="1800" dirty="0" smtClean="0"/>
              <a:t> a R</a:t>
            </a:r>
            <a:r>
              <a:rPr lang="sk-SK" sz="1800" baseline="-25000" dirty="0" smtClean="0"/>
              <a:t>2.</a:t>
            </a:r>
            <a:r>
              <a:rPr lang="sk-SK" sz="1800" dirty="0" smtClean="0"/>
              <a:t>   </a:t>
            </a:r>
            <a:endParaRPr lang="sk-SK" sz="1800" baseline="-25000" dirty="0" smtClean="0"/>
          </a:p>
          <a:p>
            <a:pPr>
              <a:buNone/>
            </a:pPr>
            <a:endParaRPr lang="sk-SK" sz="1800" dirty="0" smtClean="0"/>
          </a:p>
          <a:p>
            <a:endParaRPr lang="sk-SK" sz="1800" dirty="0"/>
          </a:p>
        </p:txBody>
      </p:sp>
      <p:pic>
        <p:nvPicPr>
          <p:cNvPr id="4" name="Picture 11" descr="368B6CDE"/>
          <p:cNvPicPr>
            <a:picLocks noChangeAspect="1" noChangeArrowheads="1"/>
          </p:cNvPicPr>
          <p:nvPr/>
        </p:nvPicPr>
        <p:blipFill>
          <a:blip r:embed="rId2" cstate="print"/>
          <a:srcRect l="8313" r="6262" b="11372"/>
          <a:stretch>
            <a:fillRect/>
          </a:stretch>
        </p:blipFill>
        <p:spPr bwMode="auto">
          <a:xfrm>
            <a:off x="2915814" y="2564904"/>
            <a:ext cx="4087657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Generátory neharmonických priebehov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2000" dirty="0" smtClean="0"/>
              <a:t>Vyrábajú kmity nasledujúcich priebehov:</a:t>
            </a:r>
          </a:p>
          <a:p>
            <a:r>
              <a:rPr lang="sk-SK" sz="2000" b="1" dirty="0" smtClean="0"/>
              <a:t>Obdĺžnikové</a:t>
            </a:r>
          </a:p>
          <a:p>
            <a:r>
              <a:rPr lang="sk-SK" sz="2000" b="1" dirty="0" smtClean="0"/>
              <a:t>Trojuholníkové</a:t>
            </a:r>
          </a:p>
          <a:p>
            <a:r>
              <a:rPr lang="sk-SK" sz="2000" b="1" dirty="0" smtClean="0"/>
              <a:t>Pílovité</a:t>
            </a:r>
          </a:p>
          <a:p>
            <a:r>
              <a:rPr lang="sk-SK" sz="2000" dirty="0" smtClean="0"/>
              <a:t>Tieto generátory majú využitie v číslicovej, meracej, automatizačnej a impulzovej technike.</a:t>
            </a:r>
          </a:p>
          <a:p>
            <a:r>
              <a:rPr lang="sk-SK" sz="2000" dirty="0" smtClean="0"/>
              <a:t>Aktívne prvky tu pracujú ako spínače, ktorých prepínanie je umožnené silnou kladnou spätnou väzbou.</a:t>
            </a:r>
          </a:p>
          <a:p>
            <a:r>
              <a:rPr lang="sk-SK" sz="2000" dirty="0" smtClean="0"/>
              <a:t>Podľa tvaru kmitov napätia alebo prúdu sa rozdeľujú tieto generátory na:</a:t>
            </a:r>
          </a:p>
          <a:p>
            <a:r>
              <a:rPr lang="sk-SK" sz="2000" b="1" dirty="0" smtClean="0"/>
              <a:t>generátory pravouhlých (obdĺžnikových) kmitov </a:t>
            </a:r>
          </a:p>
          <a:p>
            <a:r>
              <a:rPr lang="sk-SK" sz="2000" b="1" dirty="0" smtClean="0"/>
              <a:t>generátory pílovitých kmitov.</a:t>
            </a:r>
          </a:p>
          <a:p>
            <a:endParaRPr lang="sk-SK" sz="2000" dirty="0" smtClean="0"/>
          </a:p>
          <a:p>
            <a:endParaRPr lang="sk-SK" sz="2000" b="1" dirty="0" smtClean="0"/>
          </a:p>
          <a:p>
            <a:endParaRPr lang="sk-SK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Generátory pravouhlých kmitov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2000" dirty="0" smtClean="0"/>
              <a:t>Pravouhlý priebeh dostávame vtedy, ak jednosmerné napätie zapíname a vypíname podľa určitého hodinového impulzu. Napätia pravouhlého priebehu sa vyrábajú v relaxačných generátoroch – preklápacie (</a:t>
            </a:r>
            <a:r>
              <a:rPr lang="sk-SK" sz="2000" dirty="0" err="1" smtClean="0"/>
              <a:t>klopné</a:t>
            </a:r>
            <a:r>
              <a:rPr lang="sk-SK" sz="2000" dirty="0" smtClean="0"/>
              <a:t>) obvody.</a:t>
            </a:r>
          </a:p>
          <a:p>
            <a:pPr lvl="0"/>
            <a:r>
              <a:rPr lang="sk-SK" sz="2000" b="1" dirty="0" err="1" smtClean="0"/>
              <a:t>Astabilné</a:t>
            </a:r>
            <a:r>
              <a:rPr lang="sk-SK" sz="2000" dirty="0" smtClean="0"/>
              <a:t> – majú dva </a:t>
            </a:r>
            <a:r>
              <a:rPr lang="sk-SK" sz="2000" dirty="0" err="1" smtClean="0"/>
              <a:t>kvázistabilné</a:t>
            </a:r>
            <a:r>
              <a:rPr lang="sk-SK" sz="2000" dirty="0" smtClean="0"/>
              <a:t> (dočasné) stavy. Sú to voľne kmitajúce generátory a na vytváranie kmitov nepotrebujú žiadny vonkajší spúšťací impulz.</a:t>
            </a:r>
          </a:p>
          <a:p>
            <a:pPr lvl="0"/>
            <a:r>
              <a:rPr lang="sk-SK" sz="2000" b="1" dirty="0" err="1" smtClean="0"/>
              <a:t>Monostabilné</a:t>
            </a:r>
            <a:r>
              <a:rPr lang="sk-SK" sz="2000" dirty="0" smtClean="0"/>
              <a:t> – majú jeden </a:t>
            </a:r>
            <a:r>
              <a:rPr lang="sk-SK" sz="2000" dirty="0" err="1" smtClean="0"/>
              <a:t>kvázistabilný</a:t>
            </a:r>
            <a:r>
              <a:rPr lang="sk-SK" sz="2000" dirty="0" smtClean="0"/>
              <a:t> a jeden stabilný (trvalý) stav. Potrebujú jeden vonkajší spúšťací impulz na jednu periódu výstupných kmitov.</a:t>
            </a:r>
          </a:p>
          <a:p>
            <a:pPr lvl="0"/>
            <a:r>
              <a:rPr lang="sk-SK" sz="2000" b="1" dirty="0" err="1" smtClean="0"/>
              <a:t>Bistabilné</a:t>
            </a:r>
            <a:r>
              <a:rPr lang="sk-SK" sz="2000" dirty="0" smtClean="0"/>
              <a:t> – majú dva stabilné stavy. Potrebujú dva vonkajšie spúšťacie impulzy na jednu periódu výstupných kmitov. Do skupiny </a:t>
            </a:r>
            <a:r>
              <a:rPr lang="sk-SK" sz="2000" dirty="0" err="1" smtClean="0"/>
              <a:t>bistabilných</a:t>
            </a:r>
            <a:r>
              <a:rPr lang="sk-SK" sz="2000" dirty="0" smtClean="0"/>
              <a:t> </a:t>
            </a:r>
            <a:r>
              <a:rPr lang="sk-SK" sz="2000" dirty="0" err="1" smtClean="0"/>
              <a:t>klopných</a:t>
            </a:r>
            <a:r>
              <a:rPr lang="sk-SK" sz="2000" dirty="0" smtClean="0"/>
              <a:t> obvodov patrí aj </a:t>
            </a:r>
            <a:r>
              <a:rPr lang="sk-SK" sz="2000" dirty="0" err="1" smtClean="0"/>
              <a:t>Schmittov</a:t>
            </a:r>
            <a:r>
              <a:rPr lang="sk-SK" sz="2000" dirty="0" smtClean="0"/>
              <a:t> preklápací obvod, ktorý sa preklápa jedným a druhým smerom pri rôznych hladinách vstupného signálu.</a:t>
            </a:r>
          </a:p>
          <a:p>
            <a:endParaRPr lang="sk-SK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Všeobecné </a:t>
            </a:r>
            <a:r>
              <a:rPr lang="sk-SK" sz="2800" dirty="0" err="1" smtClean="0"/>
              <a:t>multivibrátorové</a:t>
            </a:r>
            <a:r>
              <a:rPr lang="sk-SK" sz="2800" dirty="0" smtClean="0"/>
              <a:t> zapojenie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r>
              <a:rPr lang="sk-SK" sz="1800" b="1" dirty="0" smtClean="0"/>
              <a:t>Schéma zapojenia:</a:t>
            </a:r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r>
              <a:rPr lang="sk-SK" sz="1800" dirty="0" smtClean="0"/>
              <a:t>V obvode spätnej väzby sú zapojené impedancie Z</a:t>
            </a:r>
            <a:r>
              <a:rPr lang="sk-SK" sz="1800" baseline="-25000" dirty="0" smtClean="0"/>
              <a:t>1</a:t>
            </a:r>
            <a:r>
              <a:rPr lang="sk-SK" sz="1800" dirty="0" smtClean="0"/>
              <a:t> a Z</a:t>
            </a:r>
            <a:r>
              <a:rPr lang="sk-SK" sz="1800" baseline="-25000" dirty="0" smtClean="0"/>
              <a:t>2</a:t>
            </a:r>
            <a:r>
              <a:rPr lang="sk-SK" sz="1800" dirty="0" smtClean="0"/>
              <a:t> a na bázach tranzistorov sú predpätia U</a:t>
            </a:r>
            <a:r>
              <a:rPr lang="sk-SK" sz="1800" baseline="-25000" dirty="0" smtClean="0"/>
              <a:t>B1</a:t>
            </a:r>
            <a:r>
              <a:rPr lang="sk-SK" sz="1800" dirty="0" smtClean="0"/>
              <a:t> a U</a:t>
            </a:r>
            <a:r>
              <a:rPr lang="sk-SK" sz="1800" baseline="-25000" dirty="0" smtClean="0"/>
              <a:t>B2</a:t>
            </a:r>
            <a:r>
              <a:rPr lang="sk-SK" sz="1800" dirty="0" smtClean="0"/>
              <a:t> podľa nasledujúcej tabuľky:</a:t>
            </a:r>
          </a:p>
          <a:p>
            <a:r>
              <a:rPr lang="sk-SK" sz="1800" dirty="0" smtClean="0"/>
              <a:t>			Z</a:t>
            </a:r>
            <a:r>
              <a:rPr lang="sk-SK" sz="1800" baseline="-25000" dirty="0" smtClean="0"/>
              <a:t>1</a:t>
            </a:r>
            <a:r>
              <a:rPr lang="sk-SK" sz="1800" dirty="0" smtClean="0"/>
              <a:t>	Z</a:t>
            </a:r>
            <a:r>
              <a:rPr lang="sk-SK" sz="1800" baseline="-25000" dirty="0" smtClean="0"/>
              <a:t>2</a:t>
            </a:r>
            <a:r>
              <a:rPr lang="sk-SK" sz="1800" dirty="0" smtClean="0"/>
              <a:t>	U</a:t>
            </a:r>
            <a:r>
              <a:rPr lang="sk-SK" sz="1800" baseline="-25000" dirty="0" smtClean="0"/>
              <a:t>B1</a:t>
            </a:r>
            <a:r>
              <a:rPr lang="sk-SK" sz="1800" dirty="0" smtClean="0"/>
              <a:t>		U</a:t>
            </a:r>
            <a:r>
              <a:rPr lang="sk-SK" sz="1800" baseline="-25000" dirty="0" smtClean="0"/>
              <a:t>B2</a:t>
            </a:r>
            <a:endParaRPr lang="sk-SK" sz="1800" dirty="0" smtClean="0"/>
          </a:p>
          <a:p>
            <a:r>
              <a:rPr lang="sk-SK" sz="1800" dirty="0" err="1" smtClean="0"/>
              <a:t>Astabilný</a:t>
            </a:r>
            <a:r>
              <a:rPr lang="sk-SK" sz="1800" dirty="0" smtClean="0"/>
              <a:t>		C	</a:t>
            </a:r>
            <a:r>
              <a:rPr lang="sk-SK" sz="1800" dirty="0" err="1" smtClean="0"/>
              <a:t>C</a:t>
            </a:r>
            <a:r>
              <a:rPr lang="sk-SK" sz="1800" dirty="0" smtClean="0"/>
              <a:t>	kladné		</a:t>
            </a:r>
            <a:r>
              <a:rPr lang="sk-SK" sz="1800" dirty="0" err="1" smtClean="0"/>
              <a:t>kladné</a:t>
            </a:r>
            <a:endParaRPr lang="sk-SK" sz="1800" dirty="0" smtClean="0"/>
          </a:p>
          <a:p>
            <a:r>
              <a:rPr lang="sk-SK" sz="1800" dirty="0" err="1" smtClean="0"/>
              <a:t>Bistabilný</a:t>
            </a:r>
            <a:r>
              <a:rPr lang="sk-SK" sz="1800" dirty="0" smtClean="0"/>
              <a:t>		R	</a:t>
            </a:r>
            <a:r>
              <a:rPr lang="sk-SK" sz="1800" dirty="0" err="1" smtClean="0"/>
              <a:t>R</a:t>
            </a:r>
            <a:r>
              <a:rPr lang="sk-SK" sz="1800" dirty="0" smtClean="0"/>
              <a:t>	záporné	 	</a:t>
            </a:r>
            <a:r>
              <a:rPr lang="sk-SK" sz="1800" dirty="0" err="1" smtClean="0"/>
              <a:t>záporné</a:t>
            </a:r>
            <a:endParaRPr lang="sk-SK" sz="1800" dirty="0" smtClean="0"/>
          </a:p>
          <a:p>
            <a:r>
              <a:rPr lang="sk-SK" sz="1800" dirty="0" err="1" smtClean="0"/>
              <a:t>Monostabilný</a:t>
            </a:r>
            <a:r>
              <a:rPr lang="sk-SK" sz="1800" dirty="0" smtClean="0"/>
              <a:t>		R	C	kladné		záporné</a:t>
            </a:r>
          </a:p>
          <a:p>
            <a:pPr>
              <a:buNone/>
            </a:pPr>
            <a:endParaRPr lang="sk-SK" sz="1800" dirty="0"/>
          </a:p>
        </p:txBody>
      </p:sp>
      <p:pic>
        <p:nvPicPr>
          <p:cNvPr id="4" name="Obrázok 3"/>
          <p:cNvPicPr/>
          <p:nvPr/>
        </p:nvPicPr>
        <p:blipFill>
          <a:blip r:embed="rId2" cstate="print">
            <a:extLst>
              <a:ext uri="{BEBA8EAE-BF5A-486C-A8C5-ECC9F3942E4B}">
                <a14:imgProps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>
                  <a14:imgLayer r:embed="rId208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556792"/>
            <a:ext cx="2736304" cy="25202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k-SK" sz="2800" dirty="0" smtClean="0"/>
              <a:t>Generátory pílovitých napätí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sk-SK" sz="1800" dirty="0" smtClean="0"/>
              <a:t>Generátor pílovitého napätia sa používa najmä ako generátor časovej základne v osciloskopoch. </a:t>
            </a:r>
            <a:r>
              <a:rPr lang="sk-SK" sz="1800" b="1" dirty="0" smtClean="0"/>
              <a:t>Principiálny obvod na získanie pílovitého napätia:</a:t>
            </a:r>
          </a:p>
          <a:p>
            <a:endParaRPr lang="sk-SK" sz="1800" b="1" dirty="0" smtClean="0"/>
          </a:p>
          <a:p>
            <a:endParaRPr lang="sk-SK" sz="1800" b="1" dirty="0" smtClean="0"/>
          </a:p>
          <a:p>
            <a:endParaRPr lang="sk-SK" sz="1800" b="1" dirty="0" smtClean="0"/>
          </a:p>
          <a:p>
            <a:endParaRPr lang="sk-SK" sz="1800" b="1" dirty="0" smtClean="0"/>
          </a:p>
          <a:p>
            <a:endParaRPr lang="sk-SK" sz="1800" b="1" dirty="0" smtClean="0"/>
          </a:p>
          <a:p>
            <a:endParaRPr lang="sk-SK" sz="1800" b="1" dirty="0" smtClean="0"/>
          </a:p>
          <a:p>
            <a:endParaRPr lang="sk-SK" sz="1800" b="1" dirty="0" smtClean="0"/>
          </a:p>
          <a:p>
            <a:r>
              <a:rPr lang="sk-SK" sz="1800" dirty="0" smtClean="0"/>
              <a:t>Pílovité napätie získame nabíjaním kondenzátora v čase t</a:t>
            </a:r>
            <a:r>
              <a:rPr lang="sk-SK" sz="1800" baseline="-25000" dirty="0" smtClean="0"/>
              <a:t>2</a:t>
            </a:r>
            <a:r>
              <a:rPr lang="sk-SK" sz="1800" dirty="0" smtClean="0"/>
              <a:t> zo zdroja konštantného prúdu ZKP, pričom pokles napätia v krátkom časovom intervale t</a:t>
            </a:r>
            <a:r>
              <a:rPr lang="sk-SK" sz="1800" baseline="-25000" dirty="0" smtClean="0"/>
              <a:t>1</a:t>
            </a:r>
            <a:r>
              <a:rPr lang="sk-SK" sz="1800" dirty="0" smtClean="0"/>
              <a:t> dosiahneme vybitím kondenzátora cez uzavretý elektronický spínací obvod ESO.</a:t>
            </a:r>
          </a:p>
          <a:p>
            <a:pPr>
              <a:buNone/>
            </a:pPr>
            <a:endParaRPr lang="sk-SK" sz="1800" b="1" dirty="0" smtClean="0"/>
          </a:p>
          <a:p>
            <a:pPr>
              <a:buNone/>
            </a:pPr>
            <a:endParaRPr lang="sk-SK" sz="1800" dirty="0"/>
          </a:p>
        </p:txBody>
      </p:sp>
      <p:pic>
        <p:nvPicPr>
          <p:cNvPr id="4" name="Obrázok 3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b="15151"/>
          <a:stretch>
            <a:fillRect/>
          </a:stretch>
        </p:blipFill>
        <p:spPr bwMode="auto">
          <a:xfrm>
            <a:off x="3635896" y="2348880"/>
            <a:ext cx="2088232" cy="2016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/>
              <a:t>Ú</a:t>
            </a:r>
            <a:r>
              <a:rPr lang="sk-SK" sz="2800" dirty="0" smtClean="0"/>
              <a:t>vod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b="1" dirty="0"/>
              <a:t>Generátor je elektronické zariadenie, ktoré je schopné vytvárať opakujúce sa kmity napätia alebo prúdu požadovaného tvaru</a:t>
            </a:r>
            <a:r>
              <a:rPr lang="sk-SK" sz="2000" b="1" dirty="0" smtClean="0"/>
              <a:t>.</a:t>
            </a:r>
          </a:p>
          <a:p>
            <a:r>
              <a:rPr lang="sk-SK" sz="2000" dirty="0" smtClean="0"/>
              <a:t>Patria </a:t>
            </a:r>
            <a:r>
              <a:rPr lang="sk-SK" sz="2000" dirty="0"/>
              <a:t>medzi základné elektronické obvody, používané najmä v oznamovacej, meracej, výpočtovej a automatizačnej technike</a:t>
            </a:r>
            <a:r>
              <a:rPr lang="sk-SK" sz="2000" dirty="0" smtClean="0"/>
              <a:t>.</a:t>
            </a:r>
          </a:p>
          <a:p>
            <a:r>
              <a:rPr lang="sk-SK" sz="2000" dirty="0"/>
              <a:t>Generátor harmonických kmitov sa nazýva oscilátor, ostatné priebehy generujú generátory tvarových kmitov.</a:t>
            </a:r>
          </a:p>
          <a:p>
            <a:pPr>
              <a:buNone/>
            </a:pPr>
            <a:endParaRPr lang="sk-SK" sz="1800" dirty="0"/>
          </a:p>
          <a:p>
            <a:endParaRPr lang="sk-SK" sz="1800" dirty="0"/>
          </a:p>
        </p:txBody>
      </p:sp>
      <p:pic>
        <p:nvPicPr>
          <p:cNvPr id="4" name="Obrázo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861048"/>
            <a:ext cx="2304256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400" dirty="0" smtClean="0"/>
              <a:t>Generátor trojuholníkového a obdĺžnikového napätia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2000" b="1" dirty="0" smtClean="0"/>
              <a:t>Schéma zapojenia:</a:t>
            </a:r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2000" b="1" dirty="0" smtClean="0"/>
          </a:p>
          <a:p>
            <a:endParaRPr lang="sk-SK" sz="2000" b="1" dirty="0" smtClean="0"/>
          </a:p>
          <a:p>
            <a:endParaRPr lang="sk-SK" sz="2000" b="1" dirty="0" smtClean="0"/>
          </a:p>
          <a:p>
            <a:r>
              <a:rPr lang="sk-SK" sz="2000" b="1" dirty="0" smtClean="0"/>
              <a:t>Princíp: </a:t>
            </a:r>
            <a:r>
              <a:rPr lang="sk-SK" sz="2000" dirty="0" smtClean="0"/>
              <a:t>Napätie na výstupe integrátora lineárne stúpa. Ak prekročí hodnotu referenčného napätia </a:t>
            </a:r>
            <a:r>
              <a:rPr lang="sk-SK" sz="2000" dirty="0" err="1" smtClean="0"/>
              <a:t>U</a:t>
            </a:r>
            <a:r>
              <a:rPr lang="sk-SK" sz="2000" baseline="-25000" dirty="0" err="1" smtClean="0"/>
              <a:t>r</a:t>
            </a:r>
            <a:r>
              <a:rPr lang="sk-SK" sz="2000" dirty="0" smtClean="0"/>
              <a:t>, </a:t>
            </a:r>
            <a:r>
              <a:rPr lang="sk-SK" sz="2000" dirty="0" err="1" smtClean="0"/>
              <a:t>komparátor</a:t>
            </a:r>
            <a:r>
              <a:rPr lang="sk-SK" sz="2000" dirty="0" smtClean="0"/>
              <a:t> sa preklopí a napätie na výstupe integrátora lineárne klesá do zápornej hodnoty. Tento proces sa opakuje, člen RC v integrátore určuje frekvenciu. Na výstupe 1 získame trojuholníkové napätie, na výstupe 2 získame obdĺžnikové napätie.</a:t>
            </a:r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pPr>
              <a:buNone/>
            </a:pPr>
            <a:endParaRPr lang="sk-SK" sz="1800" dirty="0"/>
          </a:p>
        </p:txBody>
      </p:sp>
      <p:pic>
        <p:nvPicPr>
          <p:cNvPr id="4" name="Obrázok 3"/>
          <p:cNvPicPr/>
          <p:nvPr/>
        </p:nvPicPr>
        <p:blipFill>
          <a:blip r:embed="rId2" cstate="print"/>
          <a:srcRect b="12500"/>
          <a:stretch>
            <a:fillRect/>
          </a:stretch>
        </p:blipFill>
        <p:spPr bwMode="auto">
          <a:xfrm>
            <a:off x="2843808" y="1700808"/>
            <a:ext cx="496855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400" dirty="0" smtClean="0"/>
              <a:t>Generátor pílovitého napätia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2000" dirty="0" smtClean="0"/>
              <a:t>Schéma zapojenia:</a:t>
            </a:r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r>
              <a:rPr lang="sk-SK" sz="2000" dirty="0" smtClean="0"/>
              <a:t>Napätie pílovitého priebehu získame z napätia trojuholníkového priebehu skrátením času T</a:t>
            </a:r>
            <a:r>
              <a:rPr lang="sk-SK" sz="2000" baseline="-25000" dirty="0" smtClean="0"/>
              <a:t>2 </a:t>
            </a:r>
            <a:r>
              <a:rPr lang="sk-SK" sz="2000" dirty="0" smtClean="0"/>
              <a:t>. Skrátenie časového intervalu T</a:t>
            </a:r>
            <a:r>
              <a:rPr lang="sk-SK" sz="2000" baseline="-25000" dirty="0" smtClean="0"/>
              <a:t>2</a:t>
            </a:r>
            <a:r>
              <a:rPr lang="sk-SK" sz="2000" dirty="0" smtClean="0"/>
              <a:t> dosiahneme skrátením času vybíjania kondenzátora C integrátora jeho skracovaním po uplynutí časového intervalu T</a:t>
            </a:r>
            <a:r>
              <a:rPr lang="sk-SK" sz="2000" baseline="-25000" dirty="0" smtClean="0"/>
              <a:t>1</a:t>
            </a:r>
            <a:r>
              <a:rPr lang="sk-SK" sz="2000" dirty="0" smtClean="0"/>
              <a:t> elektronickým spínačom.  Funkciu elektronického spínača vykonáva napr. tranzistor JFET.</a:t>
            </a:r>
          </a:p>
          <a:p>
            <a:endParaRPr lang="sk-SK" sz="2000" dirty="0" smtClean="0"/>
          </a:p>
          <a:p>
            <a:endParaRPr lang="sk-SK" sz="2000" dirty="0" smtClean="0"/>
          </a:p>
          <a:p>
            <a:pPr>
              <a:buNone/>
            </a:pPr>
            <a:endParaRPr lang="sk-SK" sz="2000" dirty="0"/>
          </a:p>
        </p:txBody>
      </p:sp>
      <p:pic>
        <p:nvPicPr>
          <p:cNvPr id="4" name="Obrázok 3"/>
          <p:cNvPicPr/>
          <p:nvPr/>
        </p:nvPicPr>
        <p:blipFill>
          <a:blip r:embed="rId2" cstate="print"/>
          <a:srcRect b="7692"/>
          <a:stretch>
            <a:fillRect/>
          </a:stretch>
        </p:blipFill>
        <p:spPr bwMode="auto">
          <a:xfrm>
            <a:off x="3059832" y="1628800"/>
            <a:ext cx="453650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err="1" smtClean="0"/>
              <a:t>Schmittov</a:t>
            </a:r>
            <a:r>
              <a:rPr lang="sk-SK" sz="2800" dirty="0" smtClean="0"/>
              <a:t> </a:t>
            </a:r>
            <a:r>
              <a:rPr lang="sk-SK" sz="2800" dirty="0" err="1" smtClean="0"/>
              <a:t>klopný</a:t>
            </a:r>
            <a:r>
              <a:rPr lang="sk-SK" sz="2800" dirty="0" smtClean="0"/>
              <a:t> obvod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dirty="0" smtClean="0"/>
              <a:t>Je to obvod, ktorý z ľubovoľného vstupného signálu vytvorí na výstupe pravouhlý signál.</a:t>
            </a:r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r>
              <a:rPr lang="sk-SK" sz="1800" dirty="0" smtClean="0"/>
              <a:t>Obvod sa využíva na tvarovanie signálov na pravouhlý priebeh.</a:t>
            </a:r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pPr>
              <a:buNone/>
            </a:pPr>
            <a:endParaRPr lang="sk-SK" sz="1800" dirty="0"/>
          </a:p>
        </p:txBody>
      </p:sp>
      <p:pic>
        <p:nvPicPr>
          <p:cNvPr id="4" name="Obrázok 3"/>
          <p:cNvPicPr/>
          <p:nvPr/>
        </p:nvPicPr>
        <p:blipFill>
          <a:blip r:embed="rId2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3059832" y="1844824"/>
            <a:ext cx="338437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Generátory s fázovým závesom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1800" b="1" dirty="0" smtClean="0"/>
              <a:t>Fázový záves</a:t>
            </a:r>
            <a:r>
              <a:rPr lang="sk-SK" sz="1800" dirty="0" smtClean="0"/>
              <a:t> - PLL je špeciálnym typom regulačných obvodov, ktorých akčnou  a regulovanou veličinou je frekvencia alebo fáza. Sú používané napríklad pre frekvenčnú demoduláciu rádiových signálov alebo pre frekvenčnú syntézu.</a:t>
            </a:r>
          </a:p>
          <a:p>
            <a:r>
              <a:rPr lang="sk-SK" sz="1800" dirty="0" smtClean="0"/>
              <a:t>Základnými časťami fázového závesu sú fázový (fázový /kmitočtový) </a:t>
            </a:r>
            <a:r>
              <a:rPr lang="sk-SK" sz="1800" dirty="0" err="1" smtClean="0"/>
              <a:t>komparátor</a:t>
            </a:r>
            <a:r>
              <a:rPr lang="sk-SK" sz="1800" dirty="0" smtClean="0"/>
              <a:t> (</a:t>
            </a:r>
            <a:r>
              <a:rPr lang="sk-SK" sz="1800" dirty="0" err="1" smtClean="0"/>
              <a:t>phase</a:t>
            </a:r>
            <a:r>
              <a:rPr lang="sk-SK" sz="1800" dirty="0" smtClean="0"/>
              <a:t> </a:t>
            </a:r>
            <a:r>
              <a:rPr lang="sk-SK" sz="1800" dirty="0" err="1" smtClean="0"/>
              <a:t>Comparator</a:t>
            </a:r>
            <a:r>
              <a:rPr lang="sk-SK" sz="1800" dirty="0" smtClean="0"/>
              <a:t>, </a:t>
            </a:r>
            <a:r>
              <a:rPr lang="sk-SK" sz="1800" dirty="0" err="1" smtClean="0"/>
              <a:t>phase</a:t>
            </a:r>
            <a:r>
              <a:rPr lang="sk-SK" sz="1800" dirty="0" smtClean="0"/>
              <a:t> </a:t>
            </a:r>
            <a:r>
              <a:rPr lang="sk-SK" sz="1800" dirty="0" err="1" smtClean="0"/>
              <a:t>detector</a:t>
            </a:r>
            <a:r>
              <a:rPr lang="sk-SK" sz="1800" dirty="0" smtClean="0"/>
              <a:t>), filter typu dolná </a:t>
            </a:r>
            <a:r>
              <a:rPr lang="sk-SK" sz="1800" dirty="0" err="1" smtClean="0"/>
              <a:t>priepusť</a:t>
            </a:r>
            <a:r>
              <a:rPr lang="sk-SK" sz="1800" dirty="0" smtClean="0"/>
              <a:t> a napätím riadený oscilátor - VCO (</a:t>
            </a:r>
            <a:r>
              <a:rPr lang="sk-SK" sz="1800" dirty="0" err="1" smtClean="0"/>
              <a:t>voltage</a:t>
            </a:r>
            <a:r>
              <a:rPr lang="sk-SK" sz="1800" dirty="0" smtClean="0"/>
              <a:t> </a:t>
            </a:r>
            <a:r>
              <a:rPr lang="sk-SK" sz="1800" dirty="0" err="1" smtClean="0"/>
              <a:t>controlled</a:t>
            </a:r>
            <a:r>
              <a:rPr lang="sk-SK" sz="1800" dirty="0" smtClean="0"/>
              <a:t> </a:t>
            </a:r>
            <a:r>
              <a:rPr lang="sk-SK" sz="1800" dirty="0" err="1" smtClean="0"/>
              <a:t>Oscillator</a:t>
            </a:r>
            <a:r>
              <a:rPr lang="sk-SK" sz="1800" dirty="0" smtClean="0"/>
              <a:t>). Pre tento príklad je možné fázový záves definovať ako systém, ktorého výstupný signál má rovnaký kmitočet a fázu ako vstupný signál. </a:t>
            </a:r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endParaRPr lang="sk-SK" sz="1800" dirty="0" smtClean="0"/>
          </a:p>
          <a:p>
            <a:r>
              <a:rPr lang="sk-SK" sz="1800" dirty="0" smtClean="0"/>
              <a:t>Generátory s fázovým závesom umožňujú generovať signály na vysokých </a:t>
            </a:r>
            <a:r>
              <a:rPr lang="sk-SK" sz="1800" dirty="0" err="1" smtClean="0"/>
              <a:t>frekvenciach</a:t>
            </a:r>
            <a:r>
              <a:rPr lang="sk-SK" sz="1800" dirty="0" smtClean="0"/>
              <a:t>, kde majú veľmi dobrú frekvenčnú stabilitu.</a:t>
            </a:r>
          </a:p>
          <a:p>
            <a:pPr>
              <a:buNone/>
            </a:pPr>
            <a:endParaRPr lang="sk-SK" sz="1800" dirty="0"/>
          </a:p>
        </p:txBody>
      </p:sp>
      <p:pic>
        <p:nvPicPr>
          <p:cNvPr id="4" name="Obrázo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861048"/>
            <a:ext cx="6192688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Vlastnosti generátorov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lvl="0"/>
            <a:r>
              <a:rPr lang="sk-SK" sz="2000" b="1" dirty="0"/>
              <a:t>Frekvenčný rozsah </a:t>
            </a:r>
            <a:r>
              <a:rPr lang="sk-SK" sz="2000" dirty="0" smtClean="0"/>
              <a:t>- rozsah </a:t>
            </a:r>
            <a:r>
              <a:rPr lang="sk-SK" sz="2000" dirty="0"/>
              <a:t>frekvencii, v ktorom môžeme generátor prelaďovať. Podľa frekvencie vytváraných kmitov môžeme oscilátory rozdeliť na nízkofrekvenčné a vysokofrekvenčné.</a:t>
            </a:r>
          </a:p>
          <a:p>
            <a:pPr lvl="0"/>
            <a:r>
              <a:rPr lang="sk-SK" sz="2000" b="1" dirty="0"/>
              <a:t>Stabilita frekvencie generovaného napätia</a:t>
            </a:r>
            <a:r>
              <a:rPr lang="sk-SK" sz="2000" dirty="0"/>
              <a:t>- táto vlastnosť generátorov je číselne určená absolútnou hodnotou podielu zmeny frekvencie Δf</a:t>
            </a:r>
            <a:r>
              <a:rPr lang="sk-SK" sz="2000" baseline="-25000" dirty="0"/>
              <a:t>0</a:t>
            </a:r>
            <a:r>
              <a:rPr lang="sk-SK" sz="2000" dirty="0"/>
              <a:t>, ku ktorej došlo behom určitého časového intervalu a stabilnej frekvencie f</a:t>
            </a:r>
            <a:r>
              <a:rPr lang="sk-SK" sz="2000" baseline="-25000" dirty="0"/>
              <a:t>0</a:t>
            </a:r>
            <a:r>
              <a:rPr lang="sk-SK" sz="2000" dirty="0"/>
              <a:t>  </a:t>
            </a:r>
          </a:p>
          <a:p>
            <a:pPr lvl="0"/>
            <a:r>
              <a:rPr lang="sk-SK" sz="2000" b="1" dirty="0" err="1" smtClean="0"/>
              <a:t>Laditeľnos</a:t>
            </a:r>
            <a:r>
              <a:rPr lang="sk-SK" sz="2000" dirty="0" err="1" smtClean="0"/>
              <a:t>ť</a:t>
            </a:r>
            <a:r>
              <a:rPr lang="sk-SK" sz="2000" dirty="0" smtClean="0"/>
              <a:t> </a:t>
            </a:r>
            <a:r>
              <a:rPr lang="sk-SK" sz="2000" dirty="0"/>
              <a:t>– je možnosť zámernej zmeny frekvencie. Podľa toho rozdeľujeme generátory na generátory s pevnou frekvenciou a preladiteľné generátory.</a:t>
            </a:r>
          </a:p>
          <a:p>
            <a:pPr lvl="0"/>
            <a:r>
              <a:rPr lang="sk-SK" sz="2000" b="1" dirty="0"/>
              <a:t>Tvar výstupného napätia</a:t>
            </a:r>
            <a:r>
              <a:rPr lang="sk-SK" sz="2000" dirty="0"/>
              <a:t> – najčastejšie býva harmonický, obdĺžnikový (pravouhlý), trojuholníkový.</a:t>
            </a:r>
          </a:p>
          <a:p>
            <a:endParaRPr lang="sk-S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Vznik netlmených kmitov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rmAutofit/>
          </a:bodyPr>
          <a:lstStyle/>
          <a:p>
            <a:r>
              <a:rPr lang="sk-SK" sz="1800" dirty="0"/>
              <a:t>Ku vzniku kmitov je potrebná akumulácia energie a preto musí byť v obvodoch generátorov </a:t>
            </a:r>
            <a:r>
              <a:rPr lang="sk-SK" sz="1800" dirty="0" err="1"/>
              <a:t>reaktancia</a:t>
            </a:r>
            <a:r>
              <a:rPr lang="sk-SK" sz="1800" dirty="0"/>
              <a:t>.</a:t>
            </a:r>
            <a:endParaRPr lang="sk-SK" sz="1800" dirty="0" smtClean="0"/>
          </a:p>
          <a:p>
            <a:r>
              <a:rPr lang="sk-SK" sz="1800" dirty="0" smtClean="0"/>
              <a:t>Najjednoduchšie </a:t>
            </a:r>
            <a:r>
              <a:rPr lang="sk-SK" sz="1800" dirty="0"/>
              <a:t>na vysvetlenie je klasický rezonančný </a:t>
            </a:r>
            <a:r>
              <a:rPr lang="sk-SK" sz="1800" dirty="0" smtClean="0"/>
              <a:t>obvod – LC obvod.</a:t>
            </a:r>
          </a:p>
          <a:p>
            <a:r>
              <a:rPr lang="sk-SK" sz="1800" dirty="0"/>
              <a:t>Ak je prepínač v polohe 1, kondenzátor C1 sa nabíja na napätie zdroja U0. Prepnutím prepínača do polohy 2 sa začne kondenzátor vybíjať cez cievku L1. Cievkou preteká prúd a vytvára sa okolo nej magnetické pole. Napätie na kondenzátore sa bude zmenšovať a prúd  I v cievke sa bude zväčšovať</a:t>
            </a:r>
            <a:r>
              <a:rPr lang="sk-SK" sz="1800" dirty="0" smtClean="0"/>
              <a:t>.</a:t>
            </a:r>
          </a:p>
          <a:p>
            <a:r>
              <a:rPr lang="sk-SK" sz="1800" dirty="0"/>
              <a:t>Ďalej sa bude prúd v obvode zmenšovať a tým aj energia magnetického poľa. Pritom sa bude v cievke indukovať napätie podľa </a:t>
            </a:r>
            <a:r>
              <a:rPr lang="sk-SK" sz="1800" dirty="0" err="1"/>
              <a:t>Lenzovho</a:t>
            </a:r>
            <a:r>
              <a:rPr lang="sk-SK" sz="1800" dirty="0"/>
              <a:t> zákona takej polarity, že bude spomaľovať zmenšovanie prúdu. Kondenzátor sa bude nabíjať opačnou polaritou. Keď je prúd v obvode nulový, napätie na kondenzátore je maximálne. </a:t>
            </a:r>
            <a:r>
              <a:rPr lang="sk-SK" sz="1800" dirty="0" smtClean="0"/>
              <a:t>Celý proces </a:t>
            </a:r>
            <a:r>
              <a:rPr lang="sk-SK" sz="1800" dirty="0"/>
              <a:t>sa </a:t>
            </a:r>
            <a:r>
              <a:rPr lang="sk-SK" sz="1800" dirty="0" smtClean="0"/>
              <a:t>opakuje. Oscilátor vyrába netlmené kmity.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Vznik netlmených kmitov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sk-SK" sz="1800" dirty="0" smtClean="0"/>
              <a:t>V praxi sa vyskytujú tlmené kmity spôsobené tepelnými stratami.</a:t>
            </a:r>
          </a:p>
          <a:p>
            <a:r>
              <a:rPr lang="sk-SK" sz="1800" dirty="0" smtClean="0"/>
              <a:t>Spínač v správnych časových okamihoch opakovane pripájame na zdroj tak, aby sa amplitúda kmitov nemenila. Funkciu automatického regulátora energie zo zdroja plní zosilňovač s nelineárnou spätnou väzbou.</a:t>
            </a:r>
          </a:p>
          <a:p>
            <a:pPr>
              <a:buNone/>
            </a:pPr>
            <a:endParaRPr lang="sk-SK" sz="1800" dirty="0"/>
          </a:p>
        </p:txBody>
      </p:sp>
      <p:pic>
        <p:nvPicPr>
          <p:cNvPr id="4" name="Obrázo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708920"/>
            <a:ext cx="4608512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Princíp činnosti oscilátorov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r>
              <a:rPr lang="sk-SK" sz="1800" dirty="0" smtClean="0"/>
              <a:t>Základné časti oscilátora:</a:t>
            </a:r>
            <a:endParaRPr lang="sk-SK" sz="1800" dirty="0"/>
          </a:p>
          <a:p>
            <a:pPr lvl="0"/>
            <a:r>
              <a:rPr lang="sk-SK" sz="1800" b="1" dirty="0" smtClean="0"/>
              <a:t>Zosilňovač</a:t>
            </a:r>
            <a:r>
              <a:rPr lang="sk-SK" sz="1800" dirty="0" smtClean="0"/>
              <a:t> </a:t>
            </a:r>
            <a:r>
              <a:rPr lang="sk-SK" sz="1800" dirty="0"/>
              <a:t>– je realizovaný aktívnym </a:t>
            </a:r>
            <a:r>
              <a:rPr lang="sk-SK" sz="1800" dirty="0" err="1"/>
              <a:t>štvorpólom</a:t>
            </a:r>
            <a:r>
              <a:rPr lang="sk-SK" sz="1800" dirty="0"/>
              <a:t>, z ktorého výstupu je cez obvod spätnej väzby privedené budiace napätie na jeho vstup</a:t>
            </a:r>
          </a:p>
          <a:p>
            <a:pPr lvl="0"/>
            <a:r>
              <a:rPr lang="sk-SK" sz="1800" b="1" dirty="0" smtClean="0"/>
              <a:t>Riadiaci obvod </a:t>
            </a:r>
            <a:r>
              <a:rPr lang="sk-SK" sz="1800" dirty="0"/>
              <a:t>– je realizovaný pasívnym </a:t>
            </a:r>
            <a:r>
              <a:rPr lang="sk-SK" sz="1800" dirty="0" err="1"/>
              <a:t>štvorpólom</a:t>
            </a:r>
            <a:r>
              <a:rPr lang="sk-SK" sz="1800" dirty="0"/>
              <a:t> </a:t>
            </a:r>
            <a:r>
              <a:rPr lang="sk-SK" sz="1800" dirty="0" smtClean="0"/>
              <a:t>a</a:t>
            </a:r>
            <a:r>
              <a:rPr lang="sk-SK" sz="1800" dirty="0"/>
              <a:t> svojimi vlastnosťami určuje frekvenciu generovaného </a:t>
            </a:r>
            <a:r>
              <a:rPr lang="sk-SK" sz="1800" dirty="0" smtClean="0"/>
              <a:t>napätia.</a:t>
            </a:r>
          </a:p>
          <a:p>
            <a:pPr lvl="0"/>
            <a:r>
              <a:rPr lang="sk-SK" sz="1800" dirty="0" smtClean="0"/>
              <a:t>Najčastejšie sa používajú </a:t>
            </a:r>
            <a:r>
              <a:rPr lang="sk-SK" sz="1800" b="1" dirty="0" err="1" smtClean="0"/>
              <a:t>spätnoväzobné</a:t>
            </a:r>
            <a:r>
              <a:rPr lang="sk-SK" sz="1800" b="1" dirty="0" smtClean="0"/>
              <a:t> oscilátory</a:t>
            </a:r>
            <a:r>
              <a:rPr lang="sk-SK" sz="1800" dirty="0" smtClean="0"/>
              <a:t>.</a:t>
            </a:r>
          </a:p>
          <a:p>
            <a:pPr lvl="0"/>
            <a:endParaRPr lang="sk-SK" sz="1800" dirty="0" smtClean="0"/>
          </a:p>
          <a:p>
            <a:pPr lvl="0"/>
            <a:endParaRPr lang="sk-SK" sz="1800" dirty="0" smtClean="0"/>
          </a:p>
          <a:p>
            <a:pPr lvl="0"/>
            <a:endParaRPr lang="sk-SK" sz="1800" dirty="0" smtClean="0"/>
          </a:p>
          <a:p>
            <a:pPr lvl="0"/>
            <a:endParaRPr lang="sk-SK" sz="1800" dirty="0" smtClean="0"/>
          </a:p>
          <a:p>
            <a:pPr lvl="0"/>
            <a:endParaRPr lang="sk-SK" sz="1800" dirty="0" smtClean="0"/>
          </a:p>
          <a:p>
            <a:pPr lvl="0"/>
            <a:endParaRPr lang="sk-SK" sz="1800" dirty="0" smtClean="0"/>
          </a:p>
          <a:p>
            <a:pPr lvl="0"/>
            <a:r>
              <a:rPr lang="sk-SK" sz="1800" dirty="0" smtClean="0"/>
              <a:t>Aby </a:t>
            </a:r>
            <a:r>
              <a:rPr lang="sk-SK" sz="1800" dirty="0"/>
              <a:t>oscilátor kmital, musí byť splnený určitý vzťah medzi napäťovým zosilnením zosilňovača a napäťovým prenosom </a:t>
            </a:r>
            <a:r>
              <a:rPr lang="sk-SK" sz="1800" dirty="0" err="1"/>
              <a:t>spätnoväzbového</a:t>
            </a:r>
            <a:r>
              <a:rPr lang="sk-SK" sz="1800" dirty="0"/>
              <a:t> (riadiaceho) obvodu. V podstate platí koľko energie sa stratí na pasívnych častiach obvodu, toľko energie musí dodať zosilňovač. Vtedy oscilátor kmitá v ustálenom </a:t>
            </a:r>
            <a:r>
              <a:rPr lang="sk-SK" sz="1800" dirty="0" smtClean="0"/>
              <a:t>stave.</a:t>
            </a:r>
          </a:p>
          <a:p>
            <a:pPr lvl="0">
              <a:buNone/>
            </a:pPr>
            <a:endParaRPr lang="sk-SK" sz="1800" dirty="0"/>
          </a:p>
          <a:p>
            <a:endParaRPr lang="sk-SK" sz="18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140968"/>
            <a:ext cx="2880320" cy="19802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LC oscilátory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2000" dirty="0" smtClean="0"/>
              <a:t>Tieto oscilátory obsahujú klasický rezonančný obvod a ich frekvencia je daná </a:t>
            </a:r>
            <a:r>
              <a:rPr lang="sk-SK" sz="2000" dirty="0" err="1" smtClean="0"/>
              <a:t>Thomsonovým</a:t>
            </a:r>
            <a:r>
              <a:rPr lang="sk-SK" sz="2000" dirty="0" smtClean="0"/>
              <a:t> </a:t>
            </a:r>
            <a:r>
              <a:rPr lang="sk-SK" sz="2000" dirty="0" err="1" smtClean="0"/>
              <a:t>vzľahom</a:t>
            </a:r>
            <a:r>
              <a:rPr lang="sk-SK" sz="2000" dirty="0" smtClean="0"/>
              <a:t>: </a:t>
            </a:r>
          </a:p>
          <a:p>
            <a:endParaRPr lang="sk-SK" sz="2000" dirty="0" smtClean="0"/>
          </a:p>
          <a:p>
            <a:endParaRPr lang="sk-SK" sz="2000" dirty="0" smtClean="0"/>
          </a:p>
          <a:p>
            <a:r>
              <a:rPr lang="sk-SK" sz="2000" dirty="0" smtClean="0"/>
              <a:t>používajú sa predovšetkým vo vysokofrekvenčnej technike.</a:t>
            </a:r>
          </a:p>
          <a:p>
            <a:r>
              <a:rPr lang="sk-SK" sz="2000" dirty="0" smtClean="0"/>
              <a:t>Podľa zapojenie rezonančného obvodu poznáme: </a:t>
            </a:r>
          </a:p>
          <a:p>
            <a:r>
              <a:rPr lang="sk-SK" sz="2000" b="1" dirty="0" smtClean="0"/>
              <a:t>oscilátory s indukčnou väzbou </a:t>
            </a:r>
          </a:p>
          <a:p>
            <a:r>
              <a:rPr lang="sk-SK" sz="2000" b="1" dirty="0" smtClean="0"/>
              <a:t>trojbodové oscilátory.</a:t>
            </a:r>
            <a:endParaRPr lang="sk-SK" sz="2000" dirty="0" smtClean="0"/>
          </a:p>
          <a:p>
            <a:pPr>
              <a:buNone/>
            </a:pPr>
            <a:endParaRPr lang="sk-SK" sz="1800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4499992" y="1916832"/>
          <a:ext cx="1483801" cy="720080"/>
        </p:xfrm>
        <a:graphic>
          <a:graphicData uri="http://schemas.openxmlformats.org/presentationml/2006/ole">
            <p:oleObj spid="_x0000_s1026" name="Rovnica" r:id="rId3" imgW="863280" imgH="41904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Oscilátory s indukčnou väzbou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dirty="0" smtClean="0"/>
              <a:t>Jedná sa o </a:t>
            </a:r>
            <a:r>
              <a:rPr lang="sk-SK" sz="1800" dirty="0" err="1" smtClean="0"/>
              <a:t>spätnoväzbové</a:t>
            </a:r>
            <a:r>
              <a:rPr lang="sk-SK" sz="1800" dirty="0" smtClean="0"/>
              <a:t> oscilátory, ktoré majú kladnú spätnú väzbu vytvorenú indukčnou väzbou medzi vstupom a výstupom zosilňovacieho prvku. ) Indukčná väzba je tvorená vzájomnou indukčnosťou M cievok L</a:t>
            </a:r>
            <a:r>
              <a:rPr lang="sk-SK" sz="1800" baseline="-25000" dirty="0" smtClean="0"/>
              <a:t>1</a:t>
            </a:r>
            <a:r>
              <a:rPr lang="sk-SK" sz="1800" dirty="0" smtClean="0"/>
              <a:t> a L</a:t>
            </a:r>
            <a:r>
              <a:rPr lang="sk-SK" sz="1800" baseline="-25000" dirty="0" smtClean="0"/>
              <a:t>2</a:t>
            </a:r>
            <a:r>
              <a:rPr lang="sk-SK" sz="1800" dirty="0" smtClean="0"/>
              <a:t>. Tieto cievky majú opačný smer vinutia, preto otáčajú fázu napätia o 180</a:t>
            </a:r>
            <a:r>
              <a:rPr lang="sk-SK" sz="1800" baseline="30000" dirty="0" smtClean="0"/>
              <a:t>0</a:t>
            </a:r>
            <a:r>
              <a:rPr lang="sk-SK" sz="1800" dirty="0" smtClean="0"/>
              <a:t> . Tranzistor je v zapojení so spoločným </a:t>
            </a:r>
            <a:r>
              <a:rPr lang="sk-SK" sz="1800" dirty="0" err="1" smtClean="0"/>
              <a:t>emitorom</a:t>
            </a:r>
            <a:r>
              <a:rPr lang="sk-SK" sz="1800" dirty="0" smtClean="0"/>
              <a:t> a preto otáča fázu napätia medzi bázou a kolektorom o 180</a:t>
            </a:r>
            <a:r>
              <a:rPr lang="sk-SK" sz="1800" baseline="30000" dirty="0" smtClean="0"/>
              <a:t>0</a:t>
            </a:r>
            <a:r>
              <a:rPr lang="sk-SK" sz="1800" dirty="0" smtClean="0"/>
              <a:t>- celková fáza je 360°.</a:t>
            </a:r>
          </a:p>
          <a:p>
            <a:pPr>
              <a:buNone/>
            </a:pPr>
            <a:endParaRPr lang="sk-SK" sz="1800" dirty="0" smtClean="0"/>
          </a:p>
          <a:p>
            <a:pPr>
              <a:buNone/>
            </a:pPr>
            <a:endParaRPr lang="sk-SK" sz="18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 t="2641" b="5186"/>
          <a:stretch>
            <a:fillRect/>
          </a:stretch>
        </p:blipFill>
        <p:spPr bwMode="auto">
          <a:xfrm>
            <a:off x="3275856" y="3068960"/>
            <a:ext cx="3888432" cy="26523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Trojbodové oscilátory – </a:t>
            </a:r>
            <a:r>
              <a:rPr lang="sk-SK" sz="2800" dirty="0" err="1" smtClean="0"/>
              <a:t>Collpitsov</a:t>
            </a:r>
            <a:r>
              <a:rPr lang="sk-SK" sz="2800" dirty="0" smtClean="0"/>
              <a:t> oscilátor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dirty="0" smtClean="0"/>
              <a:t>Oscilátory LC, v ktorých je aktívna súčiastka (tranzistor) pripojená na riadiaci obvod LC v troch bodoch, nazývame </a:t>
            </a:r>
            <a:r>
              <a:rPr lang="sk-SK" sz="1800" b="1" dirty="0" smtClean="0"/>
              <a:t>trojbodové oscilátory</a:t>
            </a:r>
            <a:r>
              <a:rPr lang="sk-SK" sz="1800" dirty="0" smtClean="0"/>
              <a:t>. U </a:t>
            </a:r>
            <a:r>
              <a:rPr lang="sk-SK" sz="1800" dirty="0" err="1" smtClean="0"/>
              <a:t>Collpitsovho</a:t>
            </a:r>
            <a:r>
              <a:rPr lang="sk-SK" sz="1800" dirty="0" smtClean="0"/>
              <a:t> oscilátora je toto pripojenie realizované kapacitným deličom.</a:t>
            </a:r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r>
              <a:rPr lang="sk-SK" sz="1800" dirty="0" smtClean="0"/>
              <a:t>Rezonančný obvod je tvorený cievkou L a kondenzátormi C</a:t>
            </a:r>
            <a:r>
              <a:rPr lang="sk-SK" sz="1800" baseline="-25000" dirty="0" smtClean="0"/>
              <a:t>1</a:t>
            </a:r>
            <a:r>
              <a:rPr lang="sk-SK" sz="1800" dirty="0" smtClean="0"/>
              <a:t> a C</a:t>
            </a:r>
            <a:r>
              <a:rPr lang="sk-SK" sz="1800" baseline="-25000" dirty="0" smtClean="0"/>
              <a:t>2</a:t>
            </a:r>
            <a:r>
              <a:rPr lang="sk-SK" sz="1800" dirty="0" smtClean="0"/>
              <a:t>. Kapacitný delič C</a:t>
            </a:r>
            <a:r>
              <a:rPr lang="sk-SK" sz="1800" baseline="-25000" dirty="0" smtClean="0"/>
              <a:t>1</a:t>
            </a:r>
            <a:r>
              <a:rPr lang="sk-SK" sz="1800" dirty="0" smtClean="0"/>
              <a:t>, C</a:t>
            </a:r>
            <a:r>
              <a:rPr lang="sk-SK" sz="1800" baseline="-25000" dirty="0" smtClean="0"/>
              <a:t>2</a:t>
            </a:r>
            <a:r>
              <a:rPr lang="sk-SK" sz="1800" dirty="0" smtClean="0"/>
              <a:t> otáča fázu napätia o ďalších 180</a:t>
            </a:r>
            <a:r>
              <a:rPr lang="sk-SK" sz="1800" baseline="30000" dirty="0" smtClean="0"/>
              <a:t>0</a:t>
            </a:r>
            <a:r>
              <a:rPr lang="sk-SK" sz="1800" dirty="0" smtClean="0"/>
              <a:t> a tým je splnená fázová podmienka kmitania. Amplitúdová podmienka kmitania je zabezpečená dostatočným zosilnením tranzistora T.</a:t>
            </a:r>
          </a:p>
          <a:p>
            <a:pPr>
              <a:buNone/>
            </a:pPr>
            <a:endParaRPr lang="sk-SK" sz="2000" dirty="0"/>
          </a:p>
        </p:txBody>
      </p:sp>
      <p:pic>
        <p:nvPicPr>
          <p:cNvPr id="4" name="Obrázo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348880"/>
            <a:ext cx="295232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440</Words>
  <Application>Microsoft Office PowerPoint</Application>
  <PresentationFormat>Prezentácia na obrazovke (4:3)</PresentationFormat>
  <Paragraphs>195</Paragraphs>
  <Slides>23</Slides>
  <Notes>0</Notes>
  <HiddenSlides>0</HiddenSlides>
  <MMClips>0</MMClips>
  <ScaleCrop>false</ScaleCrop>
  <HeadingPairs>
    <vt:vector size="6" baseType="variant"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5" baseType="lpstr">
      <vt:lpstr>Motív Office</vt:lpstr>
      <vt:lpstr>Rovnica</vt:lpstr>
      <vt:lpstr>Oscilátory a generátory</vt:lpstr>
      <vt:lpstr>Úvod</vt:lpstr>
      <vt:lpstr>Vlastnosti generátorov</vt:lpstr>
      <vt:lpstr>Vznik netlmených kmitov</vt:lpstr>
      <vt:lpstr>Vznik netlmených kmitov</vt:lpstr>
      <vt:lpstr>Princíp činnosti oscilátorov</vt:lpstr>
      <vt:lpstr>LC oscilátory</vt:lpstr>
      <vt:lpstr>Oscilátory s indukčnou väzbou</vt:lpstr>
      <vt:lpstr>Trojbodové oscilátory – Collpitsov oscilátor</vt:lpstr>
      <vt:lpstr>Trojbodové oscilátory – Hartleyho oscilátor</vt:lpstr>
      <vt:lpstr>Oscilátory riadené kryštálom</vt:lpstr>
      <vt:lpstr>Oscilátor riadený kryštálom</vt:lpstr>
      <vt:lpstr>Oscilátory RC</vt:lpstr>
      <vt:lpstr>Oscilátory s kaskádovimi RC štvorpólmi</vt:lpstr>
      <vt:lpstr>Oscilátory s RC pásmovými filtrami</vt:lpstr>
      <vt:lpstr>Generátory neharmonických priebehov</vt:lpstr>
      <vt:lpstr>Generátory pravouhlých kmitov</vt:lpstr>
      <vt:lpstr>Všeobecné multivibrátorové zapojenie</vt:lpstr>
      <vt:lpstr>Generátory pílovitých napätí</vt:lpstr>
      <vt:lpstr>Generátor trojuholníkového a obdĺžnikového napätia</vt:lpstr>
      <vt:lpstr>Generátor pílovitého napätia</vt:lpstr>
      <vt:lpstr>Schmittov klopný obvod</vt:lpstr>
      <vt:lpstr>Generátory s fázovým závesom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Oscilátory a generátory</dc:title>
  <dc:creator>Dušan</dc:creator>
  <cp:lastModifiedBy>Dušan</cp:lastModifiedBy>
  <cp:revision>52</cp:revision>
  <dcterms:created xsi:type="dcterms:W3CDTF">2014-03-10T11:44:03Z</dcterms:created>
  <dcterms:modified xsi:type="dcterms:W3CDTF">2016-03-14T07:41:18Z</dcterms:modified>
</cp:coreProperties>
</file>