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967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172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750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080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786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170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859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154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766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19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696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50FFD-CD1F-4060-8A64-7ADD279F0576}" type="datetimeFigureOut">
              <a:rPr lang="sk-SK" smtClean="0"/>
              <a:t>16.4.2021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6E54F-9058-49B3-9964-7BDC8F0C60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74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Algoritmizácia</a:t>
            </a:r>
            <a:r>
              <a:rPr lang="sk-SK" dirty="0" smtClean="0"/>
              <a:t> úloh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4568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Typy cyklov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0"/>
            <a:r>
              <a:rPr lang="sk-SK" sz="2000" b="1" u="sng" dirty="0"/>
              <a:t>Cyklus s pevným počtom opakovaní</a:t>
            </a:r>
            <a:r>
              <a:rPr lang="sk-SK" sz="2000" b="1" dirty="0"/>
              <a:t> </a:t>
            </a:r>
            <a:r>
              <a:rPr lang="sk-SK" sz="2000" dirty="0"/>
              <a:t>– počet opakovaní príkazu/príkazov je daný explicitne (pevne</a:t>
            </a:r>
            <a:r>
              <a:rPr lang="sk-SK" sz="2000" dirty="0" smtClean="0"/>
              <a:t>).</a:t>
            </a:r>
            <a:endParaRPr lang="sk-SK" sz="2000" dirty="0"/>
          </a:p>
          <a:p>
            <a:pPr lvl="0"/>
            <a:r>
              <a:rPr lang="sk-SK" sz="2000" b="1" u="sng" dirty="0"/>
              <a:t>Cyklus s podmienkou na začiatku </a:t>
            </a:r>
            <a:r>
              <a:rPr lang="sk-SK" sz="2000" dirty="0"/>
              <a:t>– počet opakovaní príkazu/príkazov je explicitne daný s testom podmienky na začiatku pred časťou, ktorá sa má </a:t>
            </a:r>
            <a:r>
              <a:rPr lang="sk-SK" sz="2000" dirty="0" smtClean="0"/>
              <a:t>vykonávať.</a:t>
            </a:r>
            <a:endParaRPr lang="sk-SK" sz="2000" dirty="0"/>
          </a:p>
          <a:p>
            <a:r>
              <a:rPr lang="sk-SK" sz="2000" b="1" u="sng" dirty="0"/>
              <a:t>Cyklus s podmienkou na konci</a:t>
            </a:r>
            <a:r>
              <a:rPr lang="sk-SK" sz="2000" b="1" dirty="0"/>
              <a:t> </a:t>
            </a:r>
            <a:r>
              <a:rPr lang="sk-SK" sz="2000" dirty="0"/>
              <a:t>– počet opakovaní príkazu/príkazov je daný implicitne s testom po časti, ktorá sa má </a:t>
            </a:r>
            <a:r>
              <a:rPr lang="sk-SK" sz="2000" dirty="0" smtClean="0"/>
              <a:t>opakovať.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987940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Výraz, delenie výrazov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Výraz</a:t>
            </a:r>
            <a:r>
              <a:rPr lang="sk-SK" sz="2000" dirty="0" smtClean="0"/>
              <a:t> je </a:t>
            </a:r>
            <a:r>
              <a:rPr lang="sk-SK" sz="2000" dirty="0"/>
              <a:t>predpis na získanie hodnoty</a:t>
            </a:r>
          </a:p>
          <a:p>
            <a:r>
              <a:rPr lang="sk-SK" sz="2000" dirty="0" smtClean="0"/>
              <a:t> a</a:t>
            </a:r>
            <a:r>
              <a:rPr lang="sk-SK" sz="2000" dirty="0"/>
              <a:t>)	</a:t>
            </a:r>
            <a:r>
              <a:rPr lang="sk-SK" sz="2000" b="1" dirty="0"/>
              <a:t>Aritmetické</a:t>
            </a:r>
            <a:r>
              <a:rPr lang="sk-SK" sz="2000" dirty="0"/>
              <a:t> – tvorené z </a:t>
            </a:r>
            <a:r>
              <a:rPr lang="sk-SK" sz="2000" dirty="0" err="1"/>
              <a:t>operandov</a:t>
            </a:r>
            <a:r>
              <a:rPr lang="sk-SK" sz="2000" dirty="0"/>
              <a:t> celočíselného a reálneho typu a príslušných aritmetických operátorov *,/,+,- a okrúhlych zátvoriek – (,)</a:t>
            </a:r>
          </a:p>
          <a:p>
            <a:r>
              <a:rPr lang="sk-SK" sz="2000" dirty="0"/>
              <a:t>b)	</a:t>
            </a:r>
            <a:r>
              <a:rPr lang="sk-SK" sz="2000" b="1" dirty="0"/>
              <a:t>Logické</a:t>
            </a:r>
            <a:r>
              <a:rPr lang="sk-SK" sz="2000" dirty="0"/>
              <a:t> – tvorené z </a:t>
            </a:r>
            <a:r>
              <a:rPr lang="sk-SK" sz="2000" dirty="0" err="1"/>
              <a:t>operandov</a:t>
            </a:r>
            <a:r>
              <a:rPr lang="sk-SK" sz="2000" dirty="0"/>
              <a:t> logického typu a logických operátorov, negácia, logický súčin, logický súčet, implikácia</a:t>
            </a:r>
          </a:p>
          <a:p>
            <a:r>
              <a:rPr lang="sk-SK" sz="2000" dirty="0"/>
              <a:t>c)	</a:t>
            </a:r>
            <a:r>
              <a:rPr lang="sk-SK" sz="2000" b="1" dirty="0"/>
              <a:t>Relačné</a:t>
            </a:r>
            <a:r>
              <a:rPr lang="sk-SK" sz="2000" dirty="0"/>
              <a:t> = predpisy na získanie logickej hodnoty</a:t>
            </a:r>
          </a:p>
          <a:p>
            <a:r>
              <a:rPr lang="sk-SK" sz="2000" dirty="0"/>
              <a:t>-	tvorený dvoma aritmetickými výrazmi spojenými relačným operátorom &lt;, &lt;=, ==, !=, &gt;=, </a:t>
            </a:r>
            <a:r>
              <a:rPr lang="sk-SK" sz="2000" dirty="0" smtClean="0"/>
              <a:t>&gt;</a:t>
            </a:r>
          </a:p>
          <a:p>
            <a:pPr marL="0" indent="0">
              <a:buNone/>
            </a:pPr>
            <a:endParaRPr lang="sk-SK" sz="2000" dirty="0"/>
          </a:p>
          <a:p>
            <a:r>
              <a:rPr lang="sk-SK" sz="2000" dirty="0" smtClean="0"/>
              <a:t>Tvar:    </a:t>
            </a:r>
            <a:r>
              <a:rPr lang="sk-SK" sz="2000" b="1" dirty="0"/>
              <a:t>Výraz 1</a:t>
            </a:r>
            <a:r>
              <a:rPr lang="sk-SK" sz="2000" dirty="0"/>
              <a:t> relačný operátor </a:t>
            </a:r>
            <a:r>
              <a:rPr lang="sk-SK" sz="2000" b="1" dirty="0" smtClean="0"/>
              <a:t>Výraz2</a:t>
            </a:r>
            <a:endParaRPr lang="sk-SK" sz="2000" b="1" dirty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029623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Podmienený príkaz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2000" dirty="0" err="1"/>
              <a:t>Podmienený</a:t>
            </a:r>
            <a:r>
              <a:rPr lang="cs-CZ" sz="2000" dirty="0"/>
              <a:t> </a:t>
            </a:r>
            <a:r>
              <a:rPr lang="cs-CZ" sz="2000" dirty="0" err="1"/>
              <a:t>príkaz</a:t>
            </a:r>
            <a:r>
              <a:rPr lang="cs-CZ" sz="2000" dirty="0"/>
              <a:t> má </a:t>
            </a:r>
            <a:r>
              <a:rPr lang="sk-SK" sz="2000" b="1" dirty="0"/>
              <a:t>2 druhy</a:t>
            </a:r>
            <a:r>
              <a:rPr lang="sk-SK" sz="2000" dirty="0"/>
              <a:t>:</a:t>
            </a:r>
            <a:endParaRPr lang="sk-SK" sz="2000" b="1" dirty="0"/>
          </a:p>
          <a:p>
            <a:r>
              <a:rPr lang="cs-CZ" sz="2000" b="1" dirty="0"/>
              <a:t>úplný </a:t>
            </a:r>
            <a:r>
              <a:rPr lang="cs-CZ" sz="2000" b="1" dirty="0" err="1"/>
              <a:t>podmienený</a:t>
            </a:r>
            <a:r>
              <a:rPr lang="cs-CZ" sz="2000" b="1" dirty="0"/>
              <a:t> </a:t>
            </a:r>
            <a:r>
              <a:rPr lang="cs-CZ" sz="2000" b="1" dirty="0" err="1"/>
              <a:t>príkaz</a:t>
            </a:r>
            <a:endParaRPr lang="sk-SK" sz="2000" b="1" dirty="0"/>
          </a:p>
          <a:p>
            <a:r>
              <a:rPr lang="sk-SK" sz="2000" dirty="0" smtClean="0"/>
              <a:t>vytvorený </a:t>
            </a:r>
            <a:r>
              <a:rPr lang="sk-SK" sz="2000" dirty="0"/>
              <a:t>z dvoch príkazov, z ktorých sa podľa splnenia/nesplnenia vykoná jeden (tzv. binárne vetvenie</a:t>
            </a:r>
            <a:r>
              <a:rPr lang="sk-SK" sz="2000" dirty="0" smtClean="0"/>
              <a:t>).</a:t>
            </a:r>
            <a:endParaRPr lang="sk-SK" sz="2000" dirty="0"/>
          </a:p>
          <a:p>
            <a:r>
              <a:rPr lang="cs-CZ" sz="2000" b="1" dirty="0"/>
              <a:t>Neúplný </a:t>
            </a:r>
            <a:r>
              <a:rPr lang="cs-CZ" sz="2000" b="1" dirty="0" err="1"/>
              <a:t>podmienený</a:t>
            </a:r>
            <a:r>
              <a:rPr lang="cs-CZ" sz="2000" b="1" dirty="0"/>
              <a:t> </a:t>
            </a:r>
            <a:r>
              <a:rPr lang="cs-CZ" sz="2000" b="1" dirty="0" err="1"/>
              <a:t>príkaz</a:t>
            </a:r>
            <a:endParaRPr lang="sk-SK" sz="2000" dirty="0"/>
          </a:p>
          <a:p>
            <a:r>
              <a:rPr lang="sk-SK" sz="2000" dirty="0" smtClean="0"/>
              <a:t>ako </a:t>
            </a:r>
            <a:r>
              <a:rPr lang="sk-SK" sz="2000" dirty="0"/>
              <a:t>úplný, ale chýba jedna vetva tzn. Je vytvorený z jedného príkazu, ktorý sa realizuje ak podmienka platí; ak podmienka neplatí príkaz sa nerealizuje a pokračuje sa </a:t>
            </a:r>
            <a:r>
              <a:rPr lang="sk-SK" sz="2000" dirty="0" smtClean="0"/>
              <a:t>ďalej.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251838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037977"/>
          </a:xfrm>
        </p:spPr>
        <p:txBody>
          <a:bodyPr/>
          <a:lstStyle/>
          <a:p>
            <a:r>
              <a:rPr lang="sk-SK" b="1" dirty="0" smtClean="0"/>
              <a:t>Lego roboty</a:t>
            </a:r>
            <a:endParaRPr lang="sk-SK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40760" cy="4392488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92829"/>
            <a:ext cx="6357592" cy="441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580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Popis stavebnice LEGO </a:t>
            </a:r>
            <a:r>
              <a:rPr lang="sk-SK" sz="2800" dirty="0" err="1" smtClean="0"/>
              <a:t>Mindstorms</a:t>
            </a:r>
            <a:r>
              <a:rPr lang="sk-SK" sz="2800" dirty="0" smtClean="0"/>
              <a:t> NXT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sk-SK" sz="1800" dirty="0"/>
              <a:t>Stavebnica Lego </a:t>
            </a:r>
            <a:r>
              <a:rPr lang="sk-SK" sz="1800" dirty="0" err="1"/>
              <a:t>Mindstorms</a:t>
            </a:r>
            <a:r>
              <a:rPr lang="sk-SK" sz="1800" dirty="0"/>
              <a:t> obsahuje diely na zostavenie rozličných robotov. </a:t>
            </a:r>
            <a:endParaRPr lang="sk-SK" sz="1800" dirty="0" smtClean="0"/>
          </a:p>
          <a:p>
            <a:r>
              <a:rPr lang="sk-SK" sz="1800" dirty="0" smtClean="0"/>
              <a:t>Roboty </a:t>
            </a:r>
            <a:r>
              <a:rPr lang="sk-SK" sz="1800" dirty="0"/>
              <a:t>majú možnosť využívať rôzne senzory pre získavanie informácii z okolia. </a:t>
            </a:r>
            <a:endParaRPr lang="sk-SK" sz="1800" dirty="0" smtClean="0"/>
          </a:p>
          <a:p>
            <a:r>
              <a:rPr lang="sk-SK" sz="1800" dirty="0" smtClean="0"/>
              <a:t>Na </a:t>
            </a:r>
            <a:r>
              <a:rPr lang="sk-SK" sz="1800" dirty="0"/>
              <a:t>základe týchto informácii sa môžu rozhodovať akú činnosť, respektíve časť programu </a:t>
            </a:r>
            <a:r>
              <a:rPr lang="sk-SK" sz="1800" dirty="0" smtClean="0"/>
              <a:t>vykonajú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dirty="0" smtClean="0"/>
              <a:t>V </a:t>
            </a:r>
            <a:r>
              <a:rPr lang="sk-SK" sz="1800" dirty="0"/>
              <a:t>programe MINDSTORMS NXT sa pomocou programovacích blokov dajú naprogramovať rôzne programy, vďaka ktorým je robot schopný vykonávať rozličné činnosti a plniť úlohy</a:t>
            </a:r>
            <a:r>
              <a:rPr lang="sk-SK" sz="1800" dirty="0" smtClean="0"/>
              <a:t>.</a:t>
            </a:r>
          </a:p>
          <a:p>
            <a:r>
              <a:rPr lang="sk-SK" sz="1800" dirty="0"/>
              <a:t>Hlavnou riadiacou jednotkou robota je Lego </a:t>
            </a:r>
            <a:r>
              <a:rPr lang="sk-SK" sz="1800" dirty="0" err="1"/>
              <a:t>Mindstorms</a:t>
            </a:r>
            <a:r>
              <a:rPr lang="sk-SK" sz="1800" dirty="0"/>
              <a:t> NXT kocka, do ktorej sa nahrá program z počítača cez USB kábel, alebo </a:t>
            </a:r>
            <a:r>
              <a:rPr lang="sk-SK" sz="1800" dirty="0" err="1"/>
              <a:t>bluetooth</a:t>
            </a:r>
            <a:r>
              <a:rPr lang="sk-SK" sz="1800" dirty="0"/>
              <a:t> spojenie. </a:t>
            </a: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354" y="4005064"/>
            <a:ext cx="3016798" cy="20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6987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Dotykový a zvukový senzor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k-SK" sz="1800" b="1" dirty="0"/>
              <a:t>Dotykový senzor </a:t>
            </a:r>
            <a:r>
              <a:rPr lang="sk-SK" sz="1800" dirty="0" smtClean="0"/>
              <a:t>sa správa </a:t>
            </a:r>
            <a:r>
              <a:rPr lang="sk-SK" sz="1800" dirty="0"/>
              <a:t>ako </a:t>
            </a:r>
            <a:r>
              <a:rPr lang="sk-SK" sz="1800" dirty="0" smtClean="0"/>
              <a:t>vypínač</a:t>
            </a:r>
            <a:r>
              <a:rPr lang="sk-SK" sz="1800" dirty="0"/>
              <a:t>.</a:t>
            </a:r>
            <a:endParaRPr lang="sk-SK" sz="1800" dirty="0" smtClean="0"/>
          </a:p>
          <a:p>
            <a:r>
              <a:rPr lang="sk-SK" sz="1800" dirty="0" smtClean="0"/>
              <a:t>môže </a:t>
            </a:r>
            <a:r>
              <a:rPr lang="sk-SK" sz="1800" dirty="0"/>
              <a:t>byť zapnutý, alebo vypnutý. </a:t>
            </a:r>
            <a:endParaRPr lang="sk-SK" sz="1800" dirty="0" smtClean="0"/>
          </a:p>
          <a:p>
            <a:r>
              <a:rPr lang="sk-SK" sz="1800" dirty="0" smtClean="0"/>
              <a:t>Dáva </a:t>
            </a:r>
            <a:r>
              <a:rPr lang="sk-SK" sz="1800" dirty="0"/>
              <a:t>robotovi zmysel pre dotyk. </a:t>
            </a:r>
            <a:endParaRPr lang="sk-SK" sz="1800" dirty="0" smtClean="0"/>
          </a:p>
          <a:p>
            <a:r>
              <a:rPr lang="sk-SK" sz="1800" dirty="0" smtClean="0"/>
              <a:t>Dotykový </a:t>
            </a:r>
            <a:r>
              <a:rPr lang="sk-SK" sz="1800" dirty="0"/>
              <a:t>senzor je možné pridať do NXT modelu a naprogramovať chovanie modelu tak, aby reagoval na stav stlačenia či uvoľnenia </a:t>
            </a:r>
            <a:r>
              <a:rPr lang="sk-SK" sz="1800" dirty="0" smtClean="0"/>
              <a:t>(</a:t>
            </a:r>
            <a:r>
              <a:rPr lang="sk-SK" sz="1800" dirty="0"/>
              <a:t>zapnuté - vypnuté</a:t>
            </a:r>
            <a:r>
              <a:rPr lang="sk-SK" sz="1800" dirty="0" smtClean="0"/>
              <a:t>).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b="1" dirty="0"/>
              <a:t>Zvukový senzor </a:t>
            </a:r>
            <a:r>
              <a:rPr lang="sk-SK" sz="1800" dirty="0"/>
              <a:t>deteguje intenzitu zvuku v decibeloch (dB) od jemných tichých </a:t>
            </a:r>
          </a:p>
          <a:p>
            <a:r>
              <a:rPr lang="sk-SK" sz="1800" dirty="0"/>
              <a:t>zvukov až po hlasné. </a:t>
            </a:r>
            <a:endParaRPr lang="sk-SK" sz="1800" dirty="0" smtClean="0"/>
          </a:p>
          <a:p>
            <a:r>
              <a:rPr lang="sk-SK" sz="1800" dirty="0" smtClean="0"/>
              <a:t>Zvukový </a:t>
            </a:r>
            <a:r>
              <a:rPr lang="sk-SK" sz="1800" dirty="0"/>
              <a:t>senzor pracuje s dB, ako aj s </a:t>
            </a:r>
            <a:r>
              <a:rPr lang="sk-SK" sz="1800" dirty="0" err="1"/>
              <a:t>dBA</a:t>
            </a:r>
            <a:r>
              <a:rPr lang="sk-SK" sz="1800" dirty="0"/>
              <a:t>. </a:t>
            </a:r>
          </a:p>
          <a:p>
            <a:r>
              <a:rPr lang="sk-SK" sz="1800" b="1" dirty="0" smtClean="0"/>
              <a:t>dB</a:t>
            </a:r>
            <a:r>
              <a:rPr lang="sk-SK" sz="1800" dirty="0" smtClean="0"/>
              <a:t> </a:t>
            </a:r>
            <a:r>
              <a:rPr lang="sk-SK" sz="1800" dirty="0"/>
              <a:t>– všetky snímané zvuky vrátane vysokých, alebo nízkych frekvencií, ktoré ľudské ucho nepočuje. </a:t>
            </a:r>
            <a:endParaRPr lang="sk-SK" sz="1800" dirty="0" smtClean="0"/>
          </a:p>
          <a:p>
            <a:r>
              <a:rPr lang="sk-SK" sz="1800" b="1" dirty="0" err="1" smtClean="0"/>
              <a:t>dBA</a:t>
            </a:r>
            <a:r>
              <a:rPr lang="sk-SK" sz="1800" dirty="0" smtClean="0"/>
              <a:t> </a:t>
            </a:r>
            <a:r>
              <a:rPr lang="sk-SK" sz="1800" dirty="0" smtClean="0"/>
              <a:t>– </a:t>
            </a:r>
            <a:r>
              <a:rPr lang="sk-SK" sz="1800" dirty="0"/>
              <a:t>len zvuky, ktoré počuje ľudské ucho. </a:t>
            </a:r>
            <a:endParaRPr lang="sk-SK" sz="1800" dirty="0" smtClean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398" y="1243318"/>
            <a:ext cx="1408946" cy="953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900" y="4941168"/>
            <a:ext cx="1538358" cy="1040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0135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Svetelný a ultrazvukový senzor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sk-SK" sz="1800" b="1" dirty="0"/>
              <a:t>Svetlený senzor </a:t>
            </a:r>
            <a:r>
              <a:rPr lang="sk-SK" sz="1800" dirty="0"/>
              <a:t>je jedným z dvoch senzorov, ktoré umožňujú robotovi vidieť. </a:t>
            </a:r>
            <a:endParaRPr lang="sk-SK" sz="1800" dirty="0" smtClean="0"/>
          </a:p>
          <a:p>
            <a:r>
              <a:rPr lang="sk-SK" sz="1800" dirty="0" smtClean="0"/>
              <a:t>Svetelný </a:t>
            </a:r>
            <a:r>
              <a:rPr lang="sk-SK" sz="1800" dirty="0"/>
              <a:t>senzor umožňuje robotovi rozlíšiť svetlo a tmu. </a:t>
            </a:r>
            <a:endParaRPr lang="sk-SK" sz="1800" dirty="0" smtClean="0"/>
          </a:p>
          <a:p>
            <a:r>
              <a:rPr lang="sk-SK" sz="1800" dirty="0" smtClean="0"/>
              <a:t>Dokáže </a:t>
            </a:r>
            <a:r>
              <a:rPr lang="sk-SK" sz="1800" dirty="0"/>
              <a:t>rozpoznať intenzitu svetla v miestnosti a zmerať intenzitu svetla farebných povrchov na základe </a:t>
            </a:r>
            <a:r>
              <a:rPr lang="sk-SK" sz="1800" dirty="0" smtClean="0"/>
              <a:t>odrazeného</a:t>
            </a:r>
            <a:r>
              <a:rPr lang="sk-SK" sz="1800" dirty="0" smtClean="0"/>
              <a:t>.</a:t>
            </a:r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  <a:p>
            <a:r>
              <a:rPr lang="sk-SK" sz="1800" b="1" dirty="0"/>
              <a:t>Ultrazvukový senzor </a:t>
            </a:r>
            <a:r>
              <a:rPr lang="sk-SK" sz="1800" dirty="0"/>
              <a:t>umožňuje robotovi vidieť, hľadať predmety, vyhýbať sa prekážkam, merať vzdialenosť a zaznamenávať pohyb. </a:t>
            </a:r>
            <a:endParaRPr lang="sk-SK" sz="1800" dirty="0" smtClean="0"/>
          </a:p>
          <a:p>
            <a:r>
              <a:rPr lang="sk-SK" sz="1800" dirty="0" smtClean="0"/>
              <a:t>Ultrazvukový </a:t>
            </a:r>
            <a:r>
              <a:rPr lang="sk-SK" sz="1800" dirty="0"/>
              <a:t>senzor </a:t>
            </a:r>
            <a:r>
              <a:rPr lang="sk-SK" sz="1800" dirty="0" smtClean="0"/>
              <a:t>meria </a:t>
            </a:r>
            <a:r>
              <a:rPr lang="sk-SK" sz="1800" dirty="0"/>
              <a:t>vzdialenosť na základe výpočtu času, behom ktorého dorazí k </a:t>
            </a:r>
            <a:r>
              <a:rPr lang="sk-SK" sz="1800" dirty="0" smtClean="0"/>
              <a:t>predmetu </a:t>
            </a:r>
            <a:r>
              <a:rPr lang="sk-SK" sz="1800" dirty="0"/>
              <a:t>zvuková vlna a znovu sa vráti – rovnako ako ozvena. </a:t>
            </a: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2348880"/>
            <a:ext cx="1440160" cy="974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4869160"/>
            <a:ext cx="1921396" cy="1300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2676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Servomotor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/>
              <a:t>Pohyb robota umožňujú tri </a:t>
            </a:r>
            <a:r>
              <a:rPr lang="sk-SK" sz="1800" dirty="0" err="1"/>
              <a:t>servomotory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dirty="0" smtClean="0"/>
              <a:t>Každý </a:t>
            </a:r>
            <a:r>
              <a:rPr lang="sk-SK" sz="1800" dirty="0"/>
              <a:t>motor má vstavaný </a:t>
            </a:r>
            <a:r>
              <a:rPr lang="sk-SK" sz="1800" b="1" dirty="0"/>
              <a:t>rotačný senzor</a:t>
            </a:r>
            <a:r>
              <a:rPr lang="sk-SK" sz="1800" dirty="0"/>
              <a:t>, čo umožňuje presnejšie ovládanie robota. </a:t>
            </a:r>
            <a:endParaRPr lang="sk-SK" sz="1800" dirty="0" smtClean="0"/>
          </a:p>
          <a:p>
            <a:r>
              <a:rPr lang="sk-SK" sz="1800" dirty="0" smtClean="0"/>
              <a:t>Rotačný </a:t>
            </a:r>
            <a:r>
              <a:rPr lang="sk-SK" sz="1800" dirty="0"/>
              <a:t>senzor meria otáčanie motora v stupňoch alebo celkové otáčanie (s presnosťou +/- jeden stupeň). </a:t>
            </a:r>
            <a:endParaRPr lang="sk-SK" sz="1800" dirty="0" smtClean="0"/>
          </a:p>
          <a:p>
            <a:r>
              <a:rPr lang="sk-SK" sz="1800" dirty="0" smtClean="0"/>
              <a:t>Jedno </a:t>
            </a:r>
            <a:r>
              <a:rPr lang="sk-SK" sz="1800" dirty="0"/>
              <a:t>otočenie zodpovedá 360 stupňom, takže pokiaľ nastavíme motor na otáčanie o 180 stupňoch, motor sa otočí o pol otáčky. </a:t>
            </a:r>
            <a:endParaRPr lang="sk-SK" sz="1800" dirty="0" smtClean="0"/>
          </a:p>
          <a:p>
            <a:r>
              <a:rPr lang="sk-SK" sz="1800" dirty="0" smtClean="0"/>
              <a:t>Vstavaný </a:t>
            </a:r>
            <a:r>
              <a:rPr lang="sk-SK" sz="1800" dirty="0"/>
              <a:t>rotačný senzor v každom motore umožňuje </a:t>
            </a:r>
            <a:r>
              <a:rPr lang="sk-SK" sz="1800" dirty="0" smtClean="0"/>
              <a:t>nastavenie </a:t>
            </a:r>
            <a:r>
              <a:rPr lang="sk-SK" sz="1800" dirty="0"/>
              <a:t>rôznych rýchlostí motorov s rôznymi výkonnostnými parametrami. </a:t>
            </a: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21087"/>
            <a:ext cx="2857500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975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Algoritmus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/>
              <a:t>Algoritmus</a:t>
            </a:r>
            <a:r>
              <a:rPr lang="sk-SK" sz="1800" dirty="0"/>
              <a:t> je konečná postupnosť dobre definovaných inštrukcií na splnenie určitej úlohy.</a:t>
            </a:r>
          </a:p>
          <a:p>
            <a:r>
              <a:rPr lang="cs-CZ" sz="1800" b="1" dirty="0"/>
              <a:t>je </a:t>
            </a:r>
            <a:r>
              <a:rPr lang="cs-CZ" sz="1800" b="1" dirty="0" smtClean="0"/>
              <a:t>to </a:t>
            </a:r>
            <a:r>
              <a:rPr lang="cs-CZ" sz="1800" b="1" dirty="0" err="1" smtClean="0"/>
              <a:t>prepis</a:t>
            </a:r>
            <a:r>
              <a:rPr lang="cs-CZ" sz="1800" b="1" dirty="0"/>
              <a:t>, návod, </a:t>
            </a:r>
            <a:r>
              <a:rPr lang="cs-CZ" sz="1800" b="1" dirty="0" err="1"/>
              <a:t>realizáciou</a:t>
            </a:r>
            <a:r>
              <a:rPr lang="cs-CZ" sz="1800" b="1" dirty="0"/>
              <a:t> </a:t>
            </a:r>
            <a:r>
              <a:rPr lang="cs-CZ" sz="1800" b="1" dirty="0" err="1"/>
              <a:t>ktorého</a:t>
            </a:r>
            <a:r>
              <a:rPr lang="cs-CZ" sz="1800" b="1" dirty="0"/>
              <a:t> </a:t>
            </a:r>
            <a:r>
              <a:rPr lang="cs-CZ" sz="1800" b="1" dirty="0" err="1"/>
              <a:t>získame</a:t>
            </a:r>
            <a:r>
              <a:rPr lang="cs-CZ" sz="1800" b="1" dirty="0"/>
              <a:t> </a:t>
            </a:r>
            <a:r>
              <a:rPr lang="cs-CZ" sz="1800" b="1" dirty="0" err="1"/>
              <a:t>zo</a:t>
            </a:r>
            <a:r>
              <a:rPr lang="cs-CZ" sz="1800" b="1" dirty="0"/>
              <a:t> zadaných vstupných </a:t>
            </a:r>
            <a:r>
              <a:rPr lang="cs-CZ" sz="1800" b="1" dirty="0" err="1"/>
              <a:t>údajov</a:t>
            </a:r>
            <a:r>
              <a:rPr lang="cs-CZ" sz="1800" b="1" dirty="0"/>
              <a:t> požadované výsledky.</a:t>
            </a:r>
            <a:endParaRPr lang="sk-SK" sz="1800" dirty="0"/>
          </a:p>
          <a:p>
            <a:pPr lvl="0"/>
            <a:r>
              <a:rPr lang="sk-SK" sz="1800" dirty="0"/>
              <a:t>v stručnosti sa dá povedať, že algoritmus je presný návod k zvládnutiu určitej činnosti,</a:t>
            </a:r>
          </a:p>
          <a:p>
            <a:pPr lvl="0"/>
            <a:r>
              <a:rPr lang="sk-SK" sz="1800" dirty="0"/>
              <a:t>úlohu</a:t>
            </a:r>
            <a:r>
              <a:rPr lang="sk-SK" sz="1800" b="1" dirty="0"/>
              <a:t> </a:t>
            </a:r>
            <a:r>
              <a:rPr lang="sk-SK" sz="1800" dirty="0"/>
              <a:t>ideme riešiť (nemusí to byť na počítači) vtedy, keď potrebujeme nové informácie</a:t>
            </a:r>
          </a:p>
          <a:p>
            <a:r>
              <a:rPr lang="sk-SK" sz="1800" b="1" i="1" dirty="0" smtClean="0"/>
              <a:t>algoritmus</a:t>
            </a:r>
            <a:r>
              <a:rPr lang="sk-SK" sz="1800" b="1" dirty="0" smtClean="0"/>
              <a:t> môžeme definovať </a:t>
            </a:r>
            <a:r>
              <a:rPr lang="sk-SK" sz="1800" b="1" dirty="0"/>
              <a:t>ako </a:t>
            </a:r>
            <a:r>
              <a:rPr lang="sk-SK" sz="1800" b="1" i="1" dirty="0" smtClean="0"/>
              <a:t>postupnú transformáciu </a:t>
            </a:r>
            <a:r>
              <a:rPr lang="sk-SK" sz="1800" b="1" i="1" dirty="0"/>
              <a:t>vstupných údajov na výstupné a naopak.</a:t>
            </a:r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9654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Informácia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Informácie</a:t>
            </a:r>
            <a:r>
              <a:rPr lang="sk-SK" sz="1800" dirty="0" smtClean="0"/>
              <a:t> – sú fakty, skúsenosti a vedomosti, ktoré ľudstvo zbiera, zaznamenáva, spracúva a odovzdáva ďalej. </a:t>
            </a:r>
          </a:p>
          <a:p>
            <a:r>
              <a:rPr lang="sk-SK" sz="1800" dirty="0" smtClean="0"/>
              <a:t>Čím viac obsahu má naša správa, čím viac znižuje nejasnosť a chaos, tým viac informácií obsahuje. </a:t>
            </a:r>
          </a:p>
          <a:p>
            <a:r>
              <a:rPr lang="sk-SK" sz="1800" b="1" dirty="0" smtClean="0"/>
              <a:t>Analógové informácie </a:t>
            </a:r>
            <a:r>
              <a:rPr lang="sk-SK" sz="1800" dirty="0" smtClean="0"/>
              <a:t>– informácie vnímané ľudskými zmyslami, patria k nim napr. svetelné vlny, zvukové vlny, zápis na papier, fotografia, vysielanie rozhlasu. </a:t>
            </a:r>
          </a:p>
          <a:p>
            <a:r>
              <a:rPr lang="sk-SK" sz="1800" b="1" dirty="0" smtClean="0"/>
              <a:t>Digitálne informácie </a:t>
            </a:r>
            <a:r>
              <a:rPr lang="sk-SK" sz="1800" dirty="0" smtClean="0"/>
              <a:t>– informácie zapísané v digitálnom tvare, pomocou núl a jednotiek. Výborne sa uchováva a rozširuje.</a:t>
            </a:r>
          </a:p>
          <a:p>
            <a:r>
              <a:rPr lang="sk-SK" sz="1800" b="1" dirty="0" smtClean="0"/>
              <a:t>informácie</a:t>
            </a:r>
            <a:r>
              <a:rPr lang="sk-SK" sz="1800" b="1" dirty="0"/>
              <a:t>, na základe ktorých úlohu riešime, nazývame </a:t>
            </a:r>
            <a:r>
              <a:rPr lang="sk-SK" sz="1800" b="1" i="1" dirty="0"/>
              <a:t>vstupné, </a:t>
            </a:r>
            <a:r>
              <a:rPr lang="sk-SK" sz="1800" b="1" dirty="0"/>
              <a:t>získané </a:t>
            </a:r>
            <a:r>
              <a:rPr lang="sk-SK" sz="1800" b="1" i="1" dirty="0"/>
              <a:t>výstupné</a:t>
            </a:r>
            <a:endParaRPr lang="sk-SK" sz="1800" dirty="0"/>
          </a:p>
          <a:p>
            <a:r>
              <a:rPr lang="sk-SK" sz="1800" b="1" dirty="0" smtClean="0"/>
              <a:t>z</a:t>
            </a:r>
            <a:r>
              <a:rPr lang="sk-SK" sz="1800" b="1" dirty="0"/>
              <a:t> hľadiska riešenia úloh reprezentujeme informácie zvyčajne údajmi, hovoríme o vstupných a výstupných údajoch</a:t>
            </a:r>
            <a:endParaRPr lang="sk-SK" sz="1800" dirty="0"/>
          </a:p>
          <a:p>
            <a:r>
              <a:rPr lang="sk-SK" sz="1800" u="sng" dirty="0" smtClean="0"/>
              <a:t>vstupné </a:t>
            </a:r>
            <a:r>
              <a:rPr lang="sk-SK" sz="1800" u="sng" dirty="0"/>
              <a:t>údaje </a:t>
            </a:r>
            <a:r>
              <a:rPr lang="sk-SK" sz="1800" dirty="0"/>
              <a:t>– reprezentujú počiatočný stav problému</a:t>
            </a:r>
          </a:p>
          <a:p>
            <a:r>
              <a:rPr lang="sk-SK" sz="1800" u="sng" dirty="0" smtClean="0"/>
              <a:t>výstupné </a:t>
            </a:r>
            <a:r>
              <a:rPr lang="sk-SK" sz="1800" u="sng" dirty="0"/>
              <a:t>údaje</a:t>
            </a:r>
            <a:r>
              <a:rPr lang="sk-SK" sz="1800" dirty="0"/>
              <a:t> –  tvoria množinu koncových stavov</a:t>
            </a:r>
          </a:p>
        </p:txBody>
      </p:sp>
    </p:spTree>
    <p:extLst>
      <p:ext uri="{BB962C8B-B14F-4D97-AF65-F5344CB8AC3E}">
        <p14:creationId xmlns:p14="http://schemas.microsoft.com/office/powerpoint/2010/main" val="19921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Riešenie úlohy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b="1" dirty="0"/>
              <a:t>riešiť úlohu znamená transformovať vstupné údaje na výstupné, niekedy iba transformovať vstup na výstup</a:t>
            </a:r>
            <a:endParaRPr lang="sk-SK" sz="1800" dirty="0"/>
          </a:p>
          <a:p>
            <a:r>
              <a:rPr lang="sk-SK" sz="1800" dirty="0" smtClean="0"/>
              <a:t>na </a:t>
            </a:r>
            <a:r>
              <a:rPr lang="sk-SK" sz="1800" dirty="0"/>
              <a:t>riešenie tej istej úlohy môže existovať </a:t>
            </a:r>
            <a:r>
              <a:rPr lang="sk-SK" sz="1800" i="1" dirty="0"/>
              <a:t>niekoľko rôznych algoritmov</a:t>
            </a:r>
            <a:r>
              <a:rPr lang="sk-SK" sz="1800" dirty="0"/>
              <a:t> s rôznymi postupnosťami inštrukcií. </a:t>
            </a:r>
          </a:p>
          <a:p>
            <a:r>
              <a:rPr lang="sk-SK" sz="1800" dirty="0" smtClean="0"/>
              <a:t>poznať</a:t>
            </a:r>
            <a:r>
              <a:rPr lang="sk-SK" sz="1800" dirty="0"/>
              <a:t>, že  rôzne algoritmy sa tiež môžu líšiť v množstve času a pamäte potrebných na splnenie úlohy.</a:t>
            </a:r>
          </a:p>
          <a:p>
            <a:r>
              <a:rPr lang="sk-SK" sz="1800" dirty="0"/>
              <a:t> </a:t>
            </a:r>
            <a:r>
              <a:rPr lang="sk-SK" sz="1800" dirty="0" smtClean="0"/>
              <a:t>prispôsobenie </a:t>
            </a:r>
            <a:r>
              <a:rPr lang="sk-SK" sz="1800" dirty="0"/>
              <a:t>algoritmu znalostiam a schopnostiam potenciálnych čitateľov </a:t>
            </a:r>
          </a:p>
          <a:p>
            <a:r>
              <a:rPr lang="sk-SK" sz="1800" dirty="0"/>
              <a:t> </a:t>
            </a:r>
            <a:r>
              <a:rPr lang="sk-SK" sz="1800" dirty="0" smtClean="0"/>
              <a:t>vedieť  </a:t>
            </a:r>
            <a:r>
              <a:rPr lang="sk-SK" sz="1800" dirty="0"/>
              <a:t>čo všetko už je pripravené a </a:t>
            </a:r>
          </a:p>
          <a:p>
            <a:r>
              <a:rPr lang="sk-SK" sz="1800" dirty="0"/>
              <a:t> </a:t>
            </a:r>
            <a:r>
              <a:rPr lang="sk-SK" sz="1800" dirty="0" smtClean="0"/>
              <a:t>vedieť </a:t>
            </a:r>
            <a:r>
              <a:rPr lang="sk-SK" sz="1800" dirty="0"/>
              <a:t>odkiaľ môžeme začať</a:t>
            </a:r>
            <a:r>
              <a:rPr lang="sk-SK" sz="1800" dirty="0" smtClean="0"/>
              <a:t>.</a:t>
            </a:r>
          </a:p>
          <a:p>
            <a:r>
              <a:rPr lang="sk-SK" sz="1800" dirty="0"/>
              <a:t>o </a:t>
            </a:r>
            <a:r>
              <a:rPr lang="sk-SK" sz="1800" dirty="0" err="1"/>
              <a:t>prebiehu</a:t>
            </a:r>
            <a:r>
              <a:rPr lang="sk-SK" sz="1800" dirty="0"/>
              <a:t> riešenia </a:t>
            </a:r>
            <a:r>
              <a:rPr lang="sk-SK" sz="1800" dirty="0" err="1"/>
              <a:t>úlohy,a</a:t>
            </a:r>
            <a:r>
              <a:rPr lang="sk-SK" sz="1800" dirty="0"/>
              <a:t> ako prebieha transformácia vstupných údajov na výstupné, rozhoduje  </a:t>
            </a:r>
            <a:r>
              <a:rPr lang="sk-SK" sz="1800" b="1" i="1" dirty="0"/>
              <a:t>realizátor</a:t>
            </a:r>
            <a:r>
              <a:rPr lang="sk-SK" sz="1800" dirty="0"/>
              <a:t>.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87769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Krok algoritmu, program, typy programov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/>
              <a:t>Každý krok algoritmu musí byť </a:t>
            </a:r>
            <a:r>
              <a:rPr lang="sk-SK" sz="2000" i="1" dirty="0"/>
              <a:t>jednoznačne</a:t>
            </a:r>
            <a:r>
              <a:rPr lang="sk-SK" sz="2000" dirty="0"/>
              <a:t> a </a:t>
            </a:r>
            <a:r>
              <a:rPr lang="sk-SK" sz="2000" i="1" dirty="0"/>
              <a:t>presne</a:t>
            </a:r>
            <a:r>
              <a:rPr lang="sk-SK" sz="2000" dirty="0"/>
              <a:t> definovaný; </a:t>
            </a:r>
            <a:endParaRPr lang="sk-SK" sz="2000" dirty="0" smtClean="0"/>
          </a:p>
          <a:p>
            <a:r>
              <a:rPr lang="sk-SK" sz="2000" dirty="0" smtClean="0"/>
              <a:t>v</a:t>
            </a:r>
            <a:r>
              <a:rPr lang="sk-SK" sz="2000" dirty="0"/>
              <a:t> každej situácii musí byť úplne zrejmé, čo a ako sa má vykonať, ako má vykonávanie algoritmu pokračovať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2000" dirty="0"/>
              <a:t>Vyjadrenie algoritmu v programovacom jazyku sa nazýva </a:t>
            </a:r>
            <a:r>
              <a:rPr lang="sk-SK" sz="2000" dirty="0" smtClean="0"/>
              <a:t>program. </a:t>
            </a:r>
          </a:p>
          <a:p>
            <a:r>
              <a:rPr lang="sk-SK" sz="2000" b="1" dirty="0"/>
              <a:t>Program</a:t>
            </a:r>
            <a:r>
              <a:rPr lang="sk-SK" sz="2000" dirty="0"/>
              <a:t> </a:t>
            </a:r>
            <a:r>
              <a:rPr lang="sk-SK" sz="2000" dirty="0" smtClean="0"/>
              <a:t>je sekvencia </a:t>
            </a:r>
            <a:r>
              <a:rPr lang="sk-SK" sz="2000" dirty="0"/>
              <a:t>inštrukcií, vykonaním ktorej počítač vyrieši zadanú úlohu</a:t>
            </a:r>
            <a:r>
              <a:rPr lang="sk-SK" sz="2000" dirty="0" smtClean="0"/>
              <a:t>.</a:t>
            </a:r>
          </a:p>
          <a:p>
            <a:r>
              <a:rPr lang="sk-SK" sz="2000" dirty="0" smtClean="0"/>
              <a:t>Postup </a:t>
            </a:r>
            <a:r>
              <a:rPr lang="sk-SK" sz="2000" dirty="0"/>
              <a:t>riešenia úlohy vyjadruje algoritmus úlohy</a:t>
            </a:r>
            <a:r>
              <a:rPr lang="sk-SK" sz="2000" dirty="0" smtClean="0"/>
              <a:t>.</a:t>
            </a:r>
          </a:p>
          <a:p>
            <a:r>
              <a:rPr lang="sk-SK" sz="2000" b="1" dirty="0" smtClean="0"/>
              <a:t>Typy programov: </a:t>
            </a:r>
          </a:p>
          <a:p>
            <a:r>
              <a:rPr lang="sk-SK" sz="2000" u="sng" dirty="0"/>
              <a:t>Systémové</a:t>
            </a:r>
            <a:r>
              <a:rPr lang="sk-SK" sz="2000" dirty="0"/>
              <a:t> – vytvárajú operačný systém počítača napr. Windows</a:t>
            </a:r>
            <a:r>
              <a:rPr lang="sk-SK" sz="2000" smtClean="0"/>
              <a:t>, Linux.</a:t>
            </a:r>
            <a:endParaRPr lang="sk-SK" sz="2000" dirty="0"/>
          </a:p>
          <a:p>
            <a:r>
              <a:rPr lang="sk-SK" sz="2000" u="sng" dirty="0"/>
              <a:t>Aplikačné</a:t>
            </a:r>
            <a:r>
              <a:rPr lang="sk-SK" sz="2000" dirty="0"/>
              <a:t> – slúžia užívateľovi, riešia určité praktické </a:t>
            </a:r>
            <a:r>
              <a:rPr lang="sk-SK" sz="2000" dirty="0" smtClean="0"/>
              <a:t>úlohy.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188588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Vlastnosti algoritmu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Determinovanosť - </a:t>
            </a:r>
            <a:r>
              <a:rPr lang="sk-SK" sz="1800" dirty="0"/>
              <a:t>znamená, že činnosť algoritmu je natoľko presná a pritom všeobecne pochopiteľná, že </a:t>
            </a:r>
            <a:r>
              <a:rPr lang="sk-SK" sz="1800" u="sng" dirty="0"/>
              <a:t>nepripúšťa v žiadnom kroku procesu subjektívnu možnosť voľby ďalšieho pokračovania</a:t>
            </a:r>
            <a:r>
              <a:rPr lang="sk-SK" sz="1800" dirty="0"/>
              <a:t>. V každom kroku algoritmu musí byť </a:t>
            </a:r>
            <a:r>
              <a:rPr lang="sk-SK" sz="1800" u="sng" dirty="0"/>
              <a:t>jednoznačne dané, čo treba </a:t>
            </a:r>
            <a:r>
              <a:rPr lang="sk-SK" sz="1800" u="sng" dirty="0" smtClean="0"/>
              <a:t>robiť.</a:t>
            </a:r>
            <a:endParaRPr lang="sk-SK" sz="1800" dirty="0" smtClean="0"/>
          </a:p>
          <a:p>
            <a:r>
              <a:rPr lang="sk-SK" sz="1800" b="1" dirty="0" smtClean="0"/>
              <a:t>Hromadnosť</a:t>
            </a:r>
            <a:r>
              <a:rPr lang="sk-SK" sz="1800" b="1" dirty="0"/>
              <a:t> </a:t>
            </a:r>
            <a:r>
              <a:rPr lang="sk-SK" sz="1800" b="1" dirty="0" smtClean="0"/>
              <a:t>-</a:t>
            </a:r>
            <a:r>
              <a:rPr lang="sk-SK" sz="1800" dirty="0" smtClean="0"/>
              <a:t> algoritmus </a:t>
            </a:r>
            <a:r>
              <a:rPr lang="sk-SK" sz="1800" dirty="0"/>
              <a:t>je </a:t>
            </a:r>
            <a:r>
              <a:rPr lang="sk-SK" sz="1800" u="sng" dirty="0"/>
              <a:t>použiteľný na ľubovoľné vstupné údaje spĺňajúce požadované podmienky</a:t>
            </a:r>
            <a:r>
              <a:rPr lang="sk-SK" sz="1800" dirty="0"/>
              <a:t> – znamená, že algoritmus neslúži na riešenie jednej konkrétnej úlohy, ale </a:t>
            </a:r>
            <a:r>
              <a:rPr lang="sk-SK" sz="1800" u="sng" dirty="0"/>
              <a:t>na riešenie celej triedy úloh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b="1" dirty="0" smtClean="0"/>
              <a:t>Rezultatívnosť</a:t>
            </a:r>
            <a:r>
              <a:rPr lang="sk-SK" sz="1800" dirty="0"/>
              <a:t> </a:t>
            </a:r>
            <a:r>
              <a:rPr lang="sk-SK" sz="1800" dirty="0" smtClean="0"/>
              <a:t>- </a:t>
            </a:r>
            <a:r>
              <a:rPr lang="sk-SK" sz="1800" u="sng" dirty="0" smtClean="0"/>
              <a:t>transformácia </a:t>
            </a:r>
            <a:r>
              <a:rPr lang="sk-SK" sz="1800" u="sng" dirty="0"/>
              <a:t>predpísaná algoritmom dá po konečnom počte krokov </a:t>
            </a:r>
            <a:r>
              <a:rPr lang="sk-SK" sz="1800" u="sng" dirty="0" smtClean="0"/>
              <a:t>výsledok.</a:t>
            </a:r>
          </a:p>
          <a:p>
            <a:r>
              <a:rPr lang="sk-SK" sz="1800" b="1" dirty="0" smtClean="0"/>
              <a:t>Efektivita</a:t>
            </a:r>
            <a:r>
              <a:rPr lang="sk-SK" sz="1800" i="1" dirty="0" smtClean="0"/>
              <a:t> - </a:t>
            </a:r>
            <a:r>
              <a:rPr lang="sk-SK" sz="1800" dirty="0"/>
              <a:t>v</a:t>
            </a:r>
            <a:r>
              <a:rPr lang="sk-SK" sz="1800" dirty="0" smtClean="0"/>
              <a:t>šeobecne </a:t>
            </a:r>
            <a:r>
              <a:rPr lang="sk-SK" sz="1800" dirty="0"/>
              <a:t>požadujeme, aby algoritmus bol </a:t>
            </a:r>
            <a:r>
              <a:rPr lang="sk-SK" sz="1800" i="1" dirty="0"/>
              <a:t>efektívny</a:t>
            </a:r>
            <a:r>
              <a:rPr lang="sk-SK" sz="1800" dirty="0"/>
              <a:t>, v tom zmysle, že požadujeme, aby každá operácia požadovaná algoritmom, bola </a:t>
            </a:r>
            <a:r>
              <a:rPr lang="sk-SK" sz="1800" u="sng" dirty="0"/>
              <a:t>dostatočne jednoduchá</a:t>
            </a:r>
            <a:r>
              <a:rPr lang="sk-SK" sz="1800" dirty="0"/>
              <a:t> na to, aby mohla byť aspoň v princípe </a:t>
            </a:r>
            <a:r>
              <a:rPr lang="sk-SK" sz="1800" u="sng" dirty="0"/>
              <a:t>prevedená v konečnom </a:t>
            </a:r>
            <a:r>
              <a:rPr lang="sk-SK" sz="1800" u="sng" dirty="0" smtClean="0"/>
              <a:t>čase.</a:t>
            </a:r>
          </a:p>
          <a:p>
            <a:r>
              <a:rPr lang="sk-SK" sz="1800" b="1" u="sng" dirty="0" smtClean="0"/>
              <a:t>Kroky </a:t>
            </a:r>
            <a:r>
              <a:rPr lang="sk-SK" sz="1800" b="1" u="sng" dirty="0"/>
              <a:t>algoritmu sa vykonávajú postupne za sebou</a:t>
            </a:r>
            <a:r>
              <a:rPr lang="sk-SK" sz="1800" dirty="0"/>
              <a:t>, ak nie je explicitne dané iné poradie.</a:t>
            </a:r>
          </a:p>
        </p:txBody>
      </p:sp>
    </p:spTree>
    <p:extLst>
      <p:ext uri="{BB962C8B-B14F-4D97-AF65-F5344CB8AC3E}">
        <p14:creationId xmlns:p14="http://schemas.microsoft.com/office/powerpoint/2010/main" val="304215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Metódy zobrazenia algoritmu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dirty="0"/>
              <a:t>formalizovaný popis</a:t>
            </a:r>
            <a:r>
              <a:rPr lang="sk-SK" sz="2000" dirty="0"/>
              <a:t> priebehu pracovného postupu vo forme textu členeného na </a:t>
            </a:r>
            <a:r>
              <a:rPr lang="sk-SK" sz="2000" dirty="0" err="1"/>
              <a:t>odstavce</a:t>
            </a:r>
            <a:r>
              <a:rPr lang="sk-SK" sz="2000" dirty="0"/>
              <a:t> (logické štruktúry z funkčného hľadiska</a:t>
            </a:r>
            <a:r>
              <a:rPr lang="sk-SK" sz="2000" dirty="0" smtClean="0"/>
              <a:t>).</a:t>
            </a:r>
          </a:p>
          <a:p>
            <a:r>
              <a:rPr lang="sk-SK" sz="2000" b="1" dirty="0" smtClean="0"/>
              <a:t>vývojové </a:t>
            </a:r>
            <a:r>
              <a:rPr lang="sk-SK" sz="2000" b="1" dirty="0"/>
              <a:t>diagramy</a:t>
            </a:r>
            <a:r>
              <a:rPr lang="sk-SK" sz="2000" dirty="0"/>
              <a:t> toku dát a vývojové diagramy programu zobrazujúce predovšetkým postupnosť operácií v systéme a v jednotlivých </a:t>
            </a:r>
            <a:r>
              <a:rPr lang="sk-SK" sz="2000" dirty="0" smtClean="0"/>
              <a:t>úlohách.</a:t>
            </a:r>
          </a:p>
          <a:p>
            <a:r>
              <a:rPr lang="sk-SK" sz="2000" b="1" dirty="0"/>
              <a:t>slovný zápis</a:t>
            </a:r>
            <a:r>
              <a:rPr lang="sk-SK" sz="2000" dirty="0"/>
              <a:t> v bežnej reči</a:t>
            </a:r>
          </a:p>
          <a:p>
            <a:r>
              <a:rPr lang="sk-SK" sz="2000" b="1" dirty="0" smtClean="0"/>
              <a:t>samotný </a:t>
            </a:r>
            <a:r>
              <a:rPr lang="sk-SK" sz="2000" b="1" dirty="0"/>
              <a:t>programovací </a:t>
            </a:r>
            <a:r>
              <a:rPr lang="sk-SK" sz="2000" b="1" dirty="0" smtClean="0"/>
              <a:t>jazyk</a:t>
            </a:r>
          </a:p>
          <a:p>
            <a:r>
              <a:rPr lang="sk-SK" sz="2000" b="1" dirty="0"/>
              <a:t>r</a:t>
            </a:r>
            <a:r>
              <a:rPr lang="sk-SK" sz="2000" b="1" dirty="0" smtClean="0"/>
              <a:t>ozhodovacie tabuľky</a:t>
            </a:r>
            <a:endParaRPr lang="sk-SK" sz="20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994258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/>
              <a:t>P</a:t>
            </a:r>
            <a:r>
              <a:rPr lang="sk-SK" sz="2800" dirty="0" smtClean="0"/>
              <a:t>remenná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/>
              <a:t>je to objekt, ktorý má určitý typ, má priradené meno a hodnotu, kt. môže v priebehu operácie zmeniť      </a:t>
            </a:r>
          </a:p>
          <a:p>
            <a:pPr lvl="0"/>
            <a:r>
              <a:rPr lang="sk-SK" sz="1800" dirty="0"/>
              <a:t>objekt algoritmu, ktorý môže počas realizácie algoritmu nadobúdať rôzne hodnoty, ale iba hodnoty z množiny prípustných hodnôt (vymedzené typom premennej</a:t>
            </a:r>
            <a:r>
              <a:rPr lang="sk-SK" sz="1800" dirty="0" smtClean="0"/>
              <a:t>):</a:t>
            </a:r>
            <a:endParaRPr lang="sk-SK" sz="1800" dirty="0"/>
          </a:p>
          <a:p>
            <a:pPr lvl="0"/>
            <a:r>
              <a:rPr lang="sk-SK" sz="1800" dirty="0"/>
              <a:t>celočíselný – </a:t>
            </a:r>
            <a:r>
              <a:rPr lang="sk-SK" sz="1800" dirty="0" err="1"/>
              <a:t>integer</a:t>
            </a:r>
            <a:r>
              <a:rPr lang="sk-SK" sz="1800" dirty="0"/>
              <a:t>, </a:t>
            </a:r>
            <a:endParaRPr lang="sk-SK" sz="1800" dirty="0" smtClean="0"/>
          </a:p>
          <a:p>
            <a:pPr lvl="0"/>
            <a:r>
              <a:rPr lang="sk-SK" sz="1800" dirty="0" smtClean="0"/>
              <a:t>znakový </a:t>
            </a:r>
            <a:r>
              <a:rPr lang="sk-SK" sz="1800" dirty="0"/>
              <a:t>– </a:t>
            </a:r>
            <a:r>
              <a:rPr lang="sk-SK" sz="1800" dirty="0" err="1"/>
              <a:t>char</a:t>
            </a:r>
            <a:r>
              <a:rPr lang="sk-SK" sz="1800" dirty="0"/>
              <a:t>,  </a:t>
            </a:r>
            <a:endParaRPr lang="sk-SK" sz="1800" dirty="0" smtClean="0"/>
          </a:p>
          <a:p>
            <a:pPr lvl="0"/>
            <a:r>
              <a:rPr lang="sk-SK" sz="1800" dirty="0" smtClean="0"/>
              <a:t>reálny </a:t>
            </a:r>
            <a:r>
              <a:rPr lang="sk-SK" sz="1800" dirty="0"/>
              <a:t>– </a:t>
            </a:r>
            <a:r>
              <a:rPr lang="sk-SK" sz="1800" dirty="0" err="1"/>
              <a:t>real</a:t>
            </a:r>
            <a:r>
              <a:rPr lang="sk-SK" sz="1800" dirty="0"/>
              <a:t>, </a:t>
            </a:r>
            <a:endParaRPr lang="sk-SK" sz="1800" dirty="0" smtClean="0"/>
          </a:p>
          <a:p>
            <a:pPr lvl="0"/>
            <a:r>
              <a:rPr lang="sk-SK" sz="1800" dirty="0" err="1" smtClean="0"/>
              <a:t>boolean</a:t>
            </a:r>
            <a:r>
              <a:rPr lang="sk-SK" sz="1800" dirty="0" smtClean="0"/>
              <a:t>/logický </a:t>
            </a:r>
            <a:r>
              <a:rPr lang="sk-SK" sz="1800" dirty="0"/>
              <a:t>- </a:t>
            </a:r>
            <a:r>
              <a:rPr lang="sk-SK" sz="1800" dirty="0" err="1">
                <a:sym typeface="Symbol"/>
              </a:rPr>
              <a:t></a:t>
            </a:r>
            <a:r>
              <a:rPr lang="sk-SK" sz="1800" dirty="0" err="1"/>
              <a:t>true</a:t>
            </a:r>
            <a:r>
              <a:rPr lang="sk-SK" sz="1800" dirty="0"/>
              <a:t>, </a:t>
            </a:r>
            <a:r>
              <a:rPr lang="sk-SK" sz="1800" dirty="0" err="1"/>
              <a:t>false</a:t>
            </a:r>
            <a:r>
              <a:rPr lang="sk-SK" sz="1800" dirty="0" err="1">
                <a:sym typeface="Symbol"/>
              </a:rPr>
              <a:t></a:t>
            </a:r>
            <a:endParaRPr lang="sk-SK" sz="1800" dirty="0"/>
          </a:p>
          <a:p>
            <a:r>
              <a:rPr lang="sk-SK" sz="1800" dirty="0" smtClean="0"/>
              <a:t>premennú </a:t>
            </a:r>
            <a:r>
              <a:rPr lang="sk-SK" sz="1800" dirty="0"/>
              <a:t>označujeme </a:t>
            </a:r>
            <a:r>
              <a:rPr lang="sk-SK" sz="1800" u="sng" dirty="0"/>
              <a:t>identifikátorom</a:t>
            </a:r>
            <a:r>
              <a:rPr lang="sk-SK" sz="1800" dirty="0"/>
              <a:t> </a:t>
            </a:r>
            <a:r>
              <a:rPr lang="en-US" sz="1800" dirty="0"/>
              <a:t>( </a:t>
            </a:r>
            <a:r>
              <a:rPr lang="sk-SK" sz="1800" dirty="0"/>
              <a:t>reťazec písmen a číslic; vždy začína písmenom </a:t>
            </a:r>
            <a:r>
              <a:rPr lang="sk-SK" sz="1800" dirty="0" smtClean="0"/>
              <a:t>)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93040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Riadiace štruktúry výpočtového </a:t>
            </a:r>
            <a:r>
              <a:rPr lang="sk-SK" sz="2800" dirty="0" err="1" smtClean="0"/>
              <a:t>procesi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0"/>
            <a:r>
              <a:rPr lang="sk-SK" sz="2000" b="1" dirty="0" err="1"/>
              <a:t>Sekvenčnosť</a:t>
            </a:r>
            <a:r>
              <a:rPr lang="sk-SK" sz="2000" dirty="0"/>
              <a:t> – akcie sú vykonávané za sebou v takom poradí, ako sú napísané, ak nie je explicitne dané iné poradie</a:t>
            </a:r>
          </a:p>
          <a:p>
            <a:pPr lvl="0"/>
            <a:r>
              <a:rPr lang="sk-SK" sz="2000" b="1" dirty="0"/>
              <a:t>Binárne vetvenie</a:t>
            </a:r>
            <a:r>
              <a:rPr lang="sk-SK" sz="2000" dirty="0"/>
              <a:t> – výber jednej z dvoch akcií podľa toho, či je nejaká podmienka splnená alebo nie. Je prípustné, aby jedna z dvoch uvažovaných akcií bola prázdna  tzv. akcia bez operačného účinku</a:t>
            </a:r>
          </a:p>
          <a:p>
            <a:r>
              <a:rPr lang="sk-SK" sz="2000" b="1" dirty="0"/>
              <a:t>Cyklus</a:t>
            </a:r>
            <a:r>
              <a:rPr lang="sk-SK" sz="2000" dirty="0"/>
              <a:t> – opakované  vykonávanie príkazu alebo sekvencie príkazov; </a:t>
            </a:r>
            <a:r>
              <a:rPr lang="sk-SK" sz="2000" dirty="0" err="1"/>
              <a:t>sexplicitne</a:t>
            </a:r>
            <a:r>
              <a:rPr lang="sk-SK" sz="2000" dirty="0"/>
              <a:t> alebo implicitne udaným počtom opakovaní</a:t>
            </a:r>
          </a:p>
        </p:txBody>
      </p:sp>
    </p:spTree>
    <p:extLst>
      <p:ext uri="{BB962C8B-B14F-4D97-AF65-F5344CB8AC3E}">
        <p14:creationId xmlns:p14="http://schemas.microsoft.com/office/powerpoint/2010/main" val="15759000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694</Words>
  <Application>Microsoft Office PowerPoint</Application>
  <PresentationFormat>Předvádění na obrazovce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Algoritmizácia úloh</vt:lpstr>
      <vt:lpstr>Algoritmus</vt:lpstr>
      <vt:lpstr>Informácia</vt:lpstr>
      <vt:lpstr>Riešenie úlohy</vt:lpstr>
      <vt:lpstr>Krok algoritmu, program, typy programov</vt:lpstr>
      <vt:lpstr>Vlastnosti algoritmu</vt:lpstr>
      <vt:lpstr>Metódy zobrazenia algoritmu</vt:lpstr>
      <vt:lpstr>Premenná</vt:lpstr>
      <vt:lpstr>Riadiace štruktúry výpočtového procesi</vt:lpstr>
      <vt:lpstr>Typy cyklov</vt:lpstr>
      <vt:lpstr>Výraz, delenie výrazov</vt:lpstr>
      <vt:lpstr>Podmienený príkaz</vt:lpstr>
      <vt:lpstr>Lego roboty</vt:lpstr>
      <vt:lpstr>Popis stavebnice LEGO Mindstorms NXT</vt:lpstr>
      <vt:lpstr>Dotykový a zvukový senzor</vt:lpstr>
      <vt:lpstr>Svetelný a ultrazvukový senzor</vt:lpstr>
      <vt:lpstr>Servomotor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Algoritmizácia úloh</dc:title>
  <dc:creator>Šrenkel</dc:creator>
  <cp:lastModifiedBy>Šrenkel</cp:lastModifiedBy>
  <cp:revision>35</cp:revision>
  <dcterms:created xsi:type="dcterms:W3CDTF">2019-09-09T08:48:46Z</dcterms:created>
  <dcterms:modified xsi:type="dcterms:W3CDTF">2021-04-16T10:28:24Z</dcterms:modified>
</cp:coreProperties>
</file>