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2" r:id="rId5"/>
    <p:sldId id="273" r:id="rId6"/>
    <p:sldId id="257" r:id="rId7"/>
    <p:sldId id="267" r:id="rId8"/>
    <p:sldId id="268" r:id="rId9"/>
    <p:sldId id="258" r:id="rId10"/>
    <p:sldId id="274" r:id="rId11"/>
    <p:sldId id="259" r:id="rId12"/>
    <p:sldId id="260" r:id="rId13"/>
    <p:sldId id="261" r:id="rId14"/>
    <p:sldId id="262" r:id="rId15"/>
    <p:sldId id="263" r:id="rId16"/>
    <p:sldId id="271" r:id="rId17"/>
    <p:sldId id="264" r:id="rId18"/>
    <p:sldId id="265" r:id="rId19"/>
    <p:sldId id="266" r:id="rId2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58FDD1-27AA-4463-9DC8-6E65077A3BF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sk-SK"/>
        </a:p>
      </dgm:t>
    </dgm:pt>
    <dgm:pt modelId="{1091078C-D1A8-4C69-98F3-01D584F34880}">
      <dgm:prSet phldrT="[Text]"/>
      <dgm:spPr/>
      <dgm:t>
        <a:bodyPr/>
        <a:lstStyle/>
        <a:p>
          <a:r>
            <a:rPr lang="sk-SK" dirty="0" smtClean="0"/>
            <a:t>Riadenie</a:t>
          </a:r>
          <a:endParaRPr lang="sk-SK" dirty="0"/>
        </a:p>
      </dgm:t>
    </dgm:pt>
    <dgm:pt modelId="{8A303F77-6B37-4EC1-97B3-BE2DA78992D6}" type="parTrans" cxnId="{DA8CC89B-CF9A-412B-9CEA-78394425C5EF}">
      <dgm:prSet/>
      <dgm:spPr/>
      <dgm:t>
        <a:bodyPr/>
        <a:lstStyle/>
        <a:p>
          <a:endParaRPr lang="sk-SK"/>
        </a:p>
      </dgm:t>
    </dgm:pt>
    <dgm:pt modelId="{28C62175-2F54-4016-B408-EBACCC9EDAD9}" type="sibTrans" cxnId="{DA8CC89B-CF9A-412B-9CEA-78394425C5EF}">
      <dgm:prSet/>
      <dgm:spPr/>
      <dgm:t>
        <a:bodyPr/>
        <a:lstStyle/>
        <a:p>
          <a:endParaRPr lang="sk-SK"/>
        </a:p>
      </dgm:t>
    </dgm:pt>
    <dgm:pt modelId="{EA2B03E4-5E50-49E7-91AD-DA56AC0750D2}">
      <dgm:prSet phldrT="[Text]"/>
      <dgm:spPr/>
      <dgm:t>
        <a:bodyPr/>
        <a:lstStyle/>
        <a:p>
          <a:r>
            <a:rPr lang="sk-SK" dirty="0" smtClean="0"/>
            <a:t>Ovládanie</a:t>
          </a:r>
          <a:endParaRPr lang="sk-SK" dirty="0"/>
        </a:p>
      </dgm:t>
    </dgm:pt>
    <dgm:pt modelId="{4BBDB9F3-A42A-4180-8287-40BC6C263605}" type="parTrans" cxnId="{E1BD8DB9-7D44-4F54-8025-42B8740E508A}">
      <dgm:prSet/>
      <dgm:spPr/>
      <dgm:t>
        <a:bodyPr/>
        <a:lstStyle/>
        <a:p>
          <a:endParaRPr lang="sk-SK"/>
        </a:p>
      </dgm:t>
    </dgm:pt>
    <dgm:pt modelId="{38DD4C3F-9910-4D67-8E50-71C851E54040}" type="sibTrans" cxnId="{E1BD8DB9-7D44-4F54-8025-42B8740E508A}">
      <dgm:prSet/>
      <dgm:spPr/>
      <dgm:t>
        <a:bodyPr/>
        <a:lstStyle/>
        <a:p>
          <a:endParaRPr lang="sk-SK"/>
        </a:p>
      </dgm:t>
    </dgm:pt>
    <dgm:pt modelId="{FE54A637-DBD8-47FD-9B18-E093680DDBD3}">
      <dgm:prSet phldrT="[Text]"/>
      <dgm:spPr/>
      <dgm:t>
        <a:bodyPr/>
        <a:lstStyle/>
        <a:p>
          <a:r>
            <a:rPr lang="sk-SK" dirty="0" smtClean="0"/>
            <a:t>regulácia</a:t>
          </a:r>
          <a:endParaRPr lang="sk-SK" dirty="0"/>
        </a:p>
      </dgm:t>
    </dgm:pt>
    <dgm:pt modelId="{95E10F92-DBE4-4BF7-887E-87B472C608D1}" type="parTrans" cxnId="{AF0C1875-06BB-49CB-88AD-C43B139300CF}">
      <dgm:prSet/>
      <dgm:spPr/>
      <dgm:t>
        <a:bodyPr/>
        <a:lstStyle/>
        <a:p>
          <a:endParaRPr lang="sk-SK"/>
        </a:p>
      </dgm:t>
    </dgm:pt>
    <dgm:pt modelId="{8528E538-FEDA-42E4-A33D-9E0EC510D721}" type="sibTrans" cxnId="{AF0C1875-06BB-49CB-88AD-C43B139300CF}">
      <dgm:prSet/>
      <dgm:spPr/>
      <dgm:t>
        <a:bodyPr/>
        <a:lstStyle/>
        <a:p>
          <a:endParaRPr lang="sk-SK"/>
        </a:p>
      </dgm:t>
    </dgm:pt>
    <dgm:pt modelId="{D28DC566-DBA3-4134-9D7B-6A7F6F490AC7}" type="pres">
      <dgm:prSet presAssocID="{8258FDD1-27AA-4463-9DC8-6E65077A3BF5}" presName="hierChild1" presStyleCnt="0">
        <dgm:presLayoutVars>
          <dgm:orgChart val="1"/>
          <dgm:chPref val="1"/>
          <dgm:dir/>
          <dgm:animOne val="branch"/>
          <dgm:animLvl val="lvl"/>
          <dgm:resizeHandles/>
        </dgm:presLayoutVars>
      </dgm:prSet>
      <dgm:spPr/>
      <dgm:t>
        <a:bodyPr/>
        <a:lstStyle/>
        <a:p>
          <a:endParaRPr lang="sk-SK"/>
        </a:p>
      </dgm:t>
    </dgm:pt>
    <dgm:pt modelId="{E3A56C8E-0F70-49FF-A945-948842068096}" type="pres">
      <dgm:prSet presAssocID="{1091078C-D1A8-4C69-98F3-01D584F34880}" presName="hierRoot1" presStyleCnt="0">
        <dgm:presLayoutVars>
          <dgm:hierBranch val="init"/>
        </dgm:presLayoutVars>
      </dgm:prSet>
      <dgm:spPr/>
    </dgm:pt>
    <dgm:pt modelId="{66992490-9642-4638-9A99-AF461FDF8676}" type="pres">
      <dgm:prSet presAssocID="{1091078C-D1A8-4C69-98F3-01D584F34880}" presName="rootComposite1" presStyleCnt="0"/>
      <dgm:spPr/>
    </dgm:pt>
    <dgm:pt modelId="{1622B44E-1FD3-4F43-9E26-DC2F13A18237}" type="pres">
      <dgm:prSet presAssocID="{1091078C-D1A8-4C69-98F3-01D584F34880}" presName="rootText1" presStyleLbl="node0" presStyleIdx="0" presStyleCnt="1">
        <dgm:presLayoutVars>
          <dgm:chPref val="3"/>
        </dgm:presLayoutVars>
      </dgm:prSet>
      <dgm:spPr/>
      <dgm:t>
        <a:bodyPr/>
        <a:lstStyle/>
        <a:p>
          <a:endParaRPr lang="sk-SK"/>
        </a:p>
      </dgm:t>
    </dgm:pt>
    <dgm:pt modelId="{72C96573-31C6-4C66-A9EF-065D7D1DED8F}" type="pres">
      <dgm:prSet presAssocID="{1091078C-D1A8-4C69-98F3-01D584F34880}" presName="rootConnector1" presStyleLbl="node1" presStyleIdx="0" presStyleCnt="0"/>
      <dgm:spPr/>
      <dgm:t>
        <a:bodyPr/>
        <a:lstStyle/>
        <a:p>
          <a:endParaRPr lang="sk-SK"/>
        </a:p>
      </dgm:t>
    </dgm:pt>
    <dgm:pt modelId="{7610C2E3-A76E-4C51-B5FD-F3FB767D8D93}" type="pres">
      <dgm:prSet presAssocID="{1091078C-D1A8-4C69-98F3-01D584F34880}" presName="hierChild2" presStyleCnt="0"/>
      <dgm:spPr/>
    </dgm:pt>
    <dgm:pt modelId="{DE776278-EA63-4448-9CF2-5DD582B28154}" type="pres">
      <dgm:prSet presAssocID="{4BBDB9F3-A42A-4180-8287-40BC6C263605}" presName="Name37" presStyleLbl="parChTrans1D2" presStyleIdx="0" presStyleCnt="2"/>
      <dgm:spPr/>
      <dgm:t>
        <a:bodyPr/>
        <a:lstStyle/>
        <a:p>
          <a:endParaRPr lang="sk-SK"/>
        </a:p>
      </dgm:t>
    </dgm:pt>
    <dgm:pt modelId="{445A4B57-0F16-4744-B73D-9FAAEAF5CD2E}" type="pres">
      <dgm:prSet presAssocID="{EA2B03E4-5E50-49E7-91AD-DA56AC0750D2}" presName="hierRoot2" presStyleCnt="0">
        <dgm:presLayoutVars>
          <dgm:hierBranch val="init"/>
        </dgm:presLayoutVars>
      </dgm:prSet>
      <dgm:spPr/>
    </dgm:pt>
    <dgm:pt modelId="{DC95888F-F548-46A7-B31F-23F468EF6A09}" type="pres">
      <dgm:prSet presAssocID="{EA2B03E4-5E50-49E7-91AD-DA56AC0750D2}" presName="rootComposite" presStyleCnt="0"/>
      <dgm:spPr/>
    </dgm:pt>
    <dgm:pt modelId="{5616C616-163F-4CA6-99D9-2A408AA1CB7B}" type="pres">
      <dgm:prSet presAssocID="{EA2B03E4-5E50-49E7-91AD-DA56AC0750D2}" presName="rootText" presStyleLbl="node2" presStyleIdx="0" presStyleCnt="2">
        <dgm:presLayoutVars>
          <dgm:chPref val="3"/>
        </dgm:presLayoutVars>
      </dgm:prSet>
      <dgm:spPr/>
      <dgm:t>
        <a:bodyPr/>
        <a:lstStyle/>
        <a:p>
          <a:endParaRPr lang="sk-SK"/>
        </a:p>
      </dgm:t>
    </dgm:pt>
    <dgm:pt modelId="{499D3E3E-563D-4050-AA93-EF0D0E656270}" type="pres">
      <dgm:prSet presAssocID="{EA2B03E4-5E50-49E7-91AD-DA56AC0750D2}" presName="rootConnector" presStyleLbl="node2" presStyleIdx="0" presStyleCnt="2"/>
      <dgm:spPr/>
      <dgm:t>
        <a:bodyPr/>
        <a:lstStyle/>
        <a:p>
          <a:endParaRPr lang="sk-SK"/>
        </a:p>
      </dgm:t>
    </dgm:pt>
    <dgm:pt modelId="{FC2B3CAC-9FAB-40C2-8D88-FCF5A1579D8C}" type="pres">
      <dgm:prSet presAssocID="{EA2B03E4-5E50-49E7-91AD-DA56AC0750D2}" presName="hierChild4" presStyleCnt="0"/>
      <dgm:spPr/>
    </dgm:pt>
    <dgm:pt modelId="{3480F8B9-D307-45EA-9D68-705871D5AA2E}" type="pres">
      <dgm:prSet presAssocID="{EA2B03E4-5E50-49E7-91AD-DA56AC0750D2}" presName="hierChild5" presStyleCnt="0"/>
      <dgm:spPr/>
    </dgm:pt>
    <dgm:pt modelId="{C2C5E030-5D0D-4B65-9511-DE21B667C08B}" type="pres">
      <dgm:prSet presAssocID="{95E10F92-DBE4-4BF7-887E-87B472C608D1}" presName="Name37" presStyleLbl="parChTrans1D2" presStyleIdx="1" presStyleCnt="2"/>
      <dgm:spPr/>
      <dgm:t>
        <a:bodyPr/>
        <a:lstStyle/>
        <a:p>
          <a:endParaRPr lang="sk-SK"/>
        </a:p>
      </dgm:t>
    </dgm:pt>
    <dgm:pt modelId="{DD2295A3-1863-4FFE-A377-CFA730D20FD6}" type="pres">
      <dgm:prSet presAssocID="{FE54A637-DBD8-47FD-9B18-E093680DDBD3}" presName="hierRoot2" presStyleCnt="0">
        <dgm:presLayoutVars>
          <dgm:hierBranch val="init"/>
        </dgm:presLayoutVars>
      </dgm:prSet>
      <dgm:spPr/>
    </dgm:pt>
    <dgm:pt modelId="{EAD46D9A-804E-474D-9AF6-83D4CF39B52E}" type="pres">
      <dgm:prSet presAssocID="{FE54A637-DBD8-47FD-9B18-E093680DDBD3}" presName="rootComposite" presStyleCnt="0"/>
      <dgm:spPr/>
    </dgm:pt>
    <dgm:pt modelId="{F0F95DF4-3E8E-40E0-8DF2-68A83D1D29DD}" type="pres">
      <dgm:prSet presAssocID="{FE54A637-DBD8-47FD-9B18-E093680DDBD3}" presName="rootText" presStyleLbl="node2" presStyleIdx="1" presStyleCnt="2">
        <dgm:presLayoutVars>
          <dgm:chPref val="3"/>
        </dgm:presLayoutVars>
      </dgm:prSet>
      <dgm:spPr/>
      <dgm:t>
        <a:bodyPr/>
        <a:lstStyle/>
        <a:p>
          <a:endParaRPr lang="sk-SK"/>
        </a:p>
      </dgm:t>
    </dgm:pt>
    <dgm:pt modelId="{60CED917-8BB9-4447-A7D1-FC8225D97114}" type="pres">
      <dgm:prSet presAssocID="{FE54A637-DBD8-47FD-9B18-E093680DDBD3}" presName="rootConnector" presStyleLbl="node2" presStyleIdx="1" presStyleCnt="2"/>
      <dgm:spPr/>
      <dgm:t>
        <a:bodyPr/>
        <a:lstStyle/>
        <a:p>
          <a:endParaRPr lang="sk-SK"/>
        </a:p>
      </dgm:t>
    </dgm:pt>
    <dgm:pt modelId="{1A0A6F97-7E58-4DE3-A1F2-8B45F00BAE5F}" type="pres">
      <dgm:prSet presAssocID="{FE54A637-DBD8-47FD-9B18-E093680DDBD3}" presName="hierChild4" presStyleCnt="0"/>
      <dgm:spPr/>
    </dgm:pt>
    <dgm:pt modelId="{228970F6-024B-4AC9-B381-CE56C56FA397}" type="pres">
      <dgm:prSet presAssocID="{FE54A637-DBD8-47FD-9B18-E093680DDBD3}" presName="hierChild5" presStyleCnt="0"/>
      <dgm:spPr/>
    </dgm:pt>
    <dgm:pt modelId="{C8DDBCB0-5847-4B67-8041-D3840DE39BAE}" type="pres">
      <dgm:prSet presAssocID="{1091078C-D1A8-4C69-98F3-01D584F34880}" presName="hierChild3" presStyleCnt="0"/>
      <dgm:spPr/>
    </dgm:pt>
  </dgm:ptLst>
  <dgm:cxnLst>
    <dgm:cxn modelId="{069C4983-800D-4A6F-AB90-D2B85387B820}" type="presOf" srcId="{FE54A637-DBD8-47FD-9B18-E093680DDBD3}" destId="{F0F95DF4-3E8E-40E0-8DF2-68A83D1D29DD}" srcOrd="0" destOrd="0" presId="urn:microsoft.com/office/officeart/2005/8/layout/orgChart1"/>
    <dgm:cxn modelId="{8F9722B5-011F-4BAE-A823-A402D24A46DC}" type="presOf" srcId="{1091078C-D1A8-4C69-98F3-01D584F34880}" destId="{1622B44E-1FD3-4F43-9E26-DC2F13A18237}" srcOrd="0" destOrd="0" presId="urn:microsoft.com/office/officeart/2005/8/layout/orgChart1"/>
    <dgm:cxn modelId="{AF0C1875-06BB-49CB-88AD-C43B139300CF}" srcId="{1091078C-D1A8-4C69-98F3-01D584F34880}" destId="{FE54A637-DBD8-47FD-9B18-E093680DDBD3}" srcOrd="1" destOrd="0" parTransId="{95E10F92-DBE4-4BF7-887E-87B472C608D1}" sibTransId="{8528E538-FEDA-42E4-A33D-9E0EC510D721}"/>
    <dgm:cxn modelId="{A9411166-00F9-4BC1-8465-CEE4325D95CC}" type="presOf" srcId="{4BBDB9F3-A42A-4180-8287-40BC6C263605}" destId="{DE776278-EA63-4448-9CF2-5DD582B28154}" srcOrd="0" destOrd="0" presId="urn:microsoft.com/office/officeart/2005/8/layout/orgChart1"/>
    <dgm:cxn modelId="{E1BD8DB9-7D44-4F54-8025-42B8740E508A}" srcId="{1091078C-D1A8-4C69-98F3-01D584F34880}" destId="{EA2B03E4-5E50-49E7-91AD-DA56AC0750D2}" srcOrd="0" destOrd="0" parTransId="{4BBDB9F3-A42A-4180-8287-40BC6C263605}" sibTransId="{38DD4C3F-9910-4D67-8E50-71C851E54040}"/>
    <dgm:cxn modelId="{2CA55083-B04E-439D-AA97-AD10622F25F4}" type="presOf" srcId="{8258FDD1-27AA-4463-9DC8-6E65077A3BF5}" destId="{D28DC566-DBA3-4134-9D7B-6A7F6F490AC7}" srcOrd="0" destOrd="0" presId="urn:microsoft.com/office/officeart/2005/8/layout/orgChart1"/>
    <dgm:cxn modelId="{75CDDFF5-8585-4C5B-A1B3-A2CC1B4E21B3}" type="presOf" srcId="{EA2B03E4-5E50-49E7-91AD-DA56AC0750D2}" destId="{499D3E3E-563D-4050-AA93-EF0D0E656270}" srcOrd="1" destOrd="0" presId="urn:microsoft.com/office/officeart/2005/8/layout/orgChart1"/>
    <dgm:cxn modelId="{E42E1DB7-6484-4E2E-9B03-B217E1EE2936}" type="presOf" srcId="{EA2B03E4-5E50-49E7-91AD-DA56AC0750D2}" destId="{5616C616-163F-4CA6-99D9-2A408AA1CB7B}" srcOrd="0" destOrd="0" presId="urn:microsoft.com/office/officeart/2005/8/layout/orgChart1"/>
    <dgm:cxn modelId="{DA8CC89B-CF9A-412B-9CEA-78394425C5EF}" srcId="{8258FDD1-27AA-4463-9DC8-6E65077A3BF5}" destId="{1091078C-D1A8-4C69-98F3-01D584F34880}" srcOrd="0" destOrd="0" parTransId="{8A303F77-6B37-4EC1-97B3-BE2DA78992D6}" sibTransId="{28C62175-2F54-4016-B408-EBACCC9EDAD9}"/>
    <dgm:cxn modelId="{674F36B3-75A4-4736-AF30-B22DE74E209F}" type="presOf" srcId="{1091078C-D1A8-4C69-98F3-01D584F34880}" destId="{72C96573-31C6-4C66-A9EF-065D7D1DED8F}" srcOrd="1" destOrd="0" presId="urn:microsoft.com/office/officeart/2005/8/layout/orgChart1"/>
    <dgm:cxn modelId="{0474ADFB-780F-4359-94E4-9DB387936DA1}" type="presOf" srcId="{FE54A637-DBD8-47FD-9B18-E093680DDBD3}" destId="{60CED917-8BB9-4447-A7D1-FC8225D97114}" srcOrd="1" destOrd="0" presId="urn:microsoft.com/office/officeart/2005/8/layout/orgChart1"/>
    <dgm:cxn modelId="{387E4BB2-AFF0-4476-98EE-66BCB0CB4FEB}" type="presOf" srcId="{95E10F92-DBE4-4BF7-887E-87B472C608D1}" destId="{C2C5E030-5D0D-4B65-9511-DE21B667C08B}" srcOrd="0" destOrd="0" presId="urn:microsoft.com/office/officeart/2005/8/layout/orgChart1"/>
    <dgm:cxn modelId="{B3C7C1A4-70B2-491D-AFBA-157CFAACC460}" type="presParOf" srcId="{D28DC566-DBA3-4134-9D7B-6A7F6F490AC7}" destId="{E3A56C8E-0F70-49FF-A945-948842068096}" srcOrd="0" destOrd="0" presId="urn:microsoft.com/office/officeart/2005/8/layout/orgChart1"/>
    <dgm:cxn modelId="{2D5F1D4A-4CED-4F03-A80F-88076F1BF169}" type="presParOf" srcId="{E3A56C8E-0F70-49FF-A945-948842068096}" destId="{66992490-9642-4638-9A99-AF461FDF8676}" srcOrd="0" destOrd="0" presId="urn:microsoft.com/office/officeart/2005/8/layout/orgChart1"/>
    <dgm:cxn modelId="{2961F480-0DAE-4B83-A9B0-D6534A5DAF02}" type="presParOf" srcId="{66992490-9642-4638-9A99-AF461FDF8676}" destId="{1622B44E-1FD3-4F43-9E26-DC2F13A18237}" srcOrd="0" destOrd="0" presId="urn:microsoft.com/office/officeart/2005/8/layout/orgChart1"/>
    <dgm:cxn modelId="{472781A2-B144-437F-8A22-0B732CCACE55}" type="presParOf" srcId="{66992490-9642-4638-9A99-AF461FDF8676}" destId="{72C96573-31C6-4C66-A9EF-065D7D1DED8F}" srcOrd="1" destOrd="0" presId="urn:microsoft.com/office/officeart/2005/8/layout/orgChart1"/>
    <dgm:cxn modelId="{9411D5E1-644A-4251-8FA2-CE2DBF513E3D}" type="presParOf" srcId="{E3A56C8E-0F70-49FF-A945-948842068096}" destId="{7610C2E3-A76E-4C51-B5FD-F3FB767D8D93}" srcOrd="1" destOrd="0" presId="urn:microsoft.com/office/officeart/2005/8/layout/orgChart1"/>
    <dgm:cxn modelId="{B4D02CA7-AE2F-4CA2-9AB4-F76C8E7C35F6}" type="presParOf" srcId="{7610C2E3-A76E-4C51-B5FD-F3FB767D8D93}" destId="{DE776278-EA63-4448-9CF2-5DD582B28154}" srcOrd="0" destOrd="0" presId="urn:microsoft.com/office/officeart/2005/8/layout/orgChart1"/>
    <dgm:cxn modelId="{5D58ABBB-F142-49C4-AD02-6364A37E8E61}" type="presParOf" srcId="{7610C2E3-A76E-4C51-B5FD-F3FB767D8D93}" destId="{445A4B57-0F16-4744-B73D-9FAAEAF5CD2E}" srcOrd="1" destOrd="0" presId="urn:microsoft.com/office/officeart/2005/8/layout/orgChart1"/>
    <dgm:cxn modelId="{AD46A4A8-EB22-4CEB-AF49-487415375501}" type="presParOf" srcId="{445A4B57-0F16-4744-B73D-9FAAEAF5CD2E}" destId="{DC95888F-F548-46A7-B31F-23F468EF6A09}" srcOrd="0" destOrd="0" presId="urn:microsoft.com/office/officeart/2005/8/layout/orgChart1"/>
    <dgm:cxn modelId="{CB2726C4-01F7-44F7-80B8-97E5AC3EE517}" type="presParOf" srcId="{DC95888F-F548-46A7-B31F-23F468EF6A09}" destId="{5616C616-163F-4CA6-99D9-2A408AA1CB7B}" srcOrd="0" destOrd="0" presId="urn:microsoft.com/office/officeart/2005/8/layout/orgChart1"/>
    <dgm:cxn modelId="{00AEF4C4-D6D6-4DF0-9758-0A0CAFD25E95}" type="presParOf" srcId="{DC95888F-F548-46A7-B31F-23F468EF6A09}" destId="{499D3E3E-563D-4050-AA93-EF0D0E656270}" srcOrd="1" destOrd="0" presId="urn:microsoft.com/office/officeart/2005/8/layout/orgChart1"/>
    <dgm:cxn modelId="{17A3318B-DF6C-4B31-9CE8-9281DF4A39C4}" type="presParOf" srcId="{445A4B57-0F16-4744-B73D-9FAAEAF5CD2E}" destId="{FC2B3CAC-9FAB-40C2-8D88-FCF5A1579D8C}" srcOrd="1" destOrd="0" presId="urn:microsoft.com/office/officeart/2005/8/layout/orgChart1"/>
    <dgm:cxn modelId="{8EBDD685-EBF9-4253-8DB3-4564A9AC2BCF}" type="presParOf" srcId="{445A4B57-0F16-4744-B73D-9FAAEAF5CD2E}" destId="{3480F8B9-D307-45EA-9D68-705871D5AA2E}" srcOrd="2" destOrd="0" presId="urn:microsoft.com/office/officeart/2005/8/layout/orgChart1"/>
    <dgm:cxn modelId="{DA7201FF-5BA7-4DA1-9775-54E927E15691}" type="presParOf" srcId="{7610C2E3-A76E-4C51-B5FD-F3FB767D8D93}" destId="{C2C5E030-5D0D-4B65-9511-DE21B667C08B}" srcOrd="2" destOrd="0" presId="urn:microsoft.com/office/officeart/2005/8/layout/orgChart1"/>
    <dgm:cxn modelId="{FDB0DBE8-2E5B-40B4-BB82-76D2AB4939EA}" type="presParOf" srcId="{7610C2E3-A76E-4C51-B5FD-F3FB767D8D93}" destId="{DD2295A3-1863-4FFE-A377-CFA730D20FD6}" srcOrd="3" destOrd="0" presId="urn:microsoft.com/office/officeart/2005/8/layout/orgChart1"/>
    <dgm:cxn modelId="{E19072B4-316C-4FC3-802E-0D40C1A10224}" type="presParOf" srcId="{DD2295A3-1863-4FFE-A377-CFA730D20FD6}" destId="{EAD46D9A-804E-474D-9AF6-83D4CF39B52E}" srcOrd="0" destOrd="0" presId="urn:microsoft.com/office/officeart/2005/8/layout/orgChart1"/>
    <dgm:cxn modelId="{D7DC4EC1-D2D4-450E-B539-86400C54AD3F}" type="presParOf" srcId="{EAD46D9A-804E-474D-9AF6-83D4CF39B52E}" destId="{F0F95DF4-3E8E-40E0-8DF2-68A83D1D29DD}" srcOrd="0" destOrd="0" presId="urn:microsoft.com/office/officeart/2005/8/layout/orgChart1"/>
    <dgm:cxn modelId="{F83ADF9D-3E72-43F7-9346-9C68333892B2}" type="presParOf" srcId="{EAD46D9A-804E-474D-9AF6-83D4CF39B52E}" destId="{60CED917-8BB9-4447-A7D1-FC8225D97114}" srcOrd="1" destOrd="0" presId="urn:microsoft.com/office/officeart/2005/8/layout/orgChart1"/>
    <dgm:cxn modelId="{A4E15E4F-581D-4D89-86D6-13B7D671C1D8}" type="presParOf" srcId="{DD2295A3-1863-4FFE-A377-CFA730D20FD6}" destId="{1A0A6F97-7E58-4DE3-A1F2-8B45F00BAE5F}" srcOrd="1" destOrd="0" presId="urn:microsoft.com/office/officeart/2005/8/layout/orgChart1"/>
    <dgm:cxn modelId="{DFC80279-CD99-4743-B1D7-F9B32526722F}" type="presParOf" srcId="{DD2295A3-1863-4FFE-A377-CFA730D20FD6}" destId="{228970F6-024B-4AC9-B381-CE56C56FA397}" srcOrd="2" destOrd="0" presId="urn:microsoft.com/office/officeart/2005/8/layout/orgChart1"/>
    <dgm:cxn modelId="{E7E1F22D-8BA8-49F0-8BDA-A2A2217696FF}" type="presParOf" srcId="{E3A56C8E-0F70-49FF-A945-948842068096}" destId="{C8DDBCB0-5847-4B67-8041-D3840DE39BA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5E030-5D0D-4B65-9511-DE21B667C08B}">
      <dsp:nvSpPr>
        <dsp:cNvPr id="0" name=""/>
        <dsp:cNvSpPr/>
      </dsp:nvSpPr>
      <dsp:spPr>
        <a:xfrm>
          <a:off x="2100064" y="505879"/>
          <a:ext cx="611850" cy="212377"/>
        </a:xfrm>
        <a:custGeom>
          <a:avLst/>
          <a:gdLst/>
          <a:ahLst/>
          <a:cxnLst/>
          <a:rect l="0" t="0" r="0" b="0"/>
          <a:pathLst>
            <a:path>
              <a:moveTo>
                <a:pt x="0" y="0"/>
              </a:moveTo>
              <a:lnTo>
                <a:pt x="0" y="106188"/>
              </a:lnTo>
              <a:lnTo>
                <a:pt x="611850" y="106188"/>
              </a:lnTo>
              <a:lnTo>
                <a:pt x="611850" y="2123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76278-EA63-4448-9CF2-5DD582B28154}">
      <dsp:nvSpPr>
        <dsp:cNvPr id="0" name=""/>
        <dsp:cNvSpPr/>
      </dsp:nvSpPr>
      <dsp:spPr>
        <a:xfrm>
          <a:off x="1488213" y="505879"/>
          <a:ext cx="611850" cy="212377"/>
        </a:xfrm>
        <a:custGeom>
          <a:avLst/>
          <a:gdLst/>
          <a:ahLst/>
          <a:cxnLst/>
          <a:rect l="0" t="0" r="0" b="0"/>
          <a:pathLst>
            <a:path>
              <a:moveTo>
                <a:pt x="611850" y="0"/>
              </a:moveTo>
              <a:lnTo>
                <a:pt x="611850" y="106188"/>
              </a:lnTo>
              <a:lnTo>
                <a:pt x="0" y="106188"/>
              </a:lnTo>
              <a:lnTo>
                <a:pt x="0" y="2123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B44E-1FD3-4F43-9E26-DC2F13A18237}">
      <dsp:nvSpPr>
        <dsp:cNvPr id="0" name=""/>
        <dsp:cNvSpPr/>
      </dsp:nvSpPr>
      <dsp:spPr>
        <a:xfrm>
          <a:off x="1594402" y="217"/>
          <a:ext cx="1011322" cy="5056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sk-SK" sz="1900" kern="1200" dirty="0" smtClean="0"/>
            <a:t>Riadenie</a:t>
          </a:r>
          <a:endParaRPr lang="sk-SK" sz="1900" kern="1200" dirty="0"/>
        </a:p>
      </dsp:txBody>
      <dsp:txXfrm>
        <a:off x="1594402" y="217"/>
        <a:ext cx="1011322" cy="505661"/>
      </dsp:txXfrm>
    </dsp:sp>
    <dsp:sp modelId="{5616C616-163F-4CA6-99D9-2A408AA1CB7B}">
      <dsp:nvSpPr>
        <dsp:cNvPr id="0" name=""/>
        <dsp:cNvSpPr/>
      </dsp:nvSpPr>
      <dsp:spPr>
        <a:xfrm>
          <a:off x="982552" y="718256"/>
          <a:ext cx="1011322" cy="5056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sk-SK" sz="1900" kern="1200" dirty="0" smtClean="0"/>
            <a:t>Ovládanie</a:t>
          </a:r>
          <a:endParaRPr lang="sk-SK" sz="1900" kern="1200" dirty="0"/>
        </a:p>
      </dsp:txBody>
      <dsp:txXfrm>
        <a:off x="982552" y="718256"/>
        <a:ext cx="1011322" cy="505661"/>
      </dsp:txXfrm>
    </dsp:sp>
    <dsp:sp modelId="{F0F95DF4-3E8E-40E0-8DF2-68A83D1D29DD}">
      <dsp:nvSpPr>
        <dsp:cNvPr id="0" name=""/>
        <dsp:cNvSpPr/>
      </dsp:nvSpPr>
      <dsp:spPr>
        <a:xfrm>
          <a:off x="2206252" y="718256"/>
          <a:ext cx="1011322" cy="5056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sk-SK" sz="1900" kern="1200" dirty="0" smtClean="0"/>
            <a:t>regulácia</a:t>
          </a:r>
          <a:endParaRPr lang="sk-SK" sz="1900" kern="1200" dirty="0"/>
        </a:p>
      </dsp:txBody>
      <dsp:txXfrm>
        <a:off x="2206252" y="718256"/>
        <a:ext cx="1011322" cy="5056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019E4F6C-3027-4544-BA9B-739B9D939E8D}" type="datetimeFigureOut">
              <a:rPr lang="sk-SK" smtClean="0"/>
              <a:pPr/>
              <a:t>9.12.2016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19E4F6C-3027-4544-BA9B-739B9D939E8D}" type="datetimeFigureOut">
              <a:rPr lang="sk-SK" smtClean="0"/>
              <a:pPr/>
              <a:t>9.12.2016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19E4F6C-3027-4544-BA9B-739B9D939E8D}" type="datetimeFigureOut">
              <a:rPr lang="sk-SK" smtClean="0"/>
              <a:pPr/>
              <a:t>9.12.2016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19E4F6C-3027-4544-BA9B-739B9D939E8D}" type="datetimeFigureOut">
              <a:rPr lang="sk-SK" smtClean="0"/>
              <a:pPr/>
              <a:t>9.12.2016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019E4F6C-3027-4544-BA9B-739B9D939E8D}" type="datetimeFigureOut">
              <a:rPr lang="sk-SK" smtClean="0"/>
              <a:pPr/>
              <a:t>9.12.2016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019E4F6C-3027-4544-BA9B-739B9D939E8D}" type="datetimeFigureOut">
              <a:rPr lang="sk-SK" smtClean="0"/>
              <a:pPr/>
              <a:t>9.12.2016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019E4F6C-3027-4544-BA9B-739B9D939E8D}" type="datetimeFigureOut">
              <a:rPr lang="sk-SK" smtClean="0"/>
              <a:pPr/>
              <a:t>9.12.2016</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019E4F6C-3027-4544-BA9B-739B9D939E8D}" type="datetimeFigureOut">
              <a:rPr lang="sk-SK" smtClean="0"/>
              <a:pPr/>
              <a:t>9.12.2016</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19E4F6C-3027-4544-BA9B-739B9D939E8D}" type="datetimeFigureOut">
              <a:rPr lang="sk-SK" smtClean="0"/>
              <a:pPr/>
              <a:t>9.12.2016</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019E4F6C-3027-4544-BA9B-739B9D939E8D}" type="datetimeFigureOut">
              <a:rPr lang="sk-SK" smtClean="0"/>
              <a:pPr/>
              <a:t>9.12.2016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019E4F6C-3027-4544-BA9B-739B9D939E8D}" type="datetimeFigureOut">
              <a:rPr lang="sk-SK" smtClean="0"/>
              <a:pPr/>
              <a:t>9.12.2016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93256CC-FEAF-4335-8690-5C2FFB095C51}"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E4F6C-3027-4544-BA9B-739B9D939E8D}" type="datetimeFigureOut">
              <a:rPr lang="sk-SK" smtClean="0"/>
              <a:pPr/>
              <a:t>9.12.2016</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256CC-FEAF-4335-8690-5C2FFB095C51}"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sk-SK" sz="3200" dirty="0" smtClean="0"/>
              <a:t>Úvod do automatizácie</a:t>
            </a:r>
            <a:endParaRPr lang="sk-SK" sz="3200" dirty="0"/>
          </a:p>
        </p:txBody>
      </p:sp>
      <p:sp>
        <p:nvSpPr>
          <p:cNvPr id="5" name="Zástupný symbol obsahu 4"/>
          <p:cNvSpPr>
            <a:spLocks noGrp="1"/>
          </p:cNvSpPr>
          <p:nvPr>
            <p:ph idx="1"/>
          </p:nvPr>
        </p:nvSpPr>
        <p:spPr/>
        <p:txBody>
          <a:bodyPr>
            <a:normAutofit/>
          </a:bodyPr>
          <a:lstStyle/>
          <a:p>
            <a:r>
              <a:rPr lang="sk-SK" sz="2400" b="1" dirty="0" smtClean="0"/>
              <a:t>Mechanizácia</a:t>
            </a:r>
            <a:r>
              <a:rPr lang="sk-SK" sz="2400" dirty="0" smtClean="0"/>
              <a:t> je proces vývoja techniky, prostredníctvom ktorej je človek oslobodený od fyzicky namáhavej a monotónne opakujúcej sa práce. </a:t>
            </a:r>
          </a:p>
          <a:p>
            <a:r>
              <a:rPr lang="sk-SK" sz="2400" b="1" dirty="0" smtClean="0"/>
              <a:t>Automatizácia</a:t>
            </a:r>
            <a:r>
              <a:rPr lang="sk-SK" sz="2400" dirty="0" smtClean="0"/>
              <a:t> – je proces vývoja techniky, prostredníctvom ktorej je človek oslobodený nielen od </a:t>
            </a:r>
            <a:r>
              <a:rPr lang="sk-SK" sz="2400" dirty="0"/>
              <a:t>f</a:t>
            </a:r>
            <a:r>
              <a:rPr lang="sk-SK" sz="2400" dirty="0" smtClean="0"/>
              <a:t>yzickej ale najmä od duševnej riadiacej činnosti.</a:t>
            </a:r>
            <a:endParaRPr lang="sk-SK"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Kybernetika</a:t>
            </a:r>
            <a:endParaRPr lang="sk-SK" sz="2800" dirty="0"/>
          </a:p>
        </p:txBody>
      </p:sp>
      <p:graphicFrame>
        <p:nvGraphicFramePr>
          <p:cNvPr id="4" name="Zástupný symbol obsahu 3"/>
          <p:cNvGraphicFramePr>
            <a:graphicFrameLocks noGrp="1"/>
          </p:cNvGraphicFramePr>
          <p:nvPr>
            <p:ph idx="1"/>
          </p:nvPr>
        </p:nvGraphicFramePr>
        <p:xfrm>
          <a:off x="457200" y="1341438"/>
          <a:ext cx="8229600" cy="29667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sk-SK" dirty="0" smtClean="0"/>
                        <a:t>Teoretická</a:t>
                      </a:r>
                      <a:endParaRPr lang="sk-SK" dirty="0"/>
                    </a:p>
                  </a:txBody>
                  <a:tcPr/>
                </a:tc>
                <a:tc>
                  <a:txBody>
                    <a:bodyPr/>
                    <a:lstStyle/>
                    <a:p>
                      <a:r>
                        <a:rPr lang="sk-SK" dirty="0" smtClean="0"/>
                        <a:t>Aplikovaná</a:t>
                      </a:r>
                      <a:endParaRPr lang="sk-SK" dirty="0"/>
                    </a:p>
                  </a:txBody>
                  <a:tcPr/>
                </a:tc>
              </a:tr>
              <a:tr h="370840">
                <a:tc>
                  <a:txBody>
                    <a:bodyPr/>
                    <a:lstStyle/>
                    <a:p>
                      <a:r>
                        <a:rPr lang="sk-SK" dirty="0" smtClean="0"/>
                        <a:t>Teória systémov</a:t>
                      </a:r>
                      <a:endParaRPr lang="sk-SK" dirty="0"/>
                    </a:p>
                  </a:txBody>
                  <a:tcPr/>
                </a:tc>
                <a:tc>
                  <a:txBody>
                    <a:bodyPr/>
                    <a:lstStyle/>
                    <a:p>
                      <a:r>
                        <a:rPr lang="sk-SK" dirty="0" smtClean="0"/>
                        <a:t>Technická kybernetika</a:t>
                      </a:r>
                      <a:endParaRPr lang="sk-SK" dirty="0"/>
                    </a:p>
                  </a:txBody>
                  <a:tcPr/>
                </a:tc>
              </a:tr>
              <a:tr h="370840">
                <a:tc>
                  <a:txBody>
                    <a:bodyPr/>
                    <a:lstStyle/>
                    <a:p>
                      <a:r>
                        <a:rPr lang="sk-SK" dirty="0" smtClean="0"/>
                        <a:t>Teória riadenia</a:t>
                      </a:r>
                      <a:endParaRPr lang="sk-SK" dirty="0"/>
                    </a:p>
                  </a:txBody>
                  <a:tcPr/>
                </a:tc>
                <a:tc>
                  <a:txBody>
                    <a:bodyPr/>
                    <a:lstStyle/>
                    <a:p>
                      <a:r>
                        <a:rPr lang="sk-SK" dirty="0" smtClean="0"/>
                        <a:t>Ekonomická</a:t>
                      </a:r>
                      <a:r>
                        <a:rPr lang="sk-SK" baseline="0" dirty="0" smtClean="0"/>
                        <a:t> kybernetika</a:t>
                      </a:r>
                      <a:endParaRPr lang="sk-SK" dirty="0"/>
                    </a:p>
                  </a:txBody>
                  <a:tcPr/>
                </a:tc>
              </a:tr>
              <a:tr h="370840">
                <a:tc>
                  <a:txBody>
                    <a:bodyPr/>
                    <a:lstStyle/>
                    <a:p>
                      <a:r>
                        <a:rPr lang="sk-SK" dirty="0" smtClean="0"/>
                        <a:t>Teória informácie</a:t>
                      </a:r>
                      <a:endParaRPr lang="sk-SK" dirty="0"/>
                    </a:p>
                  </a:txBody>
                  <a:tcPr/>
                </a:tc>
                <a:tc>
                  <a:txBody>
                    <a:bodyPr/>
                    <a:lstStyle/>
                    <a:p>
                      <a:r>
                        <a:rPr lang="sk-SK" dirty="0" smtClean="0"/>
                        <a:t>Organizačná kybernetika</a:t>
                      </a:r>
                      <a:endParaRPr lang="sk-SK" dirty="0"/>
                    </a:p>
                  </a:txBody>
                  <a:tcPr/>
                </a:tc>
              </a:tr>
              <a:tr h="370840">
                <a:tc>
                  <a:txBody>
                    <a:bodyPr/>
                    <a:lstStyle/>
                    <a:p>
                      <a:r>
                        <a:rPr lang="sk-SK" dirty="0" smtClean="0"/>
                        <a:t>Teória algoritmov</a:t>
                      </a:r>
                      <a:endParaRPr lang="sk-SK" dirty="0"/>
                    </a:p>
                  </a:txBody>
                  <a:tcPr/>
                </a:tc>
                <a:tc>
                  <a:txBody>
                    <a:bodyPr/>
                    <a:lstStyle/>
                    <a:p>
                      <a:r>
                        <a:rPr lang="sk-SK" dirty="0" smtClean="0"/>
                        <a:t>Lekárska</a:t>
                      </a:r>
                      <a:r>
                        <a:rPr lang="sk-SK" baseline="0" dirty="0" smtClean="0"/>
                        <a:t> kybernetika</a:t>
                      </a:r>
                      <a:endParaRPr lang="sk-SK" dirty="0"/>
                    </a:p>
                  </a:txBody>
                  <a:tcPr/>
                </a:tc>
              </a:tr>
              <a:tr h="370840">
                <a:tc>
                  <a:txBody>
                    <a:bodyPr/>
                    <a:lstStyle/>
                    <a:p>
                      <a:r>
                        <a:rPr lang="sk-SK" dirty="0" smtClean="0"/>
                        <a:t>Teória</a:t>
                      </a:r>
                      <a:r>
                        <a:rPr lang="sk-SK" baseline="0" dirty="0" smtClean="0"/>
                        <a:t> automatov</a:t>
                      </a:r>
                      <a:endParaRPr lang="sk-SK" dirty="0"/>
                    </a:p>
                  </a:txBody>
                  <a:tcPr/>
                </a:tc>
                <a:tc>
                  <a:txBody>
                    <a:bodyPr/>
                    <a:lstStyle/>
                    <a:p>
                      <a:r>
                        <a:rPr lang="sk-SK" dirty="0" smtClean="0"/>
                        <a:t>Biologická</a:t>
                      </a:r>
                      <a:r>
                        <a:rPr lang="sk-SK" baseline="0" dirty="0" smtClean="0"/>
                        <a:t> kybernetika</a:t>
                      </a:r>
                      <a:endParaRPr lang="sk-SK" dirty="0"/>
                    </a:p>
                  </a:txBody>
                  <a:tcPr/>
                </a:tc>
              </a:tr>
              <a:tr h="370840">
                <a:tc>
                  <a:txBody>
                    <a:bodyPr/>
                    <a:lstStyle/>
                    <a:p>
                      <a:r>
                        <a:rPr lang="sk-SK" dirty="0" smtClean="0"/>
                        <a:t>Teória hier</a:t>
                      </a:r>
                      <a:endParaRPr lang="sk-SK" dirty="0"/>
                    </a:p>
                  </a:txBody>
                  <a:tcPr/>
                </a:tc>
                <a:tc>
                  <a:txBody>
                    <a:bodyPr/>
                    <a:lstStyle/>
                    <a:p>
                      <a:r>
                        <a:rPr lang="sk-SK" dirty="0" smtClean="0"/>
                        <a:t>Pedagogická kybernetika</a:t>
                      </a:r>
                      <a:endParaRPr lang="sk-SK" dirty="0"/>
                    </a:p>
                  </a:txBody>
                  <a:tcPr/>
                </a:tc>
              </a:tr>
              <a:tr h="370840">
                <a:tc>
                  <a:txBody>
                    <a:bodyPr/>
                    <a:lstStyle/>
                    <a:p>
                      <a:r>
                        <a:rPr lang="sk-SK" dirty="0" smtClean="0"/>
                        <a:t>Teória učenia</a:t>
                      </a:r>
                      <a:endParaRPr lang="sk-SK" dirty="0"/>
                    </a:p>
                  </a:txBody>
                  <a:tcPr/>
                </a:tc>
                <a:tc>
                  <a:txBody>
                    <a:bodyPr/>
                    <a:lstStyle/>
                    <a:p>
                      <a:endParaRPr lang="sk-SK"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Definovanie prenosových vlastností</a:t>
            </a:r>
            <a:endParaRPr lang="sk-SK" sz="3200" dirty="0"/>
          </a:p>
        </p:txBody>
      </p:sp>
      <p:sp>
        <p:nvSpPr>
          <p:cNvPr id="3" name="Zástupný symbol obsahu 2"/>
          <p:cNvSpPr>
            <a:spLocks noGrp="1"/>
          </p:cNvSpPr>
          <p:nvPr>
            <p:ph idx="1"/>
          </p:nvPr>
        </p:nvSpPr>
        <p:spPr/>
        <p:txBody>
          <a:bodyPr>
            <a:normAutofit/>
          </a:bodyPr>
          <a:lstStyle/>
          <a:p>
            <a:r>
              <a:rPr lang="sk-SK" sz="2000" dirty="0" smtClean="0"/>
              <a:t>V prechodovom stave: y = f(t) – dynamické vlastnosti.</a:t>
            </a:r>
          </a:p>
          <a:p>
            <a:r>
              <a:rPr lang="sk-SK" sz="2000" dirty="0" smtClean="0"/>
              <a:t>V ustálenom stave: y = f(x) – statické vlastnosti.</a:t>
            </a:r>
          </a:p>
          <a:p>
            <a:r>
              <a:rPr lang="sk-SK" sz="2000" dirty="0" smtClean="0"/>
              <a:t>Ak zisťujeme dynamické vlastnosti, musíme sústavu vybudiť známou funkciou, získame tak </a:t>
            </a:r>
            <a:r>
              <a:rPr lang="sk-SK" sz="2000" b="1" dirty="0" smtClean="0"/>
              <a:t>prechodovú charakteristiku</a:t>
            </a:r>
            <a:r>
              <a:rPr lang="sk-SK" sz="2000" dirty="0" smtClean="0"/>
              <a:t>. </a:t>
            </a:r>
          </a:p>
          <a:p>
            <a:r>
              <a:rPr lang="sk-SK" sz="2000" dirty="0" smtClean="0"/>
              <a:t>Pri zisťovaní statických vlastností získame </a:t>
            </a:r>
            <a:r>
              <a:rPr lang="sk-SK" sz="2000" b="1" dirty="0" smtClean="0"/>
              <a:t>statickú charakteristiku </a:t>
            </a:r>
            <a:r>
              <a:rPr lang="sk-SK" sz="2000" dirty="0" smtClean="0"/>
              <a:t>– závislosť výstupnej veličiny od vstupnej. </a:t>
            </a:r>
            <a:endParaRPr lang="sk-SK"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Informácia, signál, kód</a:t>
            </a:r>
            <a:endParaRPr lang="sk-SK" sz="3200" dirty="0"/>
          </a:p>
        </p:txBody>
      </p:sp>
      <p:sp>
        <p:nvSpPr>
          <p:cNvPr id="3" name="Zástupný symbol obsahu 2"/>
          <p:cNvSpPr>
            <a:spLocks noGrp="1"/>
          </p:cNvSpPr>
          <p:nvPr>
            <p:ph idx="1"/>
          </p:nvPr>
        </p:nvSpPr>
        <p:spPr/>
        <p:txBody>
          <a:bodyPr>
            <a:normAutofit/>
          </a:bodyPr>
          <a:lstStyle/>
          <a:p>
            <a:r>
              <a:rPr lang="sk-SK" sz="2000" b="1" dirty="0" smtClean="0"/>
              <a:t>Informácia</a:t>
            </a:r>
            <a:r>
              <a:rPr lang="sk-SK" sz="2000" dirty="0" smtClean="0"/>
              <a:t> - znamená akúkoľvek správu o stave systému alebo jeho členov, ale tiež každý príkaz, ktorým pôsobíme na systém. </a:t>
            </a:r>
          </a:p>
          <a:p>
            <a:r>
              <a:rPr lang="sk-SK" sz="2000" b="1" dirty="0" smtClean="0"/>
              <a:t>Entropia</a:t>
            </a:r>
            <a:r>
              <a:rPr lang="sk-SK" sz="2000" dirty="0" smtClean="0"/>
              <a:t> – nedostatok informácií o systéme, ktorý vedie k určitému stupňu neistoty.</a:t>
            </a:r>
          </a:p>
          <a:p>
            <a:r>
              <a:rPr lang="sk-SK" sz="2000" b="1" dirty="0" smtClean="0"/>
              <a:t>Miera informácie </a:t>
            </a:r>
            <a:r>
              <a:rPr lang="sk-SK" sz="2000" dirty="0" smtClean="0"/>
              <a:t>– pravdepodobnosť výskytu očakávaného javu z určitého množstva možných javov. Čím viac javov poznáme, tým je väčšia miera informácie. Čím je možný väčší počet javov, ktoré nepoznáme, tým je väčšia neistota (entropia). Ak poznáme všetky javy, entropia je nulová. </a:t>
            </a:r>
          </a:p>
          <a:p>
            <a:r>
              <a:rPr lang="sk-SK" sz="2000" b="1" dirty="0" smtClean="0"/>
              <a:t>Signál</a:t>
            </a:r>
            <a:r>
              <a:rPr lang="sk-SK" sz="2000" dirty="0" smtClean="0"/>
              <a:t> – je nositeľom informácie, je to buď dohodnuté znamenie alebo určitá hodnota fyzikálnej veličiny (určitá hodnota napätia alebo prúdu, určitá veľkosť tlaku plynu </a:t>
            </a:r>
            <a:r>
              <a:rPr lang="sk-SK" sz="2000" smtClean="0"/>
              <a:t>alebo tekutiny). </a:t>
            </a:r>
            <a:endParaRPr lang="sk-SK" sz="2000" dirty="0" smtClean="0"/>
          </a:p>
          <a:p>
            <a:r>
              <a:rPr lang="sk-SK" sz="2000" b="1" dirty="0" smtClean="0"/>
              <a:t>Kód</a:t>
            </a:r>
            <a:r>
              <a:rPr lang="sk-SK" sz="2000" dirty="0" smtClean="0"/>
              <a:t> – definuje vzťah medzi informáciou a jej zobrazením pomocou signálu. </a:t>
            </a:r>
            <a:endParaRPr lang="sk-SK"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Metódy kybernetiky</a:t>
            </a:r>
            <a:endParaRPr lang="sk-SK" sz="3200" dirty="0"/>
          </a:p>
        </p:txBody>
      </p:sp>
      <p:sp>
        <p:nvSpPr>
          <p:cNvPr id="3" name="Zástupný symbol obsahu 2"/>
          <p:cNvSpPr>
            <a:spLocks noGrp="1"/>
          </p:cNvSpPr>
          <p:nvPr>
            <p:ph idx="1"/>
          </p:nvPr>
        </p:nvSpPr>
        <p:spPr/>
        <p:txBody>
          <a:bodyPr>
            <a:normAutofit/>
          </a:bodyPr>
          <a:lstStyle/>
          <a:p>
            <a:r>
              <a:rPr lang="sk-SK" sz="2000" b="1" dirty="0" smtClean="0"/>
              <a:t>Metóda čiernej skrinky </a:t>
            </a:r>
            <a:r>
              <a:rPr lang="sk-SK" sz="2000" dirty="0" smtClean="0"/>
              <a:t>– umožňuje výskum neznámeho systému pomocou známeho chovania </a:t>
            </a:r>
            <a:r>
              <a:rPr lang="sk-SK" sz="2000" smtClean="0"/>
              <a:t>na vstupe </a:t>
            </a:r>
            <a:r>
              <a:rPr lang="sk-SK" sz="2000" dirty="0" smtClean="0"/>
              <a:t>a zisteného zodpovedajúceho chovania na výstupe. </a:t>
            </a:r>
          </a:p>
          <a:p>
            <a:r>
              <a:rPr lang="sk-SK" sz="2000" b="1" dirty="0" smtClean="0"/>
              <a:t>Metóda analógie </a:t>
            </a:r>
            <a:r>
              <a:rPr lang="sk-SK" sz="2000" dirty="0" smtClean="0"/>
              <a:t>– vychádza z toho, že pri systémoch s analogickým usporiadaním môžeme očakávať ich analogické chovanie.</a:t>
            </a:r>
          </a:p>
          <a:p>
            <a:r>
              <a:rPr lang="sk-SK" sz="2000" b="1" dirty="0" smtClean="0"/>
              <a:t>Metóda modelovania </a:t>
            </a:r>
            <a:r>
              <a:rPr lang="sk-SK" sz="2000" dirty="0" smtClean="0"/>
              <a:t>– model je zjednodušené účelové zobrazenie objektovej reality, s ktorým sa zhoduje v podstatných vlastnostiach. </a:t>
            </a:r>
            <a:endParaRPr lang="sk-SK"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Rozdelenie modelov:</a:t>
            </a:r>
            <a:endParaRPr lang="sk-SK" sz="3200" dirty="0"/>
          </a:p>
        </p:txBody>
      </p:sp>
      <p:sp>
        <p:nvSpPr>
          <p:cNvPr id="3" name="Zástupný symbol obsahu 2"/>
          <p:cNvSpPr>
            <a:spLocks noGrp="1"/>
          </p:cNvSpPr>
          <p:nvPr>
            <p:ph idx="1"/>
          </p:nvPr>
        </p:nvSpPr>
        <p:spPr/>
        <p:txBody>
          <a:bodyPr>
            <a:normAutofit/>
          </a:bodyPr>
          <a:lstStyle/>
          <a:p>
            <a:r>
              <a:rPr lang="sk-SK" sz="2000" b="1" dirty="0" smtClean="0"/>
              <a:t>Priame</a:t>
            </a:r>
            <a:r>
              <a:rPr lang="sk-SK" sz="2000" dirty="0" smtClean="0"/>
              <a:t> – model je realizovaný zhodne ako realizovaný systém, ale v inej mierke.</a:t>
            </a:r>
          </a:p>
          <a:p>
            <a:r>
              <a:rPr lang="sk-SK" sz="2000" b="1" dirty="0" smtClean="0"/>
              <a:t>Nepriame</a:t>
            </a:r>
            <a:r>
              <a:rPr lang="sk-SK" sz="2000" dirty="0" smtClean="0"/>
              <a:t> – využíva sa metóda matematického modelovania. Model sa vytvára obvykle na inom fyzikálnom princípe, napr. návrh mechanickej pružiny pomocou elektrického obvodu.</a:t>
            </a:r>
          </a:p>
          <a:p>
            <a:r>
              <a:rPr lang="sk-SK" sz="2000" b="1" dirty="0" smtClean="0"/>
              <a:t>Symbolické</a:t>
            </a:r>
            <a:r>
              <a:rPr lang="sk-SK" sz="2000" dirty="0" smtClean="0"/>
              <a:t> – ide o matematický popis chovania, napr. pomocou prenosovej funkcie.</a:t>
            </a:r>
          </a:p>
          <a:p>
            <a:r>
              <a:rPr lang="sk-SK" sz="2000" b="1" dirty="0" smtClean="0"/>
              <a:t>Simulačné</a:t>
            </a:r>
            <a:r>
              <a:rPr lang="sk-SK" sz="2000" dirty="0" smtClean="0"/>
              <a:t> – používa sa fiktívny model bez reality. Ide o umelé navodenie situácie a jej riešenie. </a:t>
            </a:r>
            <a:endParaRPr lang="sk-SK"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Priemyselný robot</a:t>
            </a:r>
            <a:endParaRPr lang="sk-SK" sz="3200" dirty="0"/>
          </a:p>
        </p:txBody>
      </p:sp>
      <p:sp>
        <p:nvSpPr>
          <p:cNvPr id="3" name="Zástupný symbol obsahu 2"/>
          <p:cNvSpPr>
            <a:spLocks noGrp="1"/>
          </p:cNvSpPr>
          <p:nvPr>
            <p:ph idx="1"/>
          </p:nvPr>
        </p:nvSpPr>
        <p:spPr>
          <a:xfrm>
            <a:off x="457200" y="1600200"/>
            <a:ext cx="8229600" cy="4614882"/>
          </a:xfrm>
        </p:spPr>
        <p:txBody>
          <a:bodyPr>
            <a:normAutofit/>
          </a:bodyPr>
          <a:lstStyle/>
          <a:p>
            <a:r>
              <a:rPr lang="sk-SK" sz="2000" dirty="0" smtClean="0"/>
              <a:t>Je zariadenie riadené PC, schopné samostatnej a cieľovo orientovanej činnosti v reálnom prostredí. Nazývame ho tiež kognitívnym robotom. Je schopný vykonávať:</a:t>
            </a:r>
          </a:p>
          <a:p>
            <a:r>
              <a:rPr lang="sk-SK" sz="2000" i="1" dirty="0" smtClean="0"/>
              <a:t>Vnímať a rozpoznávať prostredie.</a:t>
            </a:r>
          </a:p>
          <a:p>
            <a:r>
              <a:rPr lang="sk-SK" sz="2000" i="1" dirty="0" smtClean="0"/>
              <a:t>Priebežne sa prispôsobovať prostrediu.</a:t>
            </a:r>
          </a:p>
          <a:p>
            <a:r>
              <a:rPr lang="sk-SK" sz="2000" i="1" dirty="0" smtClean="0"/>
              <a:t>V súlade so zadanými cieľmi rozhodovať o vlastnej činnosti</a:t>
            </a:r>
          </a:p>
          <a:p>
            <a:r>
              <a:rPr lang="sk-SK" sz="2000" i="1" dirty="0" smtClean="0"/>
              <a:t>Manipulovať s predmetmi.</a:t>
            </a:r>
          </a:p>
          <a:p>
            <a:r>
              <a:rPr lang="sk-SK" sz="2000" i="1" dirty="0" smtClean="0"/>
              <a:t>Komunikovať s človekom.</a:t>
            </a:r>
          </a:p>
          <a:p>
            <a:r>
              <a:rPr lang="sk-SK" sz="2000" b="1" dirty="0" smtClean="0"/>
              <a:t>Priemyselný robot </a:t>
            </a:r>
            <a:r>
              <a:rPr lang="sk-SK" sz="2000" dirty="0" smtClean="0"/>
              <a:t>je účelové zariadenie riadené PC, ktoré je schopné samostatne manipulovať s predmetmi vo svojom okolí podľa zadaného programu. Súčasné priemyselné roboty majú spravidla 1 alebo viac rúk ukončené uchopovacím zariadením. </a:t>
            </a:r>
            <a:endParaRPr lang="sk-SK"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5157192"/>
            <a:ext cx="7704856" cy="566738"/>
          </a:xfrm>
        </p:spPr>
        <p:txBody>
          <a:bodyPr/>
          <a:lstStyle/>
          <a:p>
            <a:r>
              <a:rPr lang="sk-SK" dirty="0" smtClean="0"/>
              <a:t>Priemyselné roboty - príklady prevedenia</a:t>
            </a:r>
            <a:endParaRPr lang="sk-SK" dirty="0"/>
          </a:p>
        </p:txBody>
      </p:sp>
      <p:pic>
        <p:nvPicPr>
          <p:cNvPr id="7" name="Zástupný symbol obrázka 6" descr="fanuc.jpg"/>
          <p:cNvPicPr>
            <a:picLocks noGrp="1" noChangeAspect="1"/>
          </p:cNvPicPr>
          <p:nvPr>
            <p:ph type="pic" idx="1"/>
          </p:nvPr>
        </p:nvPicPr>
        <p:blipFill>
          <a:blip r:embed="rId2" cstate="print"/>
          <a:srcRect l="5810" r="5810"/>
          <a:stretch>
            <a:fillRect/>
          </a:stretch>
        </p:blipFill>
        <p:spPr>
          <a:xfrm>
            <a:off x="827584" y="612774"/>
            <a:ext cx="7488832" cy="4616426"/>
          </a:xfrm>
        </p:spPr>
      </p:pic>
      <p:sp>
        <p:nvSpPr>
          <p:cNvPr id="6" name="Zástupný symbol textu 5"/>
          <p:cNvSpPr>
            <a:spLocks noGrp="1"/>
          </p:cNvSpPr>
          <p:nvPr>
            <p:ph type="body" sz="half" idx="2"/>
          </p:nvPr>
        </p:nvSpPr>
        <p:spPr>
          <a:xfrm>
            <a:off x="611560" y="5733256"/>
            <a:ext cx="7704856" cy="438944"/>
          </a:xfrm>
        </p:spPr>
        <p:txBody>
          <a:bodyPr/>
          <a:lstStyle/>
          <a:p>
            <a:endParaRPr lang="sk-SK"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sk-SK" sz="3200" dirty="0" smtClean="0"/>
              <a:t>Vlastnosti priemyselných robotov</a:t>
            </a:r>
            <a:endParaRPr lang="sk-SK" sz="3200" dirty="0"/>
          </a:p>
        </p:txBody>
      </p:sp>
      <p:sp>
        <p:nvSpPr>
          <p:cNvPr id="5" name="Zástupný symbol obsahu 4"/>
          <p:cNvSpPr>
            <a:spLocks noGrp="1"/>
          </p:cNvSpPr>
          <p:nvPr>
            <p:ph sz="half" idx="1"/>
          </p:nvPr>
        </p:nvSpPr>
        <p:spPr/>
        <p:txBody>
          <a:bodyPr>
            <a:normAutofit/>
          </a:bodyPr>
          <a:lstStyle/>
          <a:p>
            <a:r>
              <a:rPr lang="sk-SK" sz="2000" b="1" dirty="0" smtClean="0"/>
              <a:t>Výhody robota v porovnaní s človekom:</a:t>
            </a:r>
          </a:p>
          <a:p>
            <a:r>
              <a:rPr lang="sk-SK" sz="2000" dirty="0" smtClean="0"/>
              <a:t>Je spravidla silnejší.</a:t>
            </a:r>
          </a:p>
          <a:p>
            <a:r>
              <a:rPr lang="sk-SK" sz="2000" dirty="0" smtClean="0"/>
              <a:t>Pracuje presnejšie.</a:t>
            </a:r>
          </a:p>
          <a:p>
            <a:r>
              <a:rPr lang="sk-SK" sz="2000" dirty="0" smtClean="0"/>
              <a:t>Nevie, čo je únava.</a:t>
            </a:r>
          </a:p>
          <a:p>
            <a:r>
              <a:rPr lang="sk-SK" sz="2000" dirty="0" smtClean="0"/>
              <a:t>Môže pracovať v prostredí, ktoré je pre človeka nebezpečné, resp. v ktorom nemôže žiť.</a:t>
            </a:r>
          </a:p>
          <a:p>
            <a:r>
              <a:rPr lang="sk-SK" sz="2000" dirty="0" smtClean="0"/>
              <a:t>Nevadia mu veľké zmeny teplôt, hluk, osvetlenie.</a:t>
            </a:r>
          </a:p>
          <a:p>
            <a:r>
              <a:rPr lang="sk-SK" sz="2000" dirty="0" smtClean="0"/>
              <a:t>Môže byť spojený s okolím do jedného integrovaného výrobného systému.</a:t>
            </a:r>
            <a:endParaRPr lang="sk-SK" sz="2000" dirty="0"/>
          </a:p>
        </p:txBody>
      </p:sp>
      <p:sp>
        <p:nvSpPr>
          <p:cNvPr id="6" name="Zástupný symbol obsahu 5"/>
          <p:cNvSpPr>
            <a:spLocks noGrp="1"/>
          </p:cNvSpPr>
          <p:nvPr>
            <p:ph sz="half" idx="2"/>
          </p:nvPr>
        </p:nvSpPr>
        <p:spPr/>
        <p:txBody>
          <a:bodyPr>
            <a:normAutofit/>
          </a:bodyPr>
          <a:lstStyle/>
          <a:p>
            <a:r>
              <a:rPr lang="sk-SK" sz="2000" b="1" dirty="0" smtClean="0"/>
              <a:t>Nevýhody robota v porovnaní s človekom</a:t>
            </a:r>
            <a:r>
              <a:rPr lang="sk-SK" sz="2000" b="1" dirty="0" smtClean="0"/>
              <a:t>:</a:t>
            </a:r>
          </a:p>
          <a:p>
            <a:r>
              <a:rPr lang="sk-SK" sz="2000" dirty="0" smtClean="0"/>
              <a:t>Vyššia cena, nie je vhodný pre kusovú a </a:t>
            </a:r>
            <a:r>
              <a:rPr lang="sk-SK" sz="2000" smtClean="0"/>
              <a:t>malosériovú výrobu.</a:t>
            </a:r>
            <a:endParaRPr lang="sk-SK" sz="2000" dirty="0" smtClean="0"/>
          </a:p>
          <a:p>
            <a:r>
              <a:rPr lang="sk-SK" sz="2000" dirty="0" smtClean="0"/>
              <a:t>Nie je univerzálny.</a:t>
            </a:r>
          </a:p>
          <a:p>
            <a:r>
              <a:rPr lang="sk-SK" sz="2000" dirty="0" smtClean="0"/>
              <a:t>Zložitejšie manipulačné úkony vykonáva pomalšie ako človek.</a:t>
            </a:r>
          </a:p>
          <a:p>
            <a:r>
              <a:rPr lang="sk-SK" sz="2000" dirty="0" smtClean="0"/>
              <a:t>Nemá vyššiu inteligenciu.</a:t>
            </a:r>
            <a:endParaRPr lang="sk-SK"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sk-SK" sz="2400" dirty="0" smtClean="0"/>
              <a:t>Rozdelenie riadiacich systémov súčasných priemyselných robotov</a:t>
            </a:r>
            <a:endParaRPr lang="sk-SK" sz="2400" dirty="0"/>
          </a:p>
        </p:txBody>
      </p:sp>
      <p:sp>
        <p:nvSpPr>
          <p:cNvPr id="6" name="Zástupný symbol obsahu 5"/>
          <p:cNvSpPr>
            <a:spLocks noGrp="1"/>
          </p:cNvSpPr>
          <p:nvPr>
            <p:ph idx="1"/>
          </p:nvPr>
        </p:nvSpPr>
        <p:spPr/>
        <p:txBody>
          <a:bodyPr>
            <a:normAutofit/>
          </a:bodyPr>
          <a:lstStyle/>
          <a:p>
            <a:r>
              <a:rPr lang="sk-SK" sz="2000" b="1" dirty="0" smtClean="0"/>
              <a:t>Systémy s bodovým riadením </a:t>
            </a:r>
            <a:r>
              <a:rPr lang="sk-SK" sz="2000" dirty="0" smtClean="0"/>
              <a:t>– pri tomto riadení vykonáva robot pohyb od jedného definovaného bodu priestoru k inému definovanému bodu priestoru. Pohyb medzi týmito bodmi nie je presne definovaný a závisí od riadiaceho systému. V definovaných bodoch môže robot zastaviť, čakať určený čas, vyčkávať na signál od spolupracujúceho zariadenia, uchopiť, príp. uvoľniť výrobok.</a:t>
            </a:r>
          </a:p>
          <a:p>
            <a:r>
              <a:rPr lang="sk-SK" sz="2000" b="1" dirty="0" smtClean="0"/>
              <a:t>Systémy so spojitým riadením </a:t>
            </a:r>
            <a:r>
              <a:rPr lang="sk-SK" sz="2000" dirty="0" smtClean="0"/>
              <a:t>– pri tomto spôsobe riadenia sa robot počas trvania programu pohybuje po vopred definovaných krivkách v pracovnom priestore. Riadiaci systém je spravidla elektronický. Používa sa pri zváraní, lakovaní a pod.  </a:t>
            </a:r>
            <a:endParaRPr lang="sk-SK"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Efektívnosť použitia priemyselných robotov</a:t>
            </a:r>
            <a:endParaRPr lang="sk-SK" sz="3200" dirty="0"/>
          </a:p>
        </p:txBody>
      </p:sp>
      <p:sp>
        <p:nvSpPr>
          <p:cNvPr id="3" name="Zástupný symbol obsahu 2"/>
          <p:cNvSpPr>
            <a:spLocks noGrp="1"/>
          </p:cNvSpPr>
          <p:nvPr>
            <p:ph idx="1"/>
          </p:nvPr>
        </p:nvSpPr>
        <p:spPr/>
        <p:txBody>
          <a:bodyPr>
            <a:normAutofit/>
          </a:bodyPr>
          <a:lstStyle/>
          <a:p>
            <a:r>
              <a:rPr lang="sk-SK" sz="2000" dirty="0" smtClean="0"/>
              <a:t>Pri efektívnosti využitia priemyselných robotov berieme do úvahy:</a:t>
            </a:r>
          </a:p>
          <a:p>
            <a:r>
              <a:rPr lang="sk-SK" sz="2000" b="1" dirty="0" smtClean="0"/>
              <a:t>Ekonomické prínosy </a:t>
            </a:r>
            <a:r>
              <a:rPr lang="sk-SK" sz="2000" dirty="0" smtClean="0"/>
              <a:t>– zvýšenie produktivity práce, úspora pracovných síl.</a:t>
            </a:r>
          </a:p>
          <a:p>
            <a:r>
              <a:rPr lang="sk-SK" sz="2000" b="1" dirty="0" smtClean="0"/>
              <a:t>Druhotné prínosy </a:t>
            </a:r>
            <a:r>
              <a:rPr lang="sk-SK" sz="2000" dirty="0" smtClean="0"/>
              <a:t>– zlepšenie ochrany zdravia, odstránenie škodlivých vplyvov monotónnej práce, zníženie sociálnych vplyvov. </a:t>
            </a:r>
          </a:p>
          <a:p>
            <a:endParaRPr lang="sk-SK"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259632" y="5157192"/>
            <a:ext cx="6192688" cy="566738"/>
          </a:xfrm>
        </p:spPr>
        <p:txBody>
          <a:bodyPr/>
          <a:lstStyle/>
          <a:p>
            <a:r>
              <a:rPr lang="sk-SK" dirty="0" smtClean="0"/>
              <a:t>Príklad mechanizácie</a:t>
            </a:r>
            <a:endParaRPr lang="sk-SK" dirty="0"/>
          </a:p>
        </p:txBody>
      </p:sp>
      <p:pic>
        <p:nvPicPr>
          <p:cNvPr id="8" name="Zástupný symbol obrázka 7" descr="mechanizace-IMG_0065.JPG"/>
          <p:cNvPicPr>
            <a:picLocks noGrp="1" noChangeAspect="1"/>
          </p:cNvPicPr>
          <p:nvPr>
            <p:ph type="pic" idx="1"/>
          </p:nvPr>
        </p:nvPicPr>
        <p:blipFill>
          <a:blip r:embed="rId2" cstate="print"/>
          <a:srcRect/>
          <a:stretch>
            <a:fillRect/>
          </a:stretch>
        </p:blipFill>
        <p:spPr>
          <a:xfrm>
            <a:off x="1331640" y="332656"/>
            <a:ext cx="6408712" cy="4896544"/>
          </a:xfrm>
        </p:spPr>
      </p:pic>
      <p:sp>
        <p:nvSpPr>
          <p:cNvPr id="6" name="Zástupný symbol textu 5"/>
          <p:cNvSpPr>
            <a:spLocks noGrp="1"/>
          </p:cNvSpPr>
          <p:nvPr>
            <p:ph type="body" sz="half" idx="2"/>
          </p:nvPr>
        </p:nvSpPr>
        <p:spPr>
          <a:xfrm>
            <a:off x="1547664" y="5733256"/>
            <a:ext cx="6048672" cy="438944"/>
          </a:xfrm>
        </p:spPr>
        <p:txBody>
          <a:bodyPr/>
          <a:lstStyle/>
          <a:p>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5157192"/>
            <a:ext cx="6840760" cy="566738"/>
          </a:xfrm>
        </p:spPr>
        <p:txBody>
          <a:bodyPr/>
          <a:lstStyle/>
          <a:p>
            <a:r>
              <a:rPr lang="sk-SK" dirty="0" smtClean="0"/>
              <a:t>Príklad automatizácie</a:t>
            </a:r>
            <a:endParaRPr lang="sk-SK" dirty="0"/>
          </a:p>
        </p:txBody>
      </p:sp>
      <p:pic>
        <p:nvPicPr>
          <p:cNvPr id="5" name="Zástupný symbol obrázka 4" descr="robot-soustruh.jpg"/>
          <p:cNvPicPr>
            <a:picLocks noGrp="1" noChangeAspect="1"/>
          </p:cNvPicPr>
          <p:nvPr>
            <p:ph type="pic" idx="1"/>
          </p:nvPr>
        </p:nvPicPr>
        <p:blipFill>
          <a:blip r:embed="rId2" cstate="print"/>
          <a:srcRect l="2667" r="2667"/>
          <a:stretch>
            <a:fillRect/>
          </a:stretch>
        </p:blipFill>
        <p:spPr>
          <a:xfrm>
            <a:off x="1331640" y="404664"/>
            <a:ext cx="6624736" cy="4680519"/>
          </a:xfrm>
        </p:spPr>
      </p:pic>
      <p:sp>
        <p:nvSpPr>
          <p:cNvPr id="4" name="Zástupný symbol textu 3"/>
          <p:cNvSpPr>
            <a:spLocks noGrp="1"/>
          </p:cNvSpPr>
          <p:nvPr>
            <p:ph type="body" sz="half" idx="2"/>
          </p:nvPr>
        </p:nvSpPr>
        <p:spPr>
          <a:xfrm>
            <a:off x="1043608" y="5733256"/>
            <a:ext cx="6235080" cy="438944"/>
          </a:xfrm>
        </p:spPr>
        <p:txBody>
          <a:bodyPr/>
          <a:lstStyle/>
          <a:p>
            <a:endParaRPr lang="sk-S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850106"/>
          </a:xfrm>
        </p:spPr>
        <p:txBody>
          <a:bodyPr>
            <a:normAutofit/>
          </a:bodyPr>
          <a:lstStyle/>
          <a:p>
            <a:r>
              <a:rPr lang="sk-SK" sz="3200" b="1" dirty="0" smtClean="0"/>
              <a:t>Význam automatizácie</a:t>
            </a:r>
            <a:endParaRPr lang="sk-SK" sz="3200" dirty="0"/>
          </a:p>
        </p:txBody>
      </p:sp>
      <p:sp>
        <p:nvSpPr>
          <p:cNvPr id="6" name="Zástupný symbol obsahu 5"/>
          <p:cNvSpPr>
            <a:spLocks noGrp="1"/>
          </p:cNvSpPr>
          <p:nvPr>
            <p:ph idx="1"/>
          </p:nvPr>
        </p:nvSpPr>
        <p:spPr>
          <a:xfrm>
            <a:off x="457200" y="1484784"/>
            <a:ext cx="8229600" cy="4641379"/>
          </a:xfrm>
        </p:spPr>
        <p:txBody>
          <a:bodyPr>
            <a:normAutofit/>
          </a:bodyPr>
          <a:lstStyle/>
          <a:p>
            <a:pPr>
              <a:buNone/>
            </a:pPr>
            <a:r>
              <a:rPr lang="sk-SK" sz="2000" b="1" dirty="0" smtClean="0"/>
              <a:t>Technický význam</a:t>
            </a:r>
          </a:p>
          <a:p>
            <a:r>
              <a:rPr lang="sk-SK" sz="2000" dirty="0" smtClean="0"/>
              <a:t>Rýchle zmeny technologických operácií.</a:t>
            </a:r>
          </a:p>
          <a:p>
            <a:r>
              <a:rPr lang="sk-SK" sz="2000" dirty="0" smtClean="0"/>
              <a:t>Veľký rozsah a rýchlosť technologických operácií.</a:t>
            </a:r>
          </a:p>
          <a:p>
            <a:r>
              <a:rPr lang="sk-SK" sz="2000" dirty="0" smtClean="0"/>
              <a:t>Veľká presnosť riadených veličín.</a:t>
            </a:r>
          </a:p>
          <a:p>
            <a:r>
              <a:rPr lang="sk-SK" sz="2000" dirty="0" smtClean="0"/>
              <a:t>Veľká prevádzková spoľahlivosť technologických operácií.</a:t>
            </a:r>
          </a:p>
          <a:p>
            <a:pPr>
              <a:buNone/>
            </a:pPr>
            <a:r>
              <a:rPr lang="sk-SK" sz="2000" b="1" dirty="0" smtClean="0"/>
              <a:t>Ekonomický význam</a:t>
            </a:r>
          </a:p>
          <a:p>
            <a:r>
              <a:rPr lang="sk-SK" sz="2000" dirty="0" smtClean="0"/>
              <a:t>Zväčšenie produktivity práce.</a:t>
            </a:r>
          </a:p>
          <a:p>
            <a:r>
              <a:rPr lang="sk-SK" sz="2000" dirty="0" smtClean="0"/>
              <a:t>Zlepšenie kvality výrobkov.</a:t>
            </a:r>
          </a:p>
          <a:p>
            <a:r>
              <a:rPr lang="sk-SK" sz="2000" dirty="0" smtClean="0"/>
              <a:t>Úspora materiálu a energie.</a:t>
            </a:r>
          </a:p>
          <a:p>
            <a:r>
              <a:rPr lang="sk-SK" sz="2000" dirty="0" smtClean="0"/>
              <a:t>Úspora počtu pracovníkov.</a:t>
            </a:r>
          </a:p>
          <a:p>
            <a:r>
              <a:rPr lang="sk-SK" sz="2000" dirty="0" smtClean="0"/>
              <a:t>Využiteľnosť nových výrobných technológií.</a:t>
            </a:r>
          </a:p>
          <a:p>
            <a:endParaRPr lang="sk-SK" sz="2000" dirty="0" smtClean="0"/>
          </a:p>
          <a:p>
            <a:endParaRPr lang="sk-SK"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sk-SK" sz="3200" b="1" dirty="0" smtClean="0"/>
              <a:t>Význam automatizácie</a:t>
            </a:r>
            <a:endParaRPr lang="sk-SK" sz="3200" dirty="0"/>
          </a:p>
        </p:txBody>
      </p:sp>
      <p:sp>
        <p:nvSpPr>
          <p:cNvPr id="3" name="Zástupný symbol obsahu 2"/>
          <p:cNvSpPr>
            <a:spLocks noGrp="1"/>
          </p:cNvSpPr>
          <p:nvPr>
            <p:ph idx="1"/>
          </p:nvPr>
        </p:nvSpPr>
        <p:spPr>
          <a:xfrm>
            <a:off x="457200" y="1484784"/>
            <a:ext cx="8229600" cy="4641379"/>
          </a:xfrm>
        </p:spPr>
        <p:txBody>
          <a:bodyPr>
            <a:normAutofit/>
          </a:bodyPr>
          <a:lstStyle/>
          <a:p>
            <a:pPr>
              <a:buNone/>
            </a:pPr>
            <a:r>
              <a:rPr lang="sk-SK" sz="2000" b="1" dirty="0" smtClean="0"/>
              <a:t>Spoločenský význam</a:t>
            </a:r>
          </a:p>
          <a:p>
            <a:r>
              <a:rPr lang="sk-SK" sz="2000" dirty="0" smtClean="0"/>
              <a:t>Zlepšenie pracovného prostredia,</a:t>
            </a:r>
          </a:p>
          <a:p>
            <a:r>
              <a:rPr lang="sk-SK" sz="2000" dirty="0" smtClean="0"/>
              <a:t>Zvyšovanie kultúry práce,</a:t>
            </a:r>
          </a:p>
          <a:p>
            <a:r>
              <a:rPr lang="sk-SK" sz="2000" dirty="0" smtClean="0"/>
              <a:t>Celkové zvýšenie  kultúrnej a životnej úrovne spoločnosti.</a:t>
            </a:r>
          </a:p>
          <a:p>
            <a:endParaRPr lang="sk-SK" sz="2000" dirty="0" smtClean="0"/>
          </a:p>
          <a:p>
            <a:pPr>
              <a:buNone/>
            </a:pPr>
            <a:r>
              <a:rPr lang="sk-SK" sz="2000" b="1" dirty="0" smtClean="0"/>
              <a:t>Spoločenské aspekty: </a:t>
            </a:r>
          </a:p>
          <a:p>
            <a:r>
              <a:rPr lang="sk-SK" sz="2000" dirty="0" smtClean="0"/>
              <a:t>Zvyšovanie nárokov na vzdelávanie a kvalifikáciu,</a:t>
            </a:r>
          </a:p>
          <a:p>
            <a:r>
              <a:rPr lang="sk-SK" sz="2000" dirty="0" smtClean="0"/>
              <a:t>Úspora pracovných síl – nezamestnanosť.</a:t>
            </a:r>
            <a:endParaRPr lang="sk-SK"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Základné pojmy riadenia</a:t>
            </a:r>
            <a:endParaRPr lang="sk-SK" sz="3200" dirty="0"/>
          </a:p>
        </p:txBody>
      </p:sp>
      <p:sp>
        <p:nvSpPr>
          <p:cNvPr id="3" name="Zástupný symbol obsahu 2"/>
          <p:cNvSpPr>
            <a:spLocks noGrp="1"/>
          </p:cNvSpPr>
          <p:nvPr>
            <p:ph idx="1"/>
          </p:nvPr>
        </p:nvSpPr>
        <p:spPr>
          <a:xfrm>
            <a:off x="457200" y="1600200"/>
            <a:ext cx="8229600" cy="4709120"/>
          </a:xfrm>
        </p:spPr>
        <p:txBody>
          <a:bodyPr>
            <a:normAutofit lnSpcReduction="10000"/>
          </a:bodyPr>
          <a:lstStyle/>
          <a:p>
            <a:r>
              <a:rPr lang="sk-SK" sz="2000" b="1" dirty="0" smtClean="0"/>
              <a:t>Riadenie</a:t>
            </a:r>
            <a:r>
              <a:rPr lang="sk-SK" sz="2000" dirty="0" smtClean="0"/>
              <a:t> – je pôsobenie riadiaceho člena na člen riadený. Riadiacim členom môže byť človek (pri ručnom riadení) alebo zariadenie (pri automatickom riadení).</a:t>
            </a:r>
          </a:p>
          <a:p>
            <a:endParaRPr lang="sk-SK" sz="2000" dirty="0" smtClean="0"/>
          </a:p>
          <a:p>
            <a:endParaRPr lang="sk-SK" sz="2000" dirty="0" smtClean="0"/>
          </a:p>
          <a:p>
            <a:endParaRPr lang="sk-SK" sz="2000" dirty="0" smtClean="0"/>
          </a:p>
          <a:p>
            <a:r>
              <a:rPr lang="sk-SK" sz="2000" b="1" dirty="0" smtClean="0"/>
              <a:t>Ovládanie</a:t>
            </a:r>
            <a:r>
              <a:rPr lang="sk-SK" sz="2000" dirty="0" smtClean="0"/>
              <a:t> je pôsobenie riadiaceho člena na člen riadený bez spätnej kontroly meraním (nemá spätnú väzbu).</a:t>
            </a:r>
          </a:p>
          <a:p>
            <a:r>
              <a:rPr lang="sk-SK" sz="2000" b="1" dirty="0" smtClean="0"/>
              <a:t>Regulácia</a:t>
            </a:r>
            <a:r>
              <a:rPr lang="sk-SK" sz="2000" dirty="0" smtClean="0"/>
              <a:t> je to riadenie so spätnou kontrolou meraním (so spätnou väzbou).</a:t>
            </a:r>
          </a:p>
          <a:p>
            <a:r>
              <a:rPr lang="sk-SK" sz="2000" dirty="0" smtClean="0"/>
              <a:t>Osobitným druhom regulácie je </a:t>
            </a:r>
            <a:r>
              <a:rPr lang="sk-SK" sz="2000" b="1" dirty="0" smtClean="0"/>
              <a:t>kybernetická regulácia</a:t>
            </a:r>
            <a:r>
              <a:rPr lang="sk-SK" sz="2000" dirty="0" smtClean="0"/>
              <a:t>. Je to riadenie pomocou zariadenia (najčastejšie pomocou PC), ktoré nielen samočinne riadi objekt riadenia, ale samostatne si volí podmienky a spôsob riadenia na základe vopred zadaných kritérií.</a:t>
            </a:r>
            <a:endParaRPr lang="sk-SK" sz="2000" dirty="0"/>
          </a:p>
        </p:txBody>
      </p:sp>
      <p:graphicFrame>
        <p:nvGraphicFramePr>
          <p:cNvPr id="4" name="Diagram 3"/>
          <p:cNvGraphicFramePr/>
          <p:nvPr/>
        </p:nvGraphicFramePr>
        <p:xfrm>
          <a:off x="3419872" y="2276872"/>
          <a:ext cx="4200128" cy="1224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sk-SK" dirty="0" smtClean="0"/>
              <a:t>Príklad ručnej regulácie výšky hladiny v nádrži</a:t>
            </a:r>
            <a:endParaRPr lang="sk-SK" dirty="0"/>
          </a:p>
        </p:txBody>
      </p:sp>
      <p:sp>
        <p:nvSpPr>
          <p:cNvPr id="6" name="Zástupný symbol textu 5"/>
          <p:cNvSpPr>
            <a:spLocks noGrp="1"/>
          </p:cNvSpPr>
          <p:nvPr>
            <p:ph type="body" sz="half" idx="2"/>
          </p:nvPr>
        </p:nvSpPr>
        <p:spPr/>
        <p:txBody>
          <a:bodyPr/>
          <a:lstStyle/>
          <a:p>
            <a:endParaRPr lang="sk-SK"/>
          </a:p>
        </p:txBody>
      </p:sp>
      <p:pic>
        <p:nvPicPr>
          <p:cNvPr id="1027" name="Picture 3"/>
          <p:cNvPicPr>
            <a:picLocks noChangeAspect="1" noChangeArrowheads="1"/>
          </p:cNvPicPr>
          <p:nvPr/>
        </p:nvPicPr>
        <p:blipFill>
          <a:blip r:embed="rId2" cstate="print">
            <a:lum bright="-6000" contrast="30000"/>
          </a:blip>
          <a:srcRect l="31418" b="11996"/>
          <a:stretch>
            <a:fillRect/>
          </a:stretch>
        </p:blipFill>
        <p:spPr bwMode="auto">
          <a:xfrm>
            <a:off x="2123728" y="908720"/>
            <a:ext cx="4608512" cy="36724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Príklad automatickej regulácie výšky hladiny v nádrži</a:t>
            </a:r>
            <a:endParaRPr lang="sk-SK" dirty="0"/>
          </a:p>
        </p:txBody>
      </p:sp>
      <p:sp>
        <p:nvSpPr>
          <p:cNvPr id="4" name="Zástupný symbol textu 3"/>
          <p:cNvSpPr>
            <a:spLocks noGrp="1"/>
          </p:cNvSpPr>
          <p:nvPr>
            <p:ph type="body" sz="half" idx="2"/>
          </p:nvPr>
        </p:nvSpPr>
        <p:spPr/>
        <p:txBody>
          <a:bodyPr>
            <a:normAutofit lnSpcReduction="10000"/>
          </a:bodyPr>
          <a:lstStyle/>
          <a:p>
            <a:r>
              <a:rPr lang="sk-SK" dirty="0" smtClean="0"/>
              <a:t>Z – poruchová veličina – zdvih vypúšťacieho ventilu.</a:t>
            </a:r>
          </a:p>
          <a:p>
            <a:r>
              <a:rPr lang="sk-SK" dirty="0" smtClean="0"/>
              <a:t>W – riadiaca veličina – nastavená výška hladiny.</a:t>
            </a:r>
          </a:p>
          <a:p>
            <a:r>
              <a:rPr lang="sk-SK" dirty="0" smtClean="0"/>
              <a:t>X -  akčná veličina  - zdvih napúšťacieho ventilu.</a:t>
            </a:r>
            <a:endParaRPr lang="sk-SK" dirty="0"/>
          </a:p>
        </p:txBody>
      </p:sp>
      <p:pic>
        <p:nvPicPr>
          <p:cNvPr id="2050" name="Picture 2"/>
          <p:cNvPicPr>
            <a:picLocks noGrp="1" noChangeAspect="1" noChangeArrowheads="1"/>
          </p:cNvPicPr>
          <p:nvPr>
            <p:ph type="pic" idx="1"/>
          </p:nvPr>
        </p:nvPicPr>
        <p:blipFill>
          <a:blip r:embed="rId2" cstate="print">
            <a:lum bright="-12000" contrast="30000"/>
          </a:blip>
          <a:srcRect t="43602" b="6016"/>
          <a:stretch>
            <a:fillRect/>
          </a:stretch>
        </p:blipFill>
        <p:spPr bwMode="auto">
          <a:xfrm>
            <a:off x="1115616" y="980728"/>
            <a:ext cx="6768752" cy="3240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dirty="0" smtClean="0"/>
              <a:t>Podstata a teória kybernetiky</a:t>
            </a:r>
            <a:endParaRPr lang="sk-SK" sz="3200" dirty="0"/>
          </a:p>
        </p:txBody>
      </p:sp>
      <p:sp>
        <p:nvSpPr>
          <p:cNvPr id="3" name="Zástupný symbol obsahu 2"/>
          <p:cNvSpPr>
            <a:spLocks noGrp="1"/>
          </p:cNvSpPr>
          <p:nvPr>
            <p:ph idx="1"/>
          </p:nvPr>
        </p:nvSpPr>
        <p:spPr/>
        <p:txBody>
          <a:bodyPr>
            <a:normAutofit/>
          </a:bodyPr>
          <a:lstStyle/>
          <a:p>
            <a:r>
              <a:rPr lang="sk-SK" sz="2000" b="1" dirty="0" smtClean="0"/>
              <a:t>Kybernetika</a:t>
            </a:r>
            <a:r>
              <a:rPr lang="sk-SK" sz="2000" dirty="0" smtClean="0"/>
              <a:t> – je veda, ktorá sa zaoberá teóriou riadenia a prenosom informácií systémom. Skúma chovanie predmetu, resp. systému. Pristupuje ku skúmanému predmetu (systému) s otázkou: </a:t>
            </a:r>
          </a:p>
          <a:p>
            <a:pPr lvl="1"/>
            <a:r>
              <a:rPr lang="sk-SK" sz="2000" b="1" i="1" dirty="0" smtClean="0">
                <a:solidFill>
                  <a:srgbClr val="FF0000"/>
                </a:solidFill>
              </a:rPr>
              <a:t>Čo to robí?</a:t>
            </a:r>
          </a:p>
          <a:p>
            <a:pPr lvl="1"/>
            <a:r>
              <a:rPr lang="sk-SK" sz="2000" b="1" i="1" dirty="0" smtClean="0">
                <a:solidFill>
                  <a:srgbClr val="FF0000"/>
                </a:solidFill>
              </a:rPr>
              <a:t>Aké sú odozvy na vzruchy?</a:t>
            </a:r>
          </a:p>
          <a:p>
            <a:r>
              <a:rPr lang="sk-SK" sz="2000" dirty="0" smtClean="0"/>
              <a:t>Premenu vzruchu na vstupe na odozvu na výstupe označujeme ako </a:t>
            </a:r>
            <a:r>
              <a:rPr lang="sk-SK" sz="2000" b="1" dirty="0" smtClean="0"/>
              <a:t>transformáciu vzruchu</a:t>
            </a:r>
            <a:r>
              <a:rPr lang="sk-SK" sz="2000" dirty="0" smtClean="0"/>
              <a:t>.  Táto transformácia je tiež chápaná ako prenos informácie systémom. </a:t>
            </a:r>
          </a:p>
          <a:p>
            <a:r>
              <a:rPr lang="sk-SK" sz="2000" dirty="0" smtClean="0"/>
              <a:t>Kybernetické systémy sú systémy dynamické, ktorých chovanie sa mení v čase. </a:t>
            </a:r>
          </a:p>
          <a:p>
            <a:endParaRPr lang="sk-SK"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1014</Words>
  <Application>Microsoft Office PowerPoint</Application>
  <PresentationFormat>Předvádění na obrazovce (4:3)</PresentationFormat>
  <Paragraphs>113</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Motív Office</vt:lpstr>
      <vt:lpstr>Úvod do automatizácie</vt:lpstr>
      <vt:lpstr>Príklad mechanizácie</vt:lpstr>
      <vt:lpstr>Príklad automatizácie</vt:lpstr>
      <vt:lpstr>Význam automatizácie</vt:lpstr>
      <vt:lpstr>Význam automatizácie</vt:lpstr>
      <vt:lpstr>Základné pojmy riadenia</vt:lpstr>
      <vt:lpstr>Príklad ručnej regulácie výšky hladiny v nádrži</vt:lpstr>
      <vt:lpstr>Príklad automatickej regulácie výšky hladiny v nádrži</vt:lpstr>
      <vt:lpstr>Podstata a teória kybernetiky</vt:lpstr>
      <vt:lpstr>Kybernetika</vt:lpstr>
      <vt:lpstr>Definovanie prenosových vlastností</vt:lpstr>
      <vt:lpstr>Informácia, signál, kód</vt:lpstr>
      <vt:lpstr>Metódy kybernetiky</vt:lpstr>
      <vt:lpstr>Rozdelenie modelov:</vt:lpstr>
      <vt:lpstr>Priemyselný robot</vt:lpstr>
      <vt:lpstr>Priemyselné roboty - príklady prevedenia</vt:lpstr>
      <vt:lpstr>Vlastnosti priemyselných robotov</vt:lpstr>
      <vt:lpstr>Rozdelenie riadiacich systémov súčasných priemyselných robotov</vt:lpstr>
      <vt:lpstr>Efektívnosť použitia priemyselných robotov</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automatizácie</dc:title>
  <dc:creator>srenkel</dc:creator>
  <cp:lastModifiedBy>Šrenkel</cp:lastModifiedBy>
  <cp:revision>36</cp:revision>
  <dcterms:created xsi:type="dcterms:W3CDTF">2011-08-30T10:07:29Z</dcterms:created>
  <dcterms:modified xsi:type="dcterms:W3CDTF">2016-12-09T11:52:07Z</dcterms:modified>
</cp:coreProperties>
</file>