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7" r:id="rId4"/>
    <p:sldId id="258" r:id="rId5"/>
    <p:sldId id="259" r:id="rId6"/>
    <p:sldId id="260" r:id="rId7"/>
    <p:sldId id="278" r:id="rId8"/>
    <p:sldId id="261" r:id="rId9"/>
    <p:sldId id="268" r:id="rId10"/>
    <p:sldId id="262" r:id="rId11"/>
    <p:sldId id="263" r:id="rId12"/>
    <p:sldId id="264" r:id="rId13"/>
    <p:sldId id="265" r:id="rId14"/>
    <p:sldId id="266" r:id="rId15"/>
    <p:sldId id="267" r:id="rId16"/>
    <p:sldId id="269" r:id="rId17"/>
    <p:sldId id="270" r:id="rId18"/>
    <p:sldId id="271" r:id="rId19"/>
    <p:sldId id="273" r:id="rId20"/>
    <p:sldId id="272" r:id="rId21"/>
    <p:sldId id="274" r:id="rId22"/>
    <p:sldId id="275" r:id="rId23"/>
    <p:sldId id="276" r:id="rId2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2" autoAdjust="0"/>
    <p:restoredTop sz="94660"/>
  </p:normalViewPr>
  <p:slideViewPr>
    <p:cSldViewPr>
      <p:cViewPr varScale="1">
        <p:scale>
          <a:sx n="69" d="100"/>
          <a:sy n="69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4" Type="http://schemas.openxmlformats.org/officeDocument/2006/relationships/image" Target="../media/image41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0DDED-6BAC-4D8F-9810-89CD1AABE7CD}" type="datetimeFigureOut">
              <a:rPr lang="sk-SK" smtClean="0"/>
              <a:pPr/>
              <a:t>30.3.2020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77973-49F7-4909-A807-6A82212039E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0DDED-6BAC-4D8F-9810-89CD1AABE7CD}" type="datetimeFigureOut">
              <a:rPr lang="sk-SK" smtClean="0"/>
              <a:pPr/>
              <a:t>30.3.2020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77973-49F7-4909-A807-6A82212039E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0DDED-6BAC-4D8F-9810-89CD1AABE7CD}" type="datetimeFigureOut">
              <a:rPr lang="sk-SK" smtClean="0"/>
              <a:pPr/>
              <a:t>30.3.2020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77973-49F7-4909-A807-6A82212039E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0DDED-6BAC-4D8F-9810-89CD1AABE7CD}" type="datetimeFigureOut">
              <a:rPr lang="sk-SK" smtClean="0"/>
              <a:pPr/>
              <a:t>30.3.2020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77973-49F7-4909-A807-6A82212039E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0DDED-6BAC-4D8F-9810-89CD1AABE7CD}" type="datetimeFigureOut">
              <a:rPr lang="sk-SK" smtClean="0"/>
              <a:pPr/>
              <a:t>30.3.2020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77973-49F7-4909-A807-6A82212039E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0DDED-6BAC-4D8F-9810-89CD1AABE7CD}" type="datetimeFigureOut">
              <a:rPr lang="sk-SK" smtClean="0"/>
              <a:pPr/>
              <a:t>30.3.2020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77973-49F7-4909-A807-6A82212039E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0DDED-6BAC-4D8F-9810-89CD1AABE7CD}" type="datetimeFigureOut">
              <a:rPr lang="sk-SK" smtClean="0"/>
              <a:pPr/>
              <a:t>30.3.2020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77973-49F7-4909-A807-6A82212039E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0DDED-6BAC-4D8F-9810-89CD1AABE7CD}" type="datetimeFigureOut">
              <a:rPr lang="sk-SK" smtClean="0"/>
              <a:pPr/>
              <a:t>30.3.2020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77973-49F7-4909-A807-6A82212039E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0DDED-6BAC-4D8F-9810-89CD1AABE7CD}" type="datetimeFigureOut">
              <a:rPr lang="sk-SK" smtClean="0"/>
              <a:pPr/>
              <a:t>30.3.2020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77973-49F7-4909-A807-6A82212039E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0DDED-6BAC-4D8F-9810-89CD1AABE7CD}" type="datetimeFigureOut">
              <a:rPr lang="sk-SK" smtClean="0"/>
              <a:pPr/>
              <a:t>30.3.2020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77973-49F7-4909-A807-6A82212039E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0DDED-6BAC-4D8F-9810-89CD1AABE7CD}" type="datetimeFigureOut">
              <a:rPr lang="sk-SK" smtClean="0"/>
              <a:pPr/>
              <a:t>30.3.2020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77973-49F7-4909-A807-6A82212039E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0DDED-6BAC-4D8F-9810-89CD1AABE7CD}" type="datetimeFigureOut">
              <a:rPr lang="sk-SK" smtClean="0"/>
              <a:pPr/>
              <a:t>30.3.2020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77973-49F7-4909-A807-6A82212039E4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0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4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2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18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30.wmf"/><Relationship Id="rId3" Type="http://schemas.openxmlformats.org/officeDocument/2006/relationships/image" Target="../media/image31.jpeg"/><Relationship Id="rId7" Type="http://schemas.openxmlformats.org/officeDocument/2006/relationships/image" Target="../media/image27.wmf"/><Relationship Id="rId12" Type="http://schemas.openxmlformats.org/officeDocument/2006/relationships/oleObject" Target="../embeddings/oleObject23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29.wmf"/><Relationship Id="rId5" Type="http://schemas.openxmlformats.org/officeDocument/2006/relationships/image" Target="../media/image26.w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8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13" Type="http://schemas.openxmlformats.org/officeDocument/2006/relationships/image" Target="../media/image36.wmf"/><Relationship Id="rId3" Type="http://schemas.openxmlformats.org/officeDocument/2006/relationships/image" Target="../media/image37.jpeg"/><Relationship Id="rId7" Type="http://schemas.openxmlformats.org/officeDocument/2006/relationships/image" Target="../media/image33.wmf"/><Relationship Id="rId12" Type="http://schemas.openxmlformats.org/officeDocument/2006/relationships/oleObject" Target="../embeddings/oleObject28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5.bin"/><Relationship Id="rId11" Type="http://schemas.openxmlformats.org/officeDocument/2006/relationships/image" Target="../media/image35.wmf"/><Relationship Id="rId5" Type="http://schemas.openxmlformats.org/officeDocument/2006/relationships/image" Target="../media/image32.wmf"/><Relationship Id="rId10" Type="http://schemas.openxmlformats.org/officeDocument/2006/relationships/oleObject" Target="../embeddings/oleObject27.bin"/><Relationship Id="rId4" Type="http://schemas.openxmlformats.org/officeDocument/2006/relationships/oleObject" Target="../embeddings/oleObject24.bin"/><Relationship Id="rId9" Type="http://schemas.openxmlformats.org/officeDocument/2006/relationships/image" Target="../media/image34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image" Target="../media/image42.jpeg"/><Relationship Id="rId7" Type="http://schemas.openxmlformats.org/officeDocument/2006/relationships/image" Target="../media/image39.wmf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0.bin"/><Relationship Id="rId11" Type="http://schemas.openxmlformats.org/officeDocument/2006/relationships/image" Target="../media/image41.wmf"/><Relationship Id="rId5" Type="http://schemas.openxmlformats.org/officeDocument/2006/relationships/image" Target="../media/image38.wmf"/><Relationship Id="rId10" Type="http://schemas.openxmlformats.org/officeDocument/2006/relationships/oleObject" Target="../embeddings/oleObject32.bin"/><Relationship Id="rId4" Type="http://schemas.openxmlformats.org/officeDocument/2006/relationships/oleObject" Target="../embeddings/oleObject29.bin"/><Relationship Id="rId9" Type="http://schemas.openxmlformats.org/officeDocument/2006/relationships/image" Target="../media/image40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43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45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47.wmf"/><Relationship Id="rId4" Type="http://schemas.openxmlformats.org/officeDocument/2006/relationships/oleObject" Target="../embeddings/oleObject37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48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Striedavé prúdy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971600" y="548680"/>
            <a:ext cx="7128792" cy="56673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Ideálny </a:t>
            </a:r>
            <a:r>
              <a:rPr lang="sk-SK" sz="2800" dirty="0" err="1" smtClean="0"/>
              <a:t>rezistor</a:t>
            </a:r>
            <a:r>
              <a:rPr lang="sk-SK" sz="2800" dirty="0" smtClean="0"/>
              <a:t> v obvode striedavého prúdu</a:t>
            </a:r>
            <a:endParaRPr lang="sk-SK" sz="2800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sz="half" idx="2"/>
          </p:nvPr>
        </p:nvSpPr>
        <p:spPr>
          <a:xfrm>
            <a:off x="755576" y="5229200"/>
            <a:ext cx="7416824" cy="1008112"/>
          </a:xfrm>
        </p:spPr>
        <p:txBody>
          <a:bodyPr/>
          <a:lstStyle/>
          <a:p>
            <a:r>
              <a:rPr lang="sk-SK" sz="1800" dirty="0" smtClean="0"/>
              <a:t>Striedavý prúd </a:t>
            </a:r>
            <a:r>
              <a:rPr lang="sk-SK" sz="1800" i="1" dirty="0" smtClean="0"/>
              <a:t>i(t)</a:t>
            </a:r>
            <a:r>
              <a:rPr lang="sk-SK" sz="1800" dirty="0" smtClean="0"/>
              <a:t> prechádzajúci </a:t>
            </a:r>
            <a:r>
              <a:rPr lang="sk-SK" sz="1800" dirty="0" err="1" smtClean="0"/>
              <a:t>rezistorom</a:t>
            </a:r>
            <a:r>
              <a:rPr lang="sk-SK" sz="1800" dirty="0" smtClean="0"/>
              <a:t> </a:t>
            </a:r>
            <a:r>
              <a:rPr lang="sk-SK" sz="1800" i="1" dirty="0" smtClean="0"/>
              <a:t>R</a:t>
            </a:r>
            <a:r>
              <a:rPr lang="sk-SK" sz="1800" dirty="0" smtClean="0"/>
              <a:t> sleduje presne zmeny striedavého </a:t>
            </a:r>
            <a:r>
              <a:rPr lang="sk-SK" sz="1800" smtClean="0"/>
              <a:t>napätia </a:t>
            </a:r>
            <a:r>
              <a:rPr lang="sk-SK" sz="1800" i="1" smtClean="0"/>
              <a:t>u (t)</a:t>
            </a:r>
            <a:r>
              <a:rPr lang="sk-SK" sz="1800" smtClean="0"/>
              <a:t>.</a:t>
            </a:r>
            <a:endParaRPr lang="sk-SK" sz="1800" dirty="0" smtClean="0"/>
          </a:p>
          <a:p>
            <a:r>
              <a:rPr lang="sk-SK" sz="1800" b="1" dirty="0" smtClean="0"/>
              <a:t>Napätie a prúd na </a:t>
            </a:r>
            <a:r>
              <a:rPr lang="sk-SK" sz="1800" b="1" dirty="0" err="1" smtClean="0"/>
              <a:t>rezistore</a:t>
            </a:r>
            <a:r>
              <a:rPr lang="sk-SK" sz="1800" b="1" dirty="0" smtClean="0"/>
              <a:t> sú vo fáze.</a:t>
            </a:r>
          </a:p>
          <a:p>
            <a:endParaRPr lang="sk-SK" dirty="0"/>
          </a:p>
        </p:txBody>
      </p:sp>
      <p:grpSp>
        <p:nvGrpSpPr>
          <p:cNvPr id="19458" name="Group 2"/>
          <p:cNvGrpSpPr>
            <a:grpSpLocks noGrp="1"/>
          </p:cNvGrpSpPr>
          <p:nvPr/>
        </p:nvGrpSpPr>
        <p:grpSpPr bwMode="auto">
          <a:xfrm>
            <a:off x="755576" y="1628801"/>
            <a:ext cx="7561263" cy="3456384"/>
            <a:chOff x="2460" y="2926"/>
            <a:chExt cx="7004" cy="3089"/>
          </a:xfrm>
        </p:grpSpPr>
        <p:pic>
          <p:nvPicPr>
            <p:cNvPr id="19459" name="Picture 3" descr="Foto1"/>
            <p:cNvPicPr>
              <a:picLocks noChangeAspect="1" noChangeArrowheads="1"/>
            </p:cNvPicPr>
            <p:nvPr/>
          </p:nvPicPr>
          <p:blipFill>
            <a:blip r:embed="rId2" cstate="print">
              <a:lum bright="6000" contrast="12000"/>
            </a:blip>
            <a:srcRect l="2661" t="9322" r="1552" b="17374"/>
            <a:stretch>
              <a:fillRect/>
            </a:stretch>
          </p:blipFill>
          <p:spPr bwMode="auto">
            <a:xfrm>
              <a:off x="2460" y="2926"/>
              <a:ext cx="7004" cy="28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60" name="Text Box 4"/>
            <p:cNvSpPr txBox="1">
              <a:spLocks noChangeArrowheads="1"/>
            </p:cNvSpPr>
            <p:nvPr/>
          </p:nvSpPr>
          <p:spPr bwMode="auto">
            <a:xfrm>
              <a:off x="3000" y="5685"/>
              <a:ext cx="6210" cy="33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sk-SK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a – schéma zapojenia, b – časový priebeh napätia a prúdu, c – fázorový diagram</a:t>
              </a:r>
              <a:endPara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sk-SK" sz="2800" dirty="0" smtClean="0"/>
              <a:t>Ideálny </a:t>
            </a:r>
            <a:r>
              <a:rPr lang="sk-SK" sz="2800" dirty="0" err="1" smtClean="0"/>
              <a:t>rezistor</a:t>
            </a:r>
            <a:r>
              <a:rPr lang="sk-SK" sz="2800" dirty="0" smtClean="0"/>
              <a:t> v obvode striedavého prúdu</a:t>
            </a:r>
            <a:endParaRPr lang="sk-SK" sz="2800" dirty="0"/>
          </a:p>
        </p:txBody>
      </p:sp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r>
              <a:rPr lang="sk-SK" sz="2000" dirty="0" smtClean="0"/>
              <a:t>Ideálny </a:t>
            </a:r>
            <a:r>
              <a:rPr lang="sk-SK" sz="2000" dirty="0" err="1" smtClean="0"/>
              <a:t>rezistor</a:t>
            </a:r>
            <a:r>
              <a:rPr lang="sk-SK" sz="2000" dirty="0" smtClean="0"/>
              <a:t>: </a:t>
            </a:r>
            <a:r>
              <a:rPr lang="sk-SK" sz="2000" b="1" dirty="0" smtClean="0"/>
              <a:t>(R ≠ 0, R ≠ ∞, L = 0, C = 0)</a:t>
            </a:r>
          </a:p>
          <a:p>
            <a:r>
              <a:rPr lang="sk-SK" sz="2000" dirty="0" smtClean="0"/>
              <a:t>Ohmov zákon platí nielen pre maximálne, resp. efektívne hodnoty napätia a prúdu, ale aj pre okamžite hodnoty.</a:t>
            </a:r>
          </a:p>
          <a:p>
            <a:pPr>
              <a:buNone/>
            </a:pPr>
            <a:r>
              <a:rPr lang="sk-SK" sz="2000" dirty="0" smtClean="0"/>
              <a:t>	</a:t>
            </a:r>
          </a:p>
          <a:p>
            <a:pPr>
              <a:buNone/>
            </a:pPr>
            <a:r>
              <a:rPr lang="sk-SK" sz="2000" dirty="0" smtClean="0"/>
              <a:t>	</a:t>
            </a:r>
            <a:endParaRPr lang="sk-SK" sz="2000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1475656" y="2636912"/>
          <a:ext cx="1488165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4" name="Rovnica" r:id="rId3" imgW="787320" imgH="228600" progId="Equation.3">
                  <p:embed/>
                </p:oleObj>
              </mc:Choice>
              <mc:Fallback>
                <p:oleObj name="Rovnica" r:id="rId3" imgW="78732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2636912"/>
                        <a:ext cx="1488165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4067944" y="2636912"/>
          <a:ext cx="1584177" cy="419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5" name="Rovnica" r:id="rId5" imgW="863280" imgH="228600" progId="Equation.3">
                  <p:embed/>
                </p:oleObj>
              </mc:Choice>
              <mc:Fallback>
                <p:oleObj name="Rovnica" r:id="rId5" imgW="86328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2636912"/>
                        <a:ext cx="1584177" cy="41934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/>
        </p:nvGraphicFramePr>
        <p:xfrm>
          <a:off x="1475656" y="3356992"/>
          <a:ext cx="837556" cy="7867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6" name="Rovnica" r:id="rId7" imgW="419040" imgH="393480" progId="Equation.3">
                  <p:embed/>
                </p:oleObj>
              </mc:Choice>
              <mc:Fallback>
                <p:oleObj name="Rovnica" r:id="rId7" imgW="41904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3356992"/>
                        <a:ext cx="837556" cy="78679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/>
        </p:nvGraphicFramePr>
        <p:xfrm>
          <a:off x="4067944" y="3429000"/>
          <a:ext cx="723048" cy="772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7" name="Rovnica" r:id="rId9" imgW="368280" imgH="393480" progId="Equation.3">
                  <p:embed/>
                </p:oleObj>
              </mc:Choice>
              <mc:Fallback>
                <p:oleObj name="Rovnica" r:id="rId9" imgW="36828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3429000"/>
                        <a:ext cx="723048" cy="7729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971600" y="692696"/>
            <a:ext cx="7272808" cy="648072"/>
          </a:xfrm>
        </p:spPr>
        <p:txBody>
          <a:bodyPr>
            <a:normAutofit/>
          </a:bodyPr>
          <a:lstStyle/>
          <a:p>
            <a:r>
              <a:rPr lang="sk-SK" sz="2800" dirty="0" smtClean="0"/>
              <a:t>Ideálna cievka v obvode striedavého prúdu</a:t>
            </a:r>
            <a:endParaRPr lang="sk-SK" sz="2800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sz="half" idx="2"/>
          </p:nvPr>
        </p:nvSpPr>
        <p:spPr>
          <a:xfrm>
            <a:off x="1043608" y="5085184"/>
            <a:ext cx="7344816" cy="1087016"/>
          </a:xfrm>
        </p:spPr>
        <p:txBody>
          <a:bodyPr>
            <a:normAutofit/>
          </a:bodyPr>
          <a:lstStyle/>
          <a:p>
            <a:r>
              <a:rPr lang="sk-SK" sz="1800" dirty="0" smtClean="0"/>
              <a:t>Napätie na cievke predbieha prúd o 90º, </a:t>
            </a:r>
            <a:r>
              <a:rPr lang="sk-SK" sz="1800" dirty="0" err="1" smtClean="0"/>
              <a:t>t.j</a:t>
            </a:r>
            <a:r>
              <a:rPr lang="sk-SK" sz="1800" dirty="0" smtClean="0"/>
              <a:t> π/2 a je s indukovaným napätím v </a:t>
            </a:r>
            <a:r>
              <a:rPr lang="sk-SK" sz="1800" dirty="0" err="1" smtClean="0"/>
              <a:t>protifáze</a:t>
            </a:r>
            <a:r>
              <a:rPr lang="sk-SK" sz="1800" dirty="0" smtClean="0"/>
              <a:t>.</a:t>
            </a:r>
          </a:p>
          <a:p>
            <a:endParaRPr lang="sk-SK" sz="1800" dirty="0"/>
          </a:p>
        </p:txBody>
      </p:sp>
      <p:grpSp>
        <p:nvGrpSpPr>
          <p:cNvPr id="22532" name="Group 4"/>
          <p:cNvGrpSpPr>
            <a:grpSpLocks/>
          </p:cNvGrpSpPr>
          <p:nvPr/>
        </p:nvGrpSpPr>
        <p:grpSpPr bwMode="auto">
          <a:xfrm>
            <a:off x="1115616" y="1844824"/>
            <a:ext cx="6912768" cy="2954759"/>
            <a:chOff x="1230" y="10621"/>
            <a:chExt cx="6480" cy="2999"/>
          </a:xfrm>
        </p:grpSpPr>
        <p:pic>
          <p:nvPicPr>
            <p:cNvPr id="22533" name="Picture 5" descr="Foto1 001"/>
            <p:cNvPicPr>
              <a:picLocks noChangeAspect="1" noChangeArrowheads="1"/>
            </p:cNvPicPr>
            <p:nvPr/>
          </p:nvPicPr>
          <p:blipFill>
            <a:blip r:embed="rId2" cstate="print">
              <a:lum bright="6000" contrast="42000"/>
            </a:blip>
            <a:srcRect l="4034" t="12318" r="4247" b="21378"/>
            <a:stretch>
              <a:fillRect/>
            </a:stretch>
          </p:blipFill>
          <p:spPr bwMode="auto">
            <a:xfrm>
              <a:off x="1230" y="10621"/>
              <a:ext cx="6480" cy="27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534" name="Text Box 6"/>
            <p:cNvSpPr txBox="1">
              <a:spLocks noChangeArrowheads="1"/>
            </p:cNvSpPr>
            <p:nvPr/>
          </p:nvSpPr>
          <p:spPr bwMode="auto">
            <a:xfrm>
              <a:off x="1350" y="13290"/>
              <a:ext cx="6210" cy="33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sk-SK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a – schéma zapojenia, b – časový priebeh napätia a prúdu, c – </a:t>
              </a:r>
              <a:r>
                <a:rPr kumimoji="0" lang="sk-SK" sz="9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fázorový</a:t>
              </a:r>
              <a:r>
                <a:rPr kumimoji="0" lang="sk-SK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diagram</a:t>
              </a:r>
              <a:endParaRPr kumimoji="0" lang="sk-SK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Ideálna cievka</a:t>
            </a:r>
            <a:endParaRPr lang="sk-SK" sz="2800" dirty="0"/>
          </a:p>
        </p:txBody>
      </p:sp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k-SK" sz="2000" dirty="0" smtClean="0"/>
              <a:t>Ideálna cievka: </a:t>
            </a:r>
            <a:r>
              <a:rPr lang="sk-SK" sz="2000" b="1" dirty="0" smtClean="0"/>
              <a:t>(L ≠ 0, R = 0,  C = 0)</a:t>
            </a:r>
          </a:p>
          <a:p>
            <a:r>
              <a:rPr lang="sk-SK" sz="2000" dirty="0" smtClean="0"/>
              <a:t>Priebeh okamžitých hodnôt striedavého prúdu, ktorý preteká ideálnou cievkou: </a:t>
            </a:r>
          </a:p>
          <a:p>
            <a:pPr>
              <a:buNone/>
            </a:pPr>
            <a:r>
              <a:rPr lang="sk-SK" sz="2000" dirty="0" smtClean="0"/>
              <a:t>	</a:t>
            </a:r>
          </a:p>
          <a:p>
            <a:pPr>
              <a:buNone/>
            </a:pPr>
            <a:endParaRPr lang="sk-SK" sz="2000" dirty="0" smtClean="0"/>
          </a:p>
          <a:p>
            <a:pPr>
              <a:buNone/>
            </a:pPr>
            <a:endParaRPr lang="sk-SK" sz="2000" dirty="0" smtClean="0"/>
          </a:p>
          <a:p>
            <a:r>
              <a:rPr lang="sk-SK" sz="2000" dirty="0" smtClean="0"/>
              <a:t>Efektívna hodnota striedavého prúdu:</a:t>
            </a:r>
          </a:p>
          <a:p>
            <a:pPr>
              <a:buNone/>
            </a:pPr>
            <a:r>
              <a:rPr lang="sk-SK" sz="2000" dirty="0" smtClean="0"/>
              <a:t>	</a:t>
            </a:r>
          </a:p>
          <a:p>
            <a:pPr>
              <a:buNone/>
            </a:pPr>
            <a:r>
              <a:rPr lang="sk-SK" sz="2000" dirty="0" smtClean="0"/>
              <a:t>				</a:t>
            </a:r>
          </a:p>
          <a:p>
            <a:pPr>
              <a:buNone/>
            </a:pPr>
            <a:endParaRPr lang="sk-SK" sz="2000" b="1" dirty="0" smtClean="0"/>
          </a:p>
          <a:p>
            <a:r>
              <a:rPr lang="sk-SK" sz="2000" b="1" dirty="0" smtClean="0"/>
              <a:t>X</a:t>
            </a:r>
            <a:r>
              <a:rPr lang="sk-SK" sz="2000" b="1" baseline="-25000" dirty="0" smtClean="0"/>
              <a:t>L</a:t>
            </a:r>
            <a:r>
              <a:rPr lang="sk-SK" sz="2000" b="1" dirty="0" smtClean="0"/>
              <a:t> – indukčná </a:t>
            </a:r>
            <a:r>
              <a:rPr lang="sk-SK" sz="2000" b="1" dirty="0" err="1" smtClean="0"/>
              <a:t>reaktancia</a:t>
            </a:r>
            <a:r>
              <a:rPr lang="sk-SK" sz="2000" b="1" dirty="0" smtClean="0"/>
              <a:t> (</a:t>
            </a:r>
            <a:r>
              <a:rPr lang="el-GR" sz="2000" b="1" dirty="0" smtClean="0"/>
              <a:t>Ω</a:t>
            </a:r>
            <a:r>
              <a:rPr lang="sk-SK" sz="2000" b="1" dirty="0" smtClean="0"/>
              <a:t>)</a:t>
            </a:r>
          </a:p>
          <a:p>
            <a:r>
              <a:rPr lang="sk-SK" sz="2000" dirty="0" smtClean="0"/>
              <a:t>Ohmov zákon platí pre maximálne, </a:t>
            </a:r>
            <a:r>
              <a:rPr lang="sk-SK" sz="2000" dirty="0" err="1" smtClean="0"/>
              <a:t>resp</a:t>
            </a:r>
            <a:r>
              <a:rPr lang="sk-SK" sz="2000" dirty="0" smtClean="0"/>
              <a:t> efektívne hodnoty, neplatí ale pre okamžité hodnoty napätia a prúdu.</a:t>
            </a:r>
          </a:p>
          <a:p>
            <a:endParaRPr lang="sk-SK" sz="2000" b="1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1271587" y="2564904"/>
          <a:ext cx="2143297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2" name="Rovnica" r:id="rId3" imgW="1168200" imgH="431640" progId="Equation.3">
                  <p:embed/>
                </p:oleObj>
              </mc:Choice>
              <mc:Fallback>
                <p:oleObj name="Rovnica" r:id="rId3" imgW="116820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1587" y="2564904"/>
                        <a:ext cx="2143297" cy="792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4283968" y="2780928"/>
          <a:ext cx="1583929" cy="41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3" name="Rovnica" r:id="rId5" imgW="863280" imgH="228600" progId="Equation.3">
                  <p:embed/>
                </p:oleObj>
              </mc:Choice>
              <mc:Fallback>
                <p:oleObj name="Rovnica" r:id="rId5" imgW="86328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968" y="2780928"/>
                        <a:ext cx="1583929" cy="419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/>
        </p:nvGraphicFramePr>
        <p:xfrm>
          <a:off x="1331640" y="4005064"/>
          <a:ext cx="1654067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4" name="Rovnica" r:id="rId7" imgW="901440" imgH="431640" progId="Equation.3">
                  <p:embed/>
                </p:oleObj>
              </mc:Choice>
              <mc:Fallback>
                <p:oleObj name="Rovnica" r:id="rId7" imgW="90144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4005064"/>
                        <a:ext cx="1654067" cy="792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/>
        </p:nvGraphicFramePr>
        <p:xfrm>
          <a:off x="4283968" y="4149080"/>
          <a:ext cx="1173306" cy="407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5" name="Rovnica" r:id="rId9" imgW="622080" imgH="215640" progId="Equation.3">
                  <p:embed/>
                </p:oleObj>
              </mc:Choice>
              <mc:Fallback>
                <p:oleObj name="Rovnica" r:id="rId9" imgW="62208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968" y="4149080"/>
                        <a:ext cx="1173306" cy="407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Ideálny kondenzátor v obvode striedavého prúdu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lnSpcReduction="10000"/>
          </a:bodyPr>
          <a:lstStyle/>
          <a:p>
            <a:r>
              <a:rPr lang="sk-SK" sz="2000" dirty="0" smtClean="0"/>
              <a:t>Ideálny kondenzátor: </a:t>
            </a:r>
            <a:r>
              <a:rPr lang="sk-SK" sz="2000" b="1" dirty="0" smtClean="0"/>
              <a:t>(C ≠ 0, R = ∞, L = 0)</a:t>
            </a:r>
          </a:p>
          <a:p>
            <a:r>
              <a:rPr lang="sk-SK" sz="2000" dirty="0" smtClean="0"/>
              <a:t>Vplyvom zmien polarity striedavého napätia sa bude kondenzátor opakovane nabíjať a vybíjať, čo sa v jeho vonkajšom obvode prejaví posuvným prúdom.</a:t>
            </a:r>
          </a:p>
          <a:p>
            <a:r>
              <a:rPr lang="sk-SK" sz="2000" dirty="0" smtClean="0"/>
              <a:t>Priebeh </a:t>
            </a:r>
            <a:r>
              <a:rPr lang="sk-SK" sz="2000" dirty="0" err="1" smtClean="0"/>
              <a:t>okamžitych</a:t>
            </a:r>
            <a:r>
              <a:rPr lang="sk-SK" sz="2000" dirty="0" smtClean="0"/>
              <a:t> hodnôt striedavého prúdu:</a:t>
            </a:r>
          </a:p>
          <a:p>
            <a:pPr>
              <a:buNone/>
            </a:pPr>
            <a:endParaRPr lang="sk-SK" sz="2000" dirty="0" smtClean="0"/>
          </a:p>
          <a:p>
            <a:pPr>
              <a:buNone/>
            </a:pPr>
            <a:r>
              <a:rPr lang="sk-SK" sz="2000" dirty="0" smtClean="0"/>
              <a:t>	</a:t>
            </a:r>
          </a:p>
          <a:p>
            <a:endParaRPr lang="sk-SK" sz="2000" dirty="0" smtClean="0"/>
          </a:p>
          <a:p>
            <a:r>
              <a:rPr lang="sk-SK" sz="2000" dirty="0" smtClean="0"/>
              <a:t> Ohmov zákon platí pre maximálne, </a:t>
            </a:r>
            <a:r>
              <a:rPr lang="sk-SK" sz="2000" dirty="0" err="1" smtClean="0"/>
              <a:t>resp</a:t>
            </a:r>
            <a:r>
              <a:rPr lang="sk-SK" sz="2000" dirty="0" smtClean="0"/>
              <a:t> efektívne hodnoty, neplatí ale pre okamžité hodnoty napätia a prúdu.</a:t>
            </a:r>
          </a:p>
          <a:p>
            <a:pPr>
              <a:buNone/>
            </a:pPr>
            <a:r>
              <a:rPr lang="sk-SK" sz="2000" dirty="0" smtClean="0"/>
              <a:t>	</a:t>
            </a:r>
          </a:p>
          <a:p>
            <a:pPr>
              <a:buNone/>
            </a:pPr>
            <a:endParaRPr lang="sk-SK" sz="2000" dirty="0" smtClean="0"/>
          </a:p>
          <a:p>
            <a:pPr>
              <a:buNone/>
            </a:pPr>
            <a:endParaRPr lang="sk-SK" sz="2000" dirty="0" smtClean="0"/>
          </a:p>
          <a:p>
            <a:r>
              <a:rPr lang="sk-SK" sz="2000" b="1" dirty="0" smtClean="0"/>
              <a:t>X</a:t>
            </a:r>
            <a:r>
              <a:rPr lang="sk-SK" sz="2000" b="1" baseline="-25000" dirty="0" smtClean="0"/>
              <a:t>C</a:t>
            </a:r>
            <a:r>
              <a:rPr lang="sk-SK" sz="2000" b="1" dirty="0" smtClean="0"/>
              <a:t> – kapacitná </a:t>
            </a:r>
            <a:r>
              <a:rPr lang="sk-SK" sz="2000" b="1" dirty="0" err="1" smtClean="0"/>
              <a:t>reaktancia</a:t>
            </a:r>
            <a:r>
              <a:rPr lang="sk-SK" sz="2000" b="1" smtClean="0"/>
              <a:t> – (</a:t>
            </a:r>
            <a:r>
              <a:rPr lang="el-GR" sz="2000" b="1" dirty="0" smtClean="0"/>
              <a:t>Ω</a:t>
            </a:r>
            <a:r>
              <a:rPr lang="sk-SK" sz="2000" b="1" dirty="0" smtClean="0"/>
              <a:t>)</a:t>
            </a:r>
            <a:endParaRPr lang="sk-SK" sz="2000" b="1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1259632" y="3140968"/>
          <a:ext cx="2074810" cy="7198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0" name="Rovnica" r:id="rId3" imgW="1244520" imgH="431640" progId="Equation.3">
                  <p:embed/>
                </p:oleObj>
              </mc:Choice>
              <mc:Fallback>
                <p:oleObj name="Rovnica" r:id="rId3" imgW="124452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3140968"/>
                        <a:ext cx="2074810" cy="7198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4140199" y="3244809"/>
          <a:ext cx="1511921" cy="4002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1" name="Rovnica" r:id="rId5" imgW="863280" imgH="228600" progId="Equation.3">
                  <p:embed/>
                </p:oleObj>
              </mc:Choice>
              <mc:Fallback>
                <p:oleObj name="Rovnica" r:id="rId5" imgW="86328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199" y="3244809"/>
                        <a:ext cx="1511921" cy="4002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1187624" y="4653136"/>
          <a:ext cx="1584176" cy="6568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2" name="Rovnica" r:id="rId7" imgW="1041120" imgH="431640" progId="Equation.3">
                  <p:embed/>
                </p:oleObj>
              </mc:Choice>
              <mc:Fallback>
                <p:oleObj name="Rovnica" r:id="rId7" imgW="104112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4653136"/>
                        <a:ext cx="1584176" cy="6568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3635896" y="4581128"/>
          <a:ext cx="1052246" cy="6523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3" name="Rovnica" r:id="rId9" imgW="634680" imgH="393480" progId="Equation.3">
                  <p:embed/>
                </p:oleObj>
              </mc:Choice>
              <mc:Fallback>
                <p:oleObj name="Rovnica" r:id="rId9" imgW="63468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896" y="4581128"/>
                        <a:ext cx="1052246" cy="65239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971600" y="620688"/>
            <a:ext cx="7416824" cy="720080"/>
          </a:xfrm>
        </p:spPr>
        <p:txBody>
          <a:bodyPr>
            <a:normAutofit fontScale="90000"/>
          </a:bodyPr>
          <a:lstStyle/>
          <a:p>
            <a:r>
              <a:rPr lang="sk-SK" sz="2800" dirty="0" smtClean="0"/>
              <a:t>Ideálny kondenzátor v obvode striedavého prúdu</a:t>
            </a:r>
            <a:endParaRPr lang="sk-SK" sz="2800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sz="half" idx="2"/>
          </p:nvPr>
        </p:nvSpPr>
        <p:spPr>
          <a:xfrm>
            <a:off x="899592" y="5373216"/>
            <a:ext cx="7488832" cy="792088"/>
          </a:xfrm>
        </p:spPr>
        <p:txBody>
          <a:bodyPr>
            <a:normAutofit/>
          </a:bodyPr>
          <a:lstStyle/>
          <a:p>
            <a:r>
              <a:rPr lang="sk-SK" sz="1800" dirty="0" smtClean="0"/>
              <a:t>Prúd v obvode s kondenzátorom predbieha svorkové napätie o </a:t>
            </a:r>
            <a:r>
              <a:rPr lang="sk-SK" sz="1800" dirty="0" err="1" smtClean="0"/>
              <a:t>o</a:t>
            </a:r>
            <a:r>
              <a:rPr lang="sk-SK" sz="1800" dirty="0" smtClean="0"/>
              <a:t> 90º, </a:t>
            </a:r>
            <a:r>
              <a:rPr lang="sk-SK" sz="1800" dirty="0" err="1" smtClean="0"/>
              <a:t>t.j</a:t>
            </a:r>
            <a:r>
              <a:rPr lang="sk-SK" sz="1800" dirty="0" smtClean="0"/>
              <a:t> π/2.</a:t>
            </a:r>
            <a:endParaRPr lang="sk-SK" sz="1800" dirty="0"/>
          </a:p>
        </p:txBody>
      </p:sp>
      <p:grpSp>
        <p:nvGrpSpPr>
          <p:cNvPr id="24578" name="Group 2"/>
          <p:cNvGrpSpPr>
            <a:grpSpLocks noGrp="1"/>
          </p:cNvGrpSpPr>
          <p:nvPr/>
        </p:nvGrpSpPr>
        <p:grpSpPr bwMode="auto">
          <a:xfrm>
            <a:off x="755576" y="1844824"/>
            <a:ext cx="7489204" cy="3090434"/>
            <a:chOff x="1080" y="5686"/>
            <a:chExt cx="6705" cy="3047"/>
          </a:xfrm>
        </p:grpSpPr>
        <p:pic>
          <p:nvPicPr>
            <p:cNvPr id="24579" name="Picture 3" descr="Foto1 003"/>
            <p:cNvPicPr>
              <a:picLocks noChangeAspect="1" noChangeArrowheads="1"/>
            </p:cNvPicPr>
            <p:nvPr/>
          </p:nvPicPr>
          <p:blipFill>
            <a:blip r:embed="rId2" cstate="print">
              <a:lum bright="6000" contrast="12000"/>
            </a:blip>
            <a:srcRect l="2078" t="7143" r="4990" b="22180"/>
            <a:stretch>
              <a:fillRect/>
            </a:stretch>
          </p:blipFill>
          <p:spPr bwMode="auto">
            <a:xfrm>
              <a:off x="1080" y="5686"/>
              <a:ext cx="6705" cy="28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581" name="Text Box 5"/>
            <p:cNvSpPr txBox="1">
              <a:spLocks noChangeArrowheads="1"/>
            </p:cNvSpPr>
            <p:nvPr/>
          </p:nvSpPr>
          <p:spPr bwMode="auto">
            <a:xfrm>
              <a:off x="1439" y="8403"/>
              <a:ext cx="6210" cy="33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sk-SK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a – schéma zapojenia, b – časový priebeh napätia a prúdu, c – </a:t>
              </a:r>
              <a:r>
                <a:rPr kumimoji="0" lang="sk-SK" sz="9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fázorový</a:t>
              </a:r>
              <a:r>
                <a:rPr kumimoji="0" lang="sk-SK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diagram</a:t>
              </a:r>
              <a:endParaRPr kumimoji="0" lang="sk-SK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827584" y="692696"/>
            <a:ext cx="7704856" cy="566738"/>
          </a:xfrm>
        </p:spPr>
        <p:txBody>
          <a:bodyPr>
            <a:normAutofit/>
          </a:bodyPr>
          <a:lstStyle/>
          <a:p>
            <a:r>
              <a:rPr lang="sk-SK" sz="2800" b="0" dirty="0" smtClean="0"/>
              <a:t>Sériové zapojenie ideálneho </a:t>
            </a:r>
            <a:r>
              <a:rPr lang="sk-SK" sz="2800" b="0" dirty="0" err="1" smtClean="0"/>
              <a:t>rezistora</a:t>
            </a:r>
            <a:r>
              <a:rPr lang="sk-SK" sz="2800" b="0" dirty="0" smtClean="0"/>
              <a:t> a cievky</a:t>
            </a:r>
            <a:endParaRPr lang="sk-SK" sz="2800" b="0" dirty="0"/>
          </a:p>
        </p:txBody>
      </p:sp>
      <p:sp>
        <p:nvSpPr>
          <p:cNvPr id="9" name="Zástupný symbol textu 8"/>
          <p:cNvSpPr>
            <a:spLocks noGrp="1"/>
          </p:cNvSpPr>
          <p:nvPr>
            <p:ph type="body" sz="half" idx="2"/>
          </p:nvPr>
        </p:nvSpPr>
        <p:spPr>
          <a:xfrm>
            <a:off x="971600" y="4221088"/>
            <a:ext cx="7488832" cy="2232248"/>
          </a:xfrm>
        </p:spPr>
        <p:txBody>
          <a:bodyPr>
            <a:normAutofit/>
          </a:bodyPr>
          <a:lstStyle/>
          <a:p>
            <a:r>
              <a:rPr lang="sk-SK" sz="1800" dirty="0" smtClean="0"/>
              <a:t>Vzťahy pre výpočet výsledného napätia a impedancie a fázového posunu:</a:t>
            </a:r>
          </a:p>
          <a:p>
            <a:endParaRPr lang="sk-SK" sz="1800" dirty="0" smtClean="0"/>
          </a:p>
          <a:p>
            <a:r>
              <a:rPr lang="sk-SK" sz="1800" dirty="0" smtClean="0"/>
              <a:t>Z – impedancia (zdanlivý odpor) obvodu.</a:t>
            </a:r>
          </a:p>
          <a:p>
            <a:endParaRPr lang="sk-SK" sz="1800" dirty="0" smtClean="0"/>
          </a:p>
          <a:p>
            <a:endParaRPr lang="sk-SK" sz="1800" dirty="0"/>
          </a:p>
        </p:txBody>
      </p:sp>
      <p:pic>
        <p:nvPicPr>
          <p:cNvPr id="31749" name="Picture 5" descr="Foto1 005"/>
          <p:cNvPicPr>
            <a:picLocks noChangeAspect="1" noChangeArrowheads="1"/>
          </p:cNvPicPr>
          <p:nvPr/>
        </p:nvPicPr>
        <p:blipFill>
          <a:blip r:embed="rId3" cstate="print">
            <a:lum bright="6000" contrast="24000"/>
          </a:blip>
          <a:srcRect l="29314" t="21805" r="23909" b="25940"/>
          <a:stretch>
            <a:fillRect/>
          </a:stretch>
        </p:blipFill>
        <p:spPr bwMode="auto">
          <a:xfrm>
            <a:off x="2699792" y="1628800"/>
            <a:ext cx="3909846" cy="2404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7" name="Objekt 16"/>
          <p:cNvGraphicFramePr>
            <a:graphicFrameLocks noChangeAspect="1"/>
          </p:cNvGraphicFramePr>
          <p:nvPr/>
        </p:nvGraphicFramePr>
        <p:xfrm>
          <a:off x="2195736" y="4509120"/>
          <a:ext cx="1515727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8" name="Rovnica" r:id="rId4" imgW="1041120" imgH="291960" progId="Equation.3">
                  <p:embed/>
                </p:oleObj>
              </mc:Choice>
              <mc:Fallback>
                <p:oleObj name="Rovnica" r:id="rId4" imgW="1041120" imgH="29196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4509120"/>
                        <a:ext cx="1515727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4283967" y="4509121"/>
          <a:ext cx="1609219" cy="4806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9" name="Rovnica" r:id="rId6" imgW="977760" imgH="291960" progId="Equation.3">
                  <p:embed/>
                </p:oleObj>
              </mc:Choice>
              <mc:Fallback>
                <p:oleObj name="Rovnica" r:id="rId6" imgW="977760" imgH="29196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967" y="4509121"/>
                        <a:ext cx="1609219" cy="4806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1043608" y="5373216"/>
          <a:ext cx="1505238" cy="6478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0" name="Rovnica" r:id="rId8" imgW="1002960" imgH="431640" progId="Equation.3">
                  <p:embed/>
                </p:oleObj>
              </mc:Choice>
              <mc:Fallback>
                <p:oleObj name="Rovnica" r:id="rId8" imgW="1002960" imgH="4316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5373216"/>
                        <a:ext cx="1505238" cy="64782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/>
        </p:nvGraphicFramePr>
        <p:xfrm>
          <a:off x="3275856" y="5373216"/>
          <a:ext cx="1694819" cy="6254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1" name="Rovnica" r:id="rId10" imgW="1066680" imgH="393480" progId="Equation.3">
                  <p:embed/>
                </p:oleObj>
              </mc:Choice>
              <mc:Fallback>
                <p:oleObj name="Rovnica" r:id="rId10" imgW="1066680" imgH="39348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5373216"/>
                        <a:ext cx="1694819" cy="62546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/>
        </p:nvGraphicFramePr>
        <p:xfrm>
          <a:off x="5724128" y="5373216"/>
          <a:ext cx="1656185" cy="6498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2" name="Rovnica" r:id="rId12" imgW="1002960" imgH="393480" progId="Equation.3">
                  <p:embed/>
                </p:oleObj>
              </mc:Choice>
              <mc:Fallback>
                <p:oleObj name="Rovnica" r:id="rId12" imgW="1002960" imgH="39348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128" y="5373216"/>
                        <a:ext cx="1656185" cy="64989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692696"/>
            <a:ext cx="7272808" cy="566738"/>
          </a:xfrm>
        </p:spPr>
        <p:txBody>
          <a:bodyPr>
            <a:noAutofit/>
          </a:bodyPr>
          <a:lstStyle/>
          <a:p>
            <a:r>
              <a:rPr lang="sk-SK" sz="2800" dirty="0" smtClean="0"/>
              <a:t>Sériové zapojenie ideálneho </a:t>
            </a:r>
            <a:r>
              <a:rPr lang="sk-SK" sz="2800" dirty="0" err="1" smtClean="0"/>
              <a:t>rezistora</a:t>
            </a:r>
            <a:r>
              <a:rPr lang="sk-SK" sz="2800" dirty="0" smtClean="0"/>
              <a:t> a kondenzátora</a:t>
            </a:r>
            <a:endParaRPr lang="sk-SK" sz="2800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971600" y="4437112"/>
            <a:ext cx="7272808" cy="1944216"/>
          </a:xfrm>
        </p:spPr>
        <p:txBody>
          <a:bodyPr>
            <a:normAutofit/>
          </a:bodyPr>
          <a:lstStyle/>
          <a:p>
            <a:r>
              <a:rPr lang="sk-SK" sz="1800" dirty="0" smtClean="0"/>
              <a:t>Vzťahy pre výpočet výsledného napätia, impedancie a fázového posunu:</a:t>
            </a:r>
          </a:p>
          <a:p>
            <a:endParaRPr lang="sk-SK" sz="1800" dirty="0"/>
          </a:p>
        </p:txBody>
      </p:sp>
      <p:grpSp>
        <p:nvGrpSpPr>
          <p:cNvPr id="33794" name="Group 2"/>
          <p:cNvGrpSpPr>
            <a:grpSpLocks noGrp="1"/>
          </p:cNvGrpSpPr>
          <p:nvPr/>
        </p:nvGrpSpPr>
        <p:grpSpPr bwMode="auto">
          <a:xfrm>
            <a:off x="1792288" y="1557403"/>
            <a:ext cx="3715603" cy="2879709"/>
            <a:chOff x="1335" y="5364"/>
            <a:chExt cx="6171" cy="2337"/>
          </a:xfrm>
        </p:grpSpPr>
        <p:pic>
          <p:nvPicPr>
            <p:cNvPr id="33795" name="Picture 3" descr="Foto1 007"/>
            <p:cNvPicPr>
              <a:picLocks noChangeAspect="1" noChangeArrowheads="1"/>
            </p:cNvPicPr>
            <p:nvPr/>
          </p:nvPicPr>
          <p:blipFill>
            <a:blip r:embed="rId3" cstate="print">
              <a:lum bright="6000" contrast="6000"/>
            </a:blip>
            <a:srcRect l="33472" t="20677" r="24117" b="28195"/>
            <a:stretch>
              <a:fillRect/>
            </a:stretch>
          </p:blipFill>
          <p:spPr bwMode="auto">
            <a:xfrm>
              <a:off x="1335" y="5364"/>
              <a:ext cx="6171" cy="2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3798" name="Text Box 6"/>
            <p:cNvSpPr txBox="1">
              <a:spLocks noChangeArrowheads="1"/>
            </p:cNvSpPr>
            <p:nvPr/>
          </p:nvSpPr>
          <p:spPr bwMode="auto">
            <a:xfrm>
              <a:off x="1799" y="7371"/>
              <a:ext cx="5468" cy="33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sk-SK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a – schéma zapojenia, b  – </a:t>
              </a:r>
              <a:r>
                <a:rPr kumimoji="0" lang="sk-SK" sz="12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fázorový</a:t>
              </a:r>
              <a:r>
                <a:rPr kumimoji="0" lang="sk-SK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diagram</a:t>
              </a:r>
              <a:endParaRPr kumimoji="0" lang="sk-SK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0" name="Objekt 9"/>
          <p:cNvGraphicFramePr>
            <a:graphicFrameLocks noChangeAspect="1"/>
          </p:cNvGraphicFramePr>
          <p:nvPr/>
        </p:nvGraphicFramePr>
        <p:xfrm>
          <a:off x="1115616" y="5013176"/>
          <a:ext cx="1494166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4" name="Rovnica" r:id="rId4" imgW="1054080" imgH="304560" progId="Equation.3">
                  <p:embed/>
                </p:oleObj>
              </mc:Choice>
              <mc:Fallback>
                <p:oleObj name="Rovnica" r:id="rId4" imgW="1054080" imgH="30456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5013176"/>
                        <a:ext cx="1494166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/>
        </p:nvGraphicFramePr>
        <p:xfrm>
          <a:off x="3267075" y="4797425"/>
          <a:ext cx="2970213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5" name="Rovnica" r:id="rId6" imgW="1993680" imgH="507960" progId="Equation.3">
                  <p:embed/>
                </p:oleObj>
              </mc:Choice>
              <mc:Fallback>
                <p:oleObj name="Rovnica" r:id="rId6" imgW="1993680" imgH="50796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7075" y="4797425"/>
                        <a:ext cx="2970213" cy="757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 11"/>
          <p:cNvGraphicFramePr>
            <a:graphicFrameLocks noChangeAspect="1"/>
          </p:cNvGraphicFramePr>
          <p:nvPr/>
        </p:nvGraphicFramePr>
        <p:xfrm>
          <a:off x="1115615" y="5605440"/>
          <a:ext cx="1656185" cy="7038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6" name="Rovnica" r:id="rId8" imgW="1015920" imgH="431640" progId="Equation.3">
                  <p:embed/>
                </p:oleObj>
              </mc:Choice>
              <mc:Fallback>
                <p:oleObj name="Rovnica" r:id="rId8" imgW="1015920" imgH="431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5" y="5605440"/>
                        <a:ext cx="1656185" cy="70387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kt 12"/>
          <p:cNvGraphicFramePr>
            <a:graphicFrameLocks noChangeAspect="1"/>
          </p:cNvGraphicFramePr>
          <p:nvPr/>
        </p:nvGraphicFramePr>
        <p:xfrm>
          <a:off x="3275856" y="5589240"/>
          <a:ext cx="1651539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7" name="Rovnica" r:id="rId10" imgW="1002960" imgH="393480" progId="Equation.3">
                  <p:embed/>
                </p:oleObj>
              </mc:Choice>
              <mc:Fallback>
                <p:oleObj name="Rovnica" r:id="rId10" imgW="1002960" imgH="393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5589240"/>
                        <a:ext cx="1651539" cy="6480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kt 13"/>
          <p:cNvGraphicFramePr>
            <a:graphicFrameLocks noChangeAspect="1"/>
          </p:cNvGraphicFramePr>
          <p:nvPr/>
        </p:nvGraphicFramePr>
        <p:xfrm>
          <a:off x="5580112" y="5589240"/>
          <a:ext cx="1797877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8" name="Rovnica" r:id="rId12" imgW="1091880" imgH="393480" progId="Equation.3">
                  <p:embed/>
                </p:oleObj>
              </mc:Choice>
              <mc:Fallback>
                <p:oleObj name="Rovnica" r:id="rId12" imgW="1091880" imgH="39348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2" y="5589240"/>
                        <a:ext cx="1797877" cy="6480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908720"/>
            <a:ext cx="7776864" cy="566738"/>
          </a:xfrm>
        </p:spPr>
        <p:txBody>
          <a:bodyPr>
            <a:noAutofit/>
          </a:bodyPr>
          <a:lstStyle/>
          <a:p>
            <a:r>
              <a:rPr lang="sk-SK" sz="2800" dirty="0" smtClean="0"/>
              <a:t>Sériové zapojenie ideálneho </a:t>
            </a:r>
            <a:r>
              <a:rPr lang="sk-SK" sz="2800" dirty="0" err="1" smtClean="0"/>
              <a:t>rezistora</a:t>
            </a:r>
            <a:r>
              <a:rPr lang="sk-SK" sz="2800" dirty="0" smtClean="0"/>
              <a:t>, cievky a kondenzátora</a:t>
            </a:r>
            <a:endParaRPr lang="sk-SK" sz="2800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83568" y="4365104"/>
            <a:ext cx="7776864" cy="2088232"/>
          </a:xfrm>
        </p:spPr>
        <p:txBody>
          <a:bodyPr>
            <a:normAutofit/>
          </a:bodyPr>
          <a:lstStyle/>
          <a:p>
            <a:r>
              <a:rPr lang="sk-SK" sz="1800" dirty="0" smtClean="0"/>
              <a:t>Ak X</a:t>
            </a:r>
            <a:r>
              <a:rPr lang="sk-SK" sz="1800" baseline="-25000" dirty="0" smtClean="0"/>
              <a:t>L</a:t>
            </a:r>
            <a:r>
              <a:rPr lang="sk-SK" sz="1800" dirty="0" smtClean="0"/>
              <a:t>&gt;X</a:t>
            </a:r>
            <a:r>
              <a:rPr lang="sk-SK" sz="1800" baseline="-25000" dirty="0" smtClean="0"/>
              <a:t>C</a:t>
            </a:r>
            <a:r>
              <a:rPr lang="sk-SK" sz="1800" dirty="0" smtClean="0"/>
              <a:t>, platí: </a:t>
            </a:r>
          </a:p>
          <a:p>
            <a:endParaRPr lang="sk-SK" sz="1600" dirty="0"/>
          </a:p>
        </p:txBody>
      </p:sp>
      <p:pic>
        <p:nvPicPr>
          <p:cNvPr id="35843" name="Picture 3" descr="Foto1 011"/>
          <p:cNvPicPr>
            <a:picLocks noChangeAspect="1" noChangeArrowheads="1"/>
          </p:cNvPicPr>
          <p:nvPr/>
        </p:nvPicPr>
        <p:blipFill>
          <a:blip r:embed="rId3" cstate="print">
            <a:lum bright="6000" contrast="18000"/>
          </a:blip>
          <a:srcRect l="25682" t="13281" r="17500" b="25391"/>
          <a:stretch>
            <a:fillRect/>
          </a:stretch>
        </p:blipFill>
        <p:spPr bwMode="auto">
          <a:xfrm>
            <a:off x="2123728" y="1700809"/>
            <a:ext cx="4608512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755576" y="4653136"/>
          <a:ext cx="5485210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3" name="Rovnica" r:id="rId4" imgW="3517560" imgH="507960" progId="Equation.3">
                  <p:embed/>
                </p:oleObj>
              </mc:Choice>
              <mc:Fallback>
                <p:oleObj name="Rovnica" r:id="rId4" imgW="3517560" imgH="5079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4653136"/>
                        <a:ext cx="5485210" cy="792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/>
        </p:nvGraphicFramePr>
        <p:xfrm>
          <a:off x="683568" y="5589240"/>
          <a:ext cx="2477922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4" name="Rovnica" r:id="rId6" imgW="1650960" imgH="431640" progId="Equation.3">
                  <p:embed/>
                </p:oleObj>
              </mc:Choice>
              <mc:Fallback>
                <p:oleObj name="Rovnica" r:id="rId6" imgW="1650960" imgH="431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5589240"/>
                        <a:ext cx="2477922" cy="6480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/>
        </p:nvGraphicFramePr>
        <p:xfrm>
          <a:off x="3563888" y="5589240"/>
          <a:ext cx="1584176" cy="6216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5" name="Rovnica" r:id="rId8" imgW="1002960" imgH="393480" progId="Equation.3">
                  <p:embed/>
                </p:oleObj>
              </mc:Choice>
              <mc:Fallback>
                <p:oleObj name="Rovnica" r:id="rId8" imgW="100296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5589240"/>
                        <a:ext cx="1584176" cy="62163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/>
        </p:nvGraphicFramePr>
        <p:xfrm>
          <a:off x="5436096" y="5589240"/>
          <a:ext cx="2880320" cy="6565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6" name="Rovnica" r:id="rId10" imgW="1726920" imgH="393480" progId="Equation.3">
                  <p:embed/>
                </p:oleObj>
              </mc:Choice>
              <mc:Fallback>
                <p:oleObj name="Rovnica" r:id="rId10" imgW="1726920" imgH="393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5589240"/>
                        <a:ext cx="2880320" cy="6565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sk-SK" sz="3200" dirty="0" smtClean="0"/>
              <a:t>Výkon v obvode striedavého prúdu</a:t>
            </a:r>
            <a:endParaRPr lang="sk-SK" sz="3200" dirty="0"/>
          </a:p>
        </p:txBody>
      </p:sp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r>
              <a:rPr lang="sk-SK" sz="2400" dirty="0" smtClean="0"/>
              <a:t>Výkon závisí od charakteru impedancie záťaže - odporová, induktívneho alebo kapacitného charakteru.</a:t>
            </a:r>
          </a:p>
          <a:p>
            <a:r>
              <a:rPr lang="sk-SK" sz="2400" b="1" dirty="0" smtClean="0"/>
              <a:t>Poznáme:</a:t>
            </a:r>
          </a:p>
          <a:p>
            <a:r>
              <a:rPr lang="sk-SK" sz="2400" dirty="0" smtClean="0"/>
              <a:t>Okamžitý výkon</a:t>
            </a:r>
          </a:p>
          <a:p>
            <a:r>
              <a:rPr lang="sk-SK" sz="2400" dirty="0" smtClean="0"/>
              <a:t>Činný výkon</a:t>
            </a:r>
          </a:p>
          <a:p>
            <a:r>
              <a:rPr lang="sk-SK" sz="2400" dirty="0" smtClean="0"/>
              <a:t>Jalový výkon</a:t>
            </a:r>
          </a:p>
          <a:p>
            <a:r>
              <a:rPr lang="sk-SK" sz="2400" dirty="0" smtClean="0"/>
              <a:t>Zdanlivý výkon</a:t>
            </a:r>
          </a:p>
          <a:p>
            <a:endParaRPr lang="sk-SK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Druhy obvodových veličín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11560" y="1196752"/>
            <a:ext cx="8075240" cy="5184576"/>
          </a:xfrm>
        </p:spPr>
        <p:txBody>
          <a:bodyPr>
            <a:normAutofit/>
          </a:bodyPr>
          <a:lstStyle/>
          <a:p>
            <a:r>
              <a:rPr lang="sk-SK" sz="1800" b="1" dirty="0"/>
              <a:t>Jednosmerné prúdy </a:t>
            </a:r>
            <a:r>
              <a:rPr lang="sk-SK" sz="1800" dirty="0"/>
              <a:t>a napätia sú také, ktorých veľkosť a smer sa v čase nemenia</a:t>
            </a:r>
            <a:r>
              <a:rPr lang="sk-SK" sz="1800" dirty="0" smtClean="0"/>
              <a:t>.</a:t>
            </a:r>
          </a:p>
          <a:p>
            <a:r>
              <a:rPr lang="sk-SK" sz="1800" b="1" dirty="0"/>
              <a:t>Striedavé prúdy a </a:t>
            </a:r>
            <a:r>
              <a:rPr lang="sk-SK" sz="1800" b="1" dirty="0" smtClean="0"/>
              <a:t>napätia </a:t>
            </a:r>
            <a:r>
              <a:rPr lang="sk-SK" sz="1800" dirty="0" smtClean="0"/>
              <a:t>sú v priamom zmysle slova také, ktorých veľkosť aj smer sa v čase mení. Ak sa smer (polarita) nemení a mení sa len veľkosť, hovoríme takým priebehom pulzujúce. </a:t>
            </a:r>
            <a:br>
              <a:rPr lang="sk-SK" sz="1800" dirty="0" smtClean="0"/>
            </a:br>
            <a:r>
              <a:rPr lang="sk-SK" sz="1800" b="1" dirty="0" smtClean="0"/>
              <a:t>Periodické priebehy </a:t>
            </a:r>
            <a:r>
              <a:rPr lang="sk-SK" sz="1800" dirty="0" smtClean="0"/>
              <a:t>sú také, ktorých priebeh sa po určitom čase – perióde </a:t>
            </a:r>
            <a:r>
              <a:rPr lang="sk-SK" sz="1800" b="1" i="1" dirty="0" smtClean="0"/>
              <a:t>T</a:t>
            </a:r>
            <a:r>
              <a:rPr lang="sk-SK" sz="1800" i="1" dirty="0" smtClean="0"/>
              <a:t> </a:t>
            </a:r>
            <a:r>
              <a:rPr lang="sk-SK" sz="1800" dirty="0" smtClean="0"/>
              <a:t>opakuje. Matematické vyjadrenie periodicity: </a:t>
            </a:r>
            <a:r>
              <a:rPr lang="sk-SK" sz="1800" i="1" dirty="0" smtClean="0"/>
              <a:t>u(t) = u(t ± </a:t>
            </a:r>
            <a:r>
              <a:rPr lang="sk-SK" sz="1800" i="1" dirty="0" err="1" smtClean="0"/>
              <a:t>n.T</a:t>
            </a:r>
            <a:r>
              <a:rPr lang="sk-SK" sz="1800" i="1" dirty="0" smtClean="0"/>
              <a:t>).</a:t>
            </a:r>
            <a:r>
              <a:rPr lang="sk-SK" sz="1800" dirty="0" smtClean="0"/>
              <a:t> </a:t>
            </a:r>
          </a:p>
          <a:p>
            <a:r>
              <a:rPr lang="sk-SK" sz="1800" dirty="0" smtClean="0"/>
              <a:t>Striedavé priebehy môžu byť spojité - analógové (</a:t>
            </a:r>
            <a:r>
              <a:rPr lang="sk-SK" sz="1800" i="1" dirty="0" smtClean="0"/>
              <a:t>A</a:t>
            </a:r>
            <a:r>
              <a:rPr lang="sk-SK" sz="1800" dirty="0" smtClean="0"/>
              <a:t>), alebo nespojité – impulzné, </a:t>
            </a:r>
            <a:r>
              <a:rPr lang="sk-SK" sz="1800" dirty="0" err="1" smtClean="0"/>
              <a:t>unipolárne</a:t>
            </a:r>
            <a:r>
              <a:rPr lang="sk-SK" sz="1800" dirty="0" smtClean="0"/>
              <a:t> alebo bipolárne, symetrické ( v čase a veľkosti) a nesymetrické.</a:t>
            </a:r>
          </a:p>
          <a:p>
            <a:pPr>
              <a:buNone/>
            </a:pPr>
            <a:endParaRPr lang="sk-SK" sz="1800" dirty="0" smtClean="0"/>
          </a:p>
          <a:p>
            <a:pPr>
              <a:buNone/>
            </a:pPr>
            <a:endParaRPr lang="sk-SK" sz="1800" dirty="0" smtClean="0"/>
          </a:p>
          <a:p>
            <a:pPr>
              <a:buNone/>
            </a:pPr>
            <a:endParaRPr lang="sk-SK" sz="1800" dirty="0" smtClean="0"/>
          </a:p>
          <a:p>
            <a:pPr>
              <a:buNone/>
            </a:pPr>
            <a:endParaRPr lang="sk-SK" sz="1800" dirty="0" smtClean="0"/>
          </a:p>
          <a:p>
            <a:pPr>
              <a:buNone/>
            </a:pPr>
            <a:r>
              <a:rPr lang="sk-SK" sz="2000" dirty="0" smtClean="0"/>
              <a:t/>
            </a:r>
            <a:br>
              <a:rPr lang="sk-SK" sz="2000" dirty="0" smtClean="0"/>
            </a:br>
            <a:endParaRPr lang="sk-SK" sz="2000" dirty="0"/>
          </a:p>
          <a:p>
            <a:endParaRPr lang="sk-SK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Činný výkon a jalový výkon</a:t>
            </a:r>
            <a:endParaRPr lang="sk-SK" sz="2800" dirty="0"/>
          </a:p>
        </p:txBody>
      </p:sp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2000" b="1" dirty="0" smtClean="0"/>
              <a:t>Činný výkon</a:t>
            </a:r>
            <a:r>
              <a:rPr lang="sk-SK" sz="2000" dirty="0" smtClean="0"/>
              <a:t>  vzniká na čisto odporovej záťaži alebo komplexnej záťaži s odporovou zložkou impedancie. </a:t>
            </a:r>
          </a:p>
          <a:p>
            <a:r>
              <a:rPr lang="sk-SK" sz="2000" b="1" dirty="0" smtClean="0">
                <a:solidFill>
                  <a:srgbClr val="FF0000"/>
                </a:solidFill>
              </a:rPr>
              <a:t>Činný výkon sa mení v záťaži na prácu, teplo a svetlo</a:t>
            </a:r>
            <a:r>
              <a:rPr lang="sk-SK" sz="2000" b="1" dirty="0" smtClean="0"/>
              <a:t>.</a:t>
            </a:r>
          </a:p>
          <a:p>
            <a:pPr>
              <a:buNone/>
            </a:pPr>
            <a:r>
              <a:rPr lang="sk-SK" sz="2000" dirty="0" smtClean="0"/>
              <a:t>				</a:t>
            </a:r>
          </a:p>
          <a:p>
            <a:pPr>
              <a:buNone/>
            </a:pPr>
            <a:r>
              <a:rPr lang="sk-SK" sz="2000" dirty="0" smtClean="0"/>
              <a:t>				(W, V.A)</a:t>
            </a:r>
          </a:p>
          <a:p>
            <a:r>
              <a:rPr lang="sk-SK" sz="2000" dirty="0" smtClean="0"/>
              <a:t>Jednotka: </a:t>
            </a:r>
            <a:r>
              <a:rPr lang="sk-SK" sz="2000" b="1" dirty="0" smtClean="0">
                <a:solidFill>
                  <a:srgbClr val="FF0000"/>
                </a:solidFill>
              </a:rPr>
              <a:t>1 Watt</a:t>
            </a:r>
          </a:p>
          <a:p>
            <a:r>
              <a:rPr lang="sk-SK" sz="2000" dirty="0" smtClean="0">
                <a:solidFill>
                  <a:srgbClr val="FF0000"/>
                </a:solidFill>
              </a:rPr>
              <a:t>cos</a:t>
            </a:r>
            <a:r>
              <a:rPr lang="el-GR" sz="2000" dirty="0" smtClean="0">
                <a:solidFill>
                  <a:srgbClr val="FF0000"/>
                </a:solidFill>
              </a:rPr>
              <a:t>ϕ</a:t>
            </a:r>
            <a:r>
              <a:rPr lang="sk-SK" sz="2000" dirty="0" smtClean="0">
                <a:solidFill>
                  <a:srgbClr val="FF0000"/>
                </a:solidFill>
              </a:rPr>
              <a:t> – účinník</a:t>
            </a:r>
          </a:p>
          <a:p>
            <a:r>
              <a:rPr lang="sk-SK" sz="2000" b="1" dirty="0" smtClean="0"/>
              <a:t>Jalový výkon</a:t>
            </a:r>
            <a:r>
              <a:rPr lang="sk-SK" sz="2000" dirty="0" smtClean="0"/>
              <a:t> </a:t>
            </a:r>
            <a:r>
              <a:rPr lang="sk-SK" sz="2000" i="1" dirty="0" smtClean="0"/>
              <a:t>Q </a:t>
            </a:r>
            <a:r>
              <a:rPr lang="sk-SK" sz="2000" dirty="0" smtClean="0"/>
              <a:t>odoberajú čisto </a:t>
            </a:r>
            <a:r>
              <a:rPr lang="sk-SK" sz="2000" dirty="0" err="1" smtClean="0"/>
              <a:t>reaktančné</a:t>
            </a:r>
            <a:r>
              <a:rPr lang="sk-SK" sz="2000" dirty="0" smtClean="0"/>
              <a:t> záťaže (indukčnosť a kondenzátor) alebo komplexné záťaže. </a:t>
            </a:r>
          </a:p>
          <a:p>
            <a:r>
              <a:rPr lang="sk-SK" sz="2000" b="1" dirty="0" smtClean="0">
                <a:solidFill>
                  <a:srgbClr val="FF0000"/>
                </a:solidFill>
              </a:rPr>
              <a:t>Tento výkon sa nemení na prácu</a:t>
            </a:r>
            <a:r>
              <a:rPr lang="sk-SK" sz="2000" b="1" dirty="0" smtClean="0"/>
              <a:t>.</a:t>
            </a:r>
          </a:p>
          <a:p>
            <a:pPr>
              <a:buNone/>
            </a:pPr>
            <a:r>
              <a:rPr lang="sk-SK" sz="2000" dirty="0" smtClean="0"/>
              <a:t>				</a:t>
            </a:r>
          </a:p>
          <a:p>
            <a:pPr>
              <a:buNone/>
            </a:pPr>
            <a:r>
              <a:rPr lang="sk-SK" sz="2000" dirty="0" smtClean="0"/>
              <a:t>		</a:t>
            </a:r>
            <a:r>
              <a:rPr lang="sk-SK" sz="2000" dirty="0" smtClean="0">
                <a:solidFill>
                  <a:srgbClr val="FF0000"/>
                </a:solidFill>
              </a:rPr>
              <a:t>		</a:t>
            </a:r>
            <a:r>
              <a:rPr lang="sk-SK" sz="2000" dirty="0" smtClean="0"/>
              <a:t>(Var, V, A)</a:t>
            </a:r>
          </a:p>
          <a:p>
            <a:r>
              <a:rPr lang="sk-SK" sz="2000" dirty="0" smtClean="0">
                <a:solidFill>
                  <a:srgbClr val="FF0000"/>
                </a:solidFill>
              </a:rPr>
              <a:t>Jednotka</a:t>
            </a:r>
            <a:r>
              <a:rPr lang="sk-SK" sz="2000" b="1" dirty="0" smtClean="0">
                <a:solidFill>
                  <a:srgbClr val="FF0000"/>
                </a:solidFill>
              </a:rPr>
              <a:t>: </a:t>
            </a:r>
            <a:r>
              <a:rPr lang="sk-SK" sz="2000" b="1" dirty="0" err="1" smtClean="0">
                <a:solidFill>
                  <a:srgbClr val="FF0000"/>
                </a:solidFill>
              </a:rPr>
              <a:t>reaktančný</a:t>
            </a:r>
            <a:r>
              <a:rPr lang="sk-SK" sz="2000" b="1" dirty="0" smtClean="0">
                <a:solidFill>
                  <a:srgbClr val="FF0000"/>
                </a:solidFill>
              </a:rPr>
              <a:t> voltampér.</a:t>
            </a:r>
            <a:endParaRPr lang="sk-SK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1547664" y="2852936"/>
          <a:ext cx="1552673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0" name="Rovnica" r:id="rId3" imgW="876240" imgH="203040" progId="Equation.3">
                  <p:embed/>
                </p:oleObj>
              </mc:Choice>
              <mc:Fallback>
                <p:oleObj name="Rovnica" r:id="rId3" imgW="87624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2852936"/>
                        <a:ext cx="1552673" cy="3600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1608138" y="5300663"/>
          <a:ext cx="1476375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1" name="Rovnica" r:id="rId5" imgW="863280" imgH="203040" progId="Equation.3">
                  <p:embed/>
                </p:oleObj>
              </mc:Choice>
              <mc:Fallback>
                <p:oleObj name="Rovnica" r:id="rId5" imgW="86328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8138" y="5300663"/>
                        <a:ext cx="1476375" cy="347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sk-SK" sz="3200" dirty="0" smtClean="0"/>
              <a:t>Zdanlivý výkon</a:t>
            </a:r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r>
              <a:rPr lang="sk-SK" sz="2000" dirty="0" smtClean="0"/>
              <a:t>Súčin efektívnych hodnôt napätia a prúdu záťaže, bez ohľadu na charakter záťaže.</a:t>
            </a:r>
          </a:p>
          <a:p>
            <a:pPr>
              <a:buNone/>
            </a:pPr>
            <a:r>
              <a:rPr lang="sk-SK" sz="2000" dirty="0" smtClean="0"/>
              <a:t>	</a:t>
            </a:r>
          </a:p>
          <a:p>
            <a:pPr>
              <a:buNone/>
            </a:pPr>
            <a:r>
              <a:rPr lang="sk-SK" sz="2000" dirty="0" smtClean="0"/>
              <a:t>			( V.A, V, A)</a:t>
            </a:r>
          </a:p>
          <a:p>
            <a:pPr>
              <a:buNone/>
            </a:pPr>
            <a:endParaRPr lang="sk-SK" sz="2000" dirty="0" smtClean="0"/>
          </a:p>
          <a:p>
            <a:r>
              <a:rPr lang="sk-SK" sz="2000" dirty="0" smtClean="0"/>
              <a:t>Jednotkou je </a:t>
            </a:r>
            <a:r>
              <a:rPr lang="sk-SK" sz="2000" b="1" dirty="0" smtClean="0"/>
              <a:t>1 V.A </a:t>
            </a:r>
            <a:r>
              <a:rPr lang="sk-SK" sz="2000" dirty="0" smtClean="0"/>
              <a:t>(voltampér)</a:t>
            </a:r>
          </a:p>
          <a:p>
            <a:r>
              <a:rPr lang="sk-SK" sz="2000" b="1" dirty="0" smtClean="0"/>
              <a:t>Vzťah jednotlivých výkonov:</a:t>
            </a:r>
          </a:p>
          <a:p>
            <a:endParaRPr lang="sk-SK" sz="2000" dirty="0" smtClean="0"/>
          </a:p>
          <a:p>
            <a:pPr>
              <a:buNone/>
            </a:pPr>
            <a:r>
              <a:rPr lang="sk-SK" sz="2000" dirty="0" smtClean="0"/>
              <a:t>				</a:t>
            </a:r>
          </a:p>
          <a:p>
            <a:pPr>
              <a:buNone/>
            </a:pPr>
            <a:r>
              <a:rPr lang="sk-SK" sz="2000" dirty="0" smtClean="0"/>
              <a:t>		P = S . cos</a:t>
            </a:r>
            <a:r>
              <a:rPr lang="el-GR" sz="2000" dirty="0" smtClean="0"/>
              <a:t>ϕ</a:t>
            </a:r>
            <a:r>
              <a:rPr lang="sk-SK" sz="2000" dirty="0" smtClean="0"/>
              <a:t> </a:t>
            </a:r>
          </a:p>
          <a:p>
            <a:pPr>
              <a:buNone/>
            </a:pPr>
            <a:r>
              <a:rPr lang="sk-SK" sz="2000" dirty="0" smtClean="0"/>
              <a:t>		Q = S . sin</a:t>
            </a:r>
            <a:r>
              <a:rPr lang="el-GR" sz="2000" dirty="0" smtClean="0"/>
              <a:t>ϕ</a:t>
            </a:r>
            <a:endParaRPr lang="sk-SK" sz="2000" dirty="0" smtClean="0"/>
          </a:p>
          <a:p>
            <a:pPr>
              <a:buNone/>
            </a:pPr>
            <a:endParaRPr lang="sk-SK" sz="2000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1403648" y="2564904"/>
          <a:ext cx="864096" cy="3024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4" name="Rovnica" r:id="rId3" imgW="507960" imgH="177480" progId="Equation.3">
                  <p:embed/>
                </p:oleObj>
              </mc:Choice>
              <mc:Fallback>
                <p:oleObj name="Rovnica" r:id="rId3" imgW="50796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2564904"/>
                        <a:ext cx="864096" cy="3024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1403648" y="4365104"/>
          <a:ext cx="1374698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5" name="Rovnica" r:id="rId5" imgW="888840" imgH="279360" progId="Equation.3">
                  <p:embed/>
                </p:oleObj>
              </mc:Choice>
              <mc:Fallback>
                <p:oleObj name="Rovnica" r:id="rId5" imgW="888840" imgH="2793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4365104"/>
                        <a:ext cx="1374698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Rezonancia</a:t>
            </a:r>
            <a:endParaRPr lang="sk-SK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obsahu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12776"/>
                <a:ext cx="8229600" cy="4713387"/>
              </a:xfrm>
            </p:spPr>
            <p:txBody>
              <a:bodyPr>
                <a:normAutofit/>
              </a:bodyPr>
              <a:lstStyle/>
              <a:p>
                <a:r>
                  <a:rPr lang="sk-SK" sz="1800" dirty="0" smtClean="0"/>
                  <a:t>V elektrických obvodoch, ktoré obsahujú prvky </a:t>
                </a:r>
                <a:r>
                  <a:rPr lang="sk-SK" sz="1800" i="1" dirty="0" smtClean="0"/>
                  <a:t>R, L, C</a:t>
                </a:r>
                <a:r>
                  <a:rPr lang="sk-SK" sz="1800" dirty="0" smtClean="0"/>
                  <a:t> nastáva pri určitej frekvencií stav, keď indukčná a kapacitná </a:t>
                </a:r>
                <a:r>
                  <a:rPr lang="sk-SK" sz="1800" dirty="0" err="1" smtClean="0"/>
                  <a:t>reaktancia</a:t>
                </a:r>
                <a:r>
                  <a:rPr lang="sk-SK" sz="1800" dirty="0" smtClean="0"/>
                  <a:t> sa navzájom rovnajú a zdroj napätia zaťažuje iba </a:t>
                </a:r>
                <a:r>
                  <a:rPr lang="sk-SK" sz="1800" dirty="0" err="1" smtClean="0"/>
                  <a:t>rezistor</a:t>
                </a:r>
                <a:r>
                  <a:rPr lang="sk-SK" sz="1800" dirty="0" smtClean="0"/>
                  <a:t> </a:t>
                </a:r>
                <a:r>
                  <a:rPr lang="sk-SK" sz="1800" i="1" dirty="0" smtClean="0"/>
                  <a:t>R</a:t>
                </a:r>
                <a:r>
                  <a:rPr lang="sk-SK" sz="1800" dirty="0" smtClean="0"/>
                  <a:t>, t.j. vzniká </a:t>
                </a:r>
                <a:r>
                  <a:rPr lang="sk-SK" sz="1800" b="1" dirty="0" smtClean="0"/>
                  <a:t>rezonancia</a:t>
                </a:r>
                <a:r>
                  <a:rPr lang="sk-SK" sz="1800" dirty="0" smtClean="0"/>
                  <a:t>.</a:t>
                </a:r>
              </a:p>
              <a:p>
                <a:r>
                  <a:rPr lang="sk-SK" sz="1800" b="1" dirty="0" smtClean="0"/>
                  <a:t>Sériová rezonancia napätí: </a:t>
                </a:r>
                <a:r>
                  <a:rPr lang="sk-SK" sz="1800" dirty="0" smtClean="0"/>
                  <a:t>Pri určitej frekvencií </a:t>
                </a:r>
                <a:r>
                  <a:rPr lang="sk-SK" sz="1800" i="1" dirty="0" err="1" smtClean="0"/>
                  <a:t>f</a:t>
                </a:r>
                <a:r>
                  <a:rPr lang="sk-SK" sz="1800" i="1" baseline="-25000" dirty="0" err="1" smtClean="0"/>
                  <a:t>o</a:t>
                </a:r>
                <a:r>
                  <a:rPr lang="sk-SK" sz="1800" dirty="0" smtClean="0"/>
                  <a:t> - </a:t>
                </a:r>
                <a:r>
                  <a:rPr lang="sk-SK" sz="1800" b="1" dirty="0" smtClean="0"/>
                  <a:t>rezonančná frekvencia</a:t>
                </a:r>
                <a:r>
                  <a:rPr lang="sk-SK" sz="1800" dirty="0" smtClean="0"/>
                  <a:t>, budú obidve </a:t>
                </a:r>
                <a:r>
                  <a:rPr lang="sk-SK" sz="1800" dirty="0" err="1" smtClean="0"/>
                  <a:t>reaktancie</a:t>
                </a:r>
                <a:r>
                  <a:rPr lang="sk-SK" sz="1800" dirty="0" smtClean="0"/>
                  <a:t> rovnaké, a preto napätia na </a:t>
                </a:r>
                <a:r>
                  <a:rPr lang="sk-SK" sz="1800" dirty="0" err="1" smtClean="0"/>
                  <a:t>reaktanciách</a:t>
                </a:r>
                <a:r>
                  <a:rPr lang="sk-SK" sz="1800" dirty="0" smtClean="0"/>
                  <a:t> pôsobia proti sebe a navzájom sa rušia. 	</a:t>
                </a:r>
                <a:r>
                  <a:rPr lang="sk-SK" sz="1800" i="1" dirty="0" smtClean="0"/>
                  <a:t>X</a:t>
                </a:r>
                <a:r>
                  <a:rPr lang="sk-SK" sz="1800" i="1" baseline="-25000" dirty="0" smtClean="0"/>
                  <a:t>L</a:t>
                </a:r>
                <a:r>
                  <a:rPr lang="sk-SK" sz="1800" i="1" dirty="0" smtClean="0"/>
                  <a:t>=X</a:t>
                </a:r>
                <a:r>
                  <a:rPr lang="sk-SK" sz="1800" i="1" baseline="-25000" dirty="0" smtClean="0"/>
                  <a:t>C</a:t>
                </a:r>
                <a:r>
                  <a:rPr lang="sk-SK" sz="1800" i="1" dirty="0" smtClean="0"/>
                  <a:t> ; 	</a:t>
                </a:r>
                <a:r>
                  <a:rPr lang="sk-SK" sz="1800" i="1" dirty="0" err="1" smtClean="0"/>
                  <a:t>Zo=R</a:t>
                </a:r>
                <a:endParaRPr lang="sk-SK" sz="1800" i="1" baseline="-25000" dirty="0" smtClean="0"/>
              </a:p>
              <a:p>
                <a:r>
                  <a:rPr lang="sk-SK" sz="1800" dirty="0" smtClean="0"/>
                  <a:t>Výpočet rezonančnej frekvencie </a:t>
                </a:r>
                <a:r>
                  <a:rPr lang="sk-SK" sz="1800" b="1" dirty="0" smtClean="0"/>
                  <a:t>(</a:t>
                </a:r>
                <a:r>
                  <a:rPr lang="sk-SK" sz="1800" b="1" dirty="0" err="1" smtClean="0"/>
                  <a:t>Thomsonov</a:t>
                </a:r>
                <a:r>
                  <a:rPr lang="sk-SK" sz="1800" b="1" dirty="0" smtClean="0"/>
                  <a:t> vzťah): </a:t>
                </a:r>
              </a:p>
              <a:p>
                <a:pPr>
                  <a:buNone/>
                </a:pPr>
                <a:r>
                  <a:rPr lang="sk-SK" sz="1800" dirty="0" smtClean="0"/>
                  <a:t>	</a:t>
                </a:r>
              </a:p>
              <a:p>
                <a:endParaRPr lang="sk-SK" sz="1800" dirty="0" smtClean="0"/>
              </a:p>
              <a:p>
                <a:r>
                  <a:rPr lang="sk-SK" sz="1800" dirty="0" smtClean="0"/>
                  <a:t>Sériový rezonančný obvod má pri rezonančnej frekvencii najmenšiu impedanciu a bude ním pretekať najväčší prúd. </a:t>
                </a:r>
              </a:p>
              <a:p>
                <a:r>
                  <a:rPr lang="sk-SK" sz="1800" b="1" dirty="0" smtClean="0"/>
                  <a:t>Činiteľ akosti obvodu: </a:t>
                </a:r>
                <a14:m>
                  <m:oMath xmlns:m="http://schemas.openxmlformats.org/officeDocument/2006/math">
                    <m:r>
                      <a:rPr lang="sk-SK" sz="1800" b="1" i="0" smtClean="0">
                        <a:latin typeface="Cambria Math"/>
                      </a:rPr>
                      <m:t>  </m:t>
                    </m:r>
                    <m:r>
                      <a:rPr lang="sk-SK" sz="1800" b="0" i="1" smtClean="0">
                        <a:latin typeface="Cambria Math"/>
                      </a:rPr>
                      <m:t>𝑄</m:t>
                    </m:r>
                    <m:r>
                      <a:rPr lang="sk-SK" sz="18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k-SK" sz="1800" b="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sk-SK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sk-SK" sz="1800" b="0" i="1" smtClean="0">
                                <a:latin typeface="Cambria Math"/>
                                <a:ea typeface="Cambria Math"/>
                              </a:rPr>
                              <m:t>𝜔</m:t>
                            </m:r>
                          </m:e>
                          <m:sub>
                            <m:r>
                              <a:rPr lang="sk-SK" sz="1800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sk-SK" sz="1800" b="0" i="1" smtClean="0">
                            <a:latin typeface="Cambria Math"/>
                            <a:ea typeface="Cambria Math"/>
                          </a:rPr>
                          <m:t>𝐿</m:t>
                        </m:r>
                      </m:num>
                      <m:den>
                        <m:r>
                          <a:rPr lang="sk-SK" sz="1800" b="0" i="1" smtClean="0">
                            <a:latin typeface="Cambria Math"/>
                          </a:rPr>
                          <m:t>𝑅</m:t>
                        </m:r>
                      </m:den>
                    </m:f>
                  </m:oMath>
                </a14:m>
                <a:endParaRPr lang="sk-SK" sz="1800" dirty="0" smtClean="0"/>
              </a:p>
              <a:p>
                <a:r>
                  <a:rPr lang="sk-SK" sz="1800" dirty="0" smtClean="0"/>
                  <a:t>Napätia pri rezonancii: U</a:t>
                </a:r>
                <a:r>
                  <a:rPr lang="sk-SK" sz="1800" baseline="-25000" dirty="0" smtClean="0"/>
                  <a:t>L0</a:t>
                </a:r>
                <a:r>
                  <a:rPr lang="sk-SK" sz="1800" dirty="0" smtClean="0"/>
                  <a:t> = U</a:t>
                </a:r>
                <a:r>
                  <a:rPr lang="sk-SK" sz="1800" baseline="-25000" dirty="0" smtClean="0"/>
                  <a:t>C0</a:t>
                </a:r>
                <a:r>
                  <a:rPr lang="sk-SK" sz="1800" dirty="0" smtClean="0"/>
                  <a:t> = QU</a:t>
                </a:r>
              </a:p>
            </p:txBody>
          </p:sp>
        </mc:Choice>
        <mc:Fallback xmlns="">
          <p:sp>
            <p:nvSpPr>
              <p:cNvPr id="3" name="Zástupný symbol obsah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12776"/>
                <a:ext cx="8229600" cy="4713387"/>
              </a:xfrm>
              <a:blipFill rotWithShape="1">
                <a:blip r:embed="rId3"/>
                <a:stretch>
                  <a:fillRect l="-444" t="-647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7424139"/>
              </p:ext>
            </p:extLst>
          </p:nvPr>
        </p:nvGraphicFramePr>
        <p:xfrm>
          <a:off x="3995935" y="3566754"/>
          <a:ext cx="1296145" cy="6198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4" name="Rovnice" r:id="rId4" imgW="876240" imgH="419040" progId="Equation.3">
                  <p:embed/>
                </p:oleObj>
              </mc:Choice>
              <mc:Fallback>
                <p:oleObj name="Rovnice" r:id="rId4" imgW="876240" imgH="41904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935" y="3566754"/>
                        <a:ext cx="1296145" cy="61989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sk-SK" sz="3200" dirty="0" smtClean="0"/>
              <a:t>Paralelná rezonancia</a:t>
            </a:r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r>
              <a:rPr lang="sk-SK" sz="2000" b="1" dirty="0" smtClean="0"/>
              <a:t>Paralelná rezonancia prúdov:  </a:t>
            </a:r>
            <a:r>
              <a:rPr lang="sk-SK" sz="2000" dirty="0" smtClean="0"/>
              <a:t>vzniká, ak spojíme paralelne ideálnu cievku a kondenzátor. </a:t>
            </a:r>
          </a:p>
          <a:p>
            <a:r>
              <a:rPr lang="sk-SK" sz="2000" dirty="0" smtClean="0"/>
              <a:t>Paralelný rezonančný obvod (PRO) má pri rezonancii svoju najväčšiu impedanciu. Túto impedanciu dosiahne paralelný rezonančný obvod pri rezonančnej frekvencii </a:t>
            </a:r>
            <a:r>
              <a:rPr lang="sk-SK" sz="2000" i="1" dirty="0" err="1" smtClean="0"/>
              <a:t>fo</a:t>
            </a:r>
            <a:r>
              <a:rPr lang="sk-SK" sz="2000" dirty="0" smtClean="0"/>
              <a:t>. </a:t>
            </a:r>
          </a:p>
          <a:p>
            <a:r>
              <a:rPr lang="sk-SK" sz="2000" b="1" dirty="0" smtClean="0"/>
              <a:t>Pre ideálny PRO</a:t>
            </a:r>
            <a:r>
              <a:rPr lang="sk-SK" sz="2000" dirty="0" smtClean="0"/>
              <a:t> platí: 			</a:t>
            </a:r>
            <a:r>
              <a:rPr lang="sk-SK" sz="2000" dirty="0" err="1" smtClean="0"/>
              <a:t>Zo=∞</a:t>
            </a:r>
            <a:endParaRPr lang="sk-SK" sz="2000" dirty="0" smtClean="0"/>
          </a:p>
          <a:p>
            <a:endParaRPr lang="sk-SK" sz="2000" dirty="0" smtClean="0"/>
          </a:p>
          <a:p>
            <a:r>
              <a:rPr lang="sk-SK" sz="2000" b="1" dirty="0" smtClean="0"/>
              <a:t>Pre reálny PRO</a:t>
            </a:r>
            <a:r>
              <a:rPr lang="sk-SK" sz="2000" dirty="0" smtClean="0"/>
              <a:t> platí: </a:t>
            </a:r>
          </a:p>
          <a:p>
            <a:endParaRPr lang="sk-SK" sz="2000" dirty="0" smtClean="0"/>
          </a:p>
          <a:p>
            <a:r>
              <a:rPr lang="sk-SK" sz="2000" b="1" dirty="0" smtClean="0"/>
              <a:t>Použitie: </a:t>
            </a:r>
          </a:p>
          <a:p>
            <a:r>
              <a:rPr lang="sk-SK" sz="2000" dirty="0" smtClean="0"/>
              <a:t>Kompenzácia jalovej zložky výkonu,</a:t>
            </a:r>
          </a:p>
          <a:p>
            <a:r>
              <a:rPr lang="sk-SK" sz="2000" dirty="0" smtClean="0"/>
              <a:t>Súčasť ladiacich obvodov </a:t>
            </a:r>
            <a:r>
              <a:rPr lang="sk-SK" sz="2000" smtClean="0"/>
              <a:t>a oscilátorov.</a:t>
            </a:r>
            <a:endParaRPr lang="sk-SK" sz="2000" dirty="0" smtClean="0"/>
          </a:p>
          <a:p>
            <a:endParaRPr lang="sk-SK" sz="2000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3635896" y="3068960"/>
          <a:ext cx="1158230" cy="5539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6" name="Rovnica" r:id="rId3" imgW="876240" imgH="419040" progId="Equation.3">
                  <p:embed/>
                </p:oleObj>
              </mc:Choice>
              <mc:Fallback>
                <p:oleObj name="Rovnica" r:id="rId3" imgW="87624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896" y="3068960"/>
                        <a:ext cx="1158230" cy="5539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3563888" y="3789040"/>
          <a:ext cx="1281742" cy="6062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7" name="Rovnica" r:id="rId5" imgW="939600" imgH="444240" progId="Equation.3">
                  <p:embed/>
                </p:oleObj>
              </mc:Choice>
              <mc:Fallback>
                <p:oleObj name="Rovnica" r:id="rId5" imgW="939600" imgH="4442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3789040"/>
                        <a:ext cx="1281742" cy="6062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971600" y="620688"/>
            <a:ext cx="7272808" cy="566738"/>
          </a:xfrm>
        </p:spPr>
        <p:txBody>
          <a:bodyPr/>
          <a:lstStyle/>
          <a:p>
            <a:r>
              <a:rPr lang="sk-SK" dirty="0" smtClean="0"/>
              <a:t>Druhy periodických priebehov</a:t>
            </a:r>
            <a:endParaRPr lang="sk-SK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sz="half" idx="2"/>
          </p:nvPr>
        </p:nvSpPr>
        <p:spPr>
          <a:xfrm>
            <a:off x="971600" y="4581128"/>
            <a:ext cx="7416824" cy="1440160"/>
          </a:xfrm>
        </p:spPr>
        <p:txBody>
          <a:bodyPr>
            <a:normAutofit/>
          </a:bodyPr>
          <a:lstStyle/>
          <a:p>
            <a:r>
              <a:rPr lang="sk-SK" sz="1600" dirty="0" smtClean="0"/>
              <a:t>A - spojité – analógové, bipolárne </a:t>
            </a:r>
          </a:p>
          <a:p>
            <a:r>
              <a:rPr lang="sk-SK" sz="1600" dirty="0" smtClean="0"/>
              <a:t>B – nespojité, bipolárne, symetrické </a:t>
            </a:r>
          </a:p>
          <a:p>
            <a:r>
              <a:rPr lang="sk-SK" sz="1600" dirty="0" smtClean="0"/>
              <a:t>C </a:t>
            </a:r>
            <a:r>
              <a:rPr lang="sk-SK" sz="1600" smtClean="0"/>
              <a:t>– nespojité, bipolárne</a:t>
            </a:r>
            <a:r>
              <a:rPr lang="sk-SK" sz="1600" dirty="0" smtClean="0"/>
              <a:t>, nesymetrické (</a:t>
            </a:r>
            <a:r>
              <a:rPr lang="sk-SK" sz="1600" i="1" dirty="0" smtClean="0"/>
              <a:t>B</a:t>
            </a:r>
            <a:r>
              <a:rPr lang="sk-SK" sz="1600" dirty="0" smtClean="0"/>
              <a:t> v čase a veľkosti) </a:t>
            </a:r>
          </a:p>
          <a:p>
            <a:r>
              <a:rPr lang="sk-SK" sz="1600" dirty="0" smtClean="0"/>
              <a:t>D – </a:t>
            </a:r>
            <a:r>
              <a:rPr lang="sk-SK" sz="1600" dirty="0" err="1" smtClean="0"/>
              <a:t>unipolárne</a:t>
            </a:r>
            <a:r>
              <a:rPr lang="sk-SK" sz="1600" dirty="0" smtClean="0"/>
              <a:t>  . </a:t>
            </a:r>
            <a:endParaRPr lang="sk-SK" sz="1600" dirty="0"/>
          </a:p>
        </p:txBody>
      </p:sp>
      <p:grpSp>
        <p:nvGrpSpPr>
          <p:cNvPr id="41986" name="Group 2"/>
          <p:cNvGrpSpPr>
            <a:grpSpLocks noGrp="1"/>
          </p:cNvGrpSpPr>
          <p:nvPr/>
        </p:nvGrpSpPr>
        <p:grpSpPr bwMode="auto">
          <a:xfrm>
            <a:off x="899592" y="1772816"/>
            <a:ext cx="7200800" cy="1872208"/>
            <a:chOff x="1395" y="9950"/>
            <a:chExt cx="9342" cy="2125"/>
          </a:xfrm>
        </p:grpSpPr>
        <p:sp>
          <p:nvSpPr>
            <p:cNvPr id="41987" name="Text Box 3"/>
            <p:cNvSpPr txBox="1">
              <a:spLocks noChangeArrowheads="1"/>
            </p:cNvSpPr>
            <p:nvPr/>
          </p:nvSpPr>
          <p:spPr bwMode="auto">
            <a:xfrm>
              <a:off x="10333" y="10890"/>
              <a:ext cx="404" cy="4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sk-SK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t</a:t>
              </a:r>
              <a:endPara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1988" name="Group 4"/>
            <p:cNvGrpSpPr>
              <a:grpSpLocks/>
            </p:cNvGrpSpPr>
            <p:nvPr/>
          </p:nvGrpSpPr>
          <p:grpSpPr bwMode="auto">
            <a:xfrm>
              <a:off x="3864" y="10275"/>
              <a:ext cx="1926" cy="1620"/>
              <a:chOff x="3705" y="10290"/>
              <a:chExt cx="2145" cy="1620"/>
            </a:xfrm>
          </p:grpSpPr>
          <p:sp>
            <p:nvSpPr>
              <p:cNvPr id="41989" name="Line 5"/>
              <p:cNvSpPr>
                <a:spLocks noChangeShapeType="1"/>
              </p:cNvSpPr>
              <p:nvPr/>
            </p:nvSpPr>
            <p:spPr bwMode="auto">
              <a:xfrm>
                <a:off x="3705" y="10875"/>
                <a:ext cx="214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/>
              </a:p>
            </p:txBody>
          </p:sp>
          <p:sp>
            <p:nvSpPr>
              <p:cNvPr id="41990" name="Text Box 6"/>
              <p:cNvSpPr txBox="1">
                <a:spLocks noChangeArrowheads="1"/>
              </p:cNvSpPr>
              <p:nvPr/>
            </p:nvSpPr>
            <p:spPr bwMode="auto">
              <a:xfrm>
                <a:off x="4252" y="11477"/>
                <a:ext cx="618" cy="38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sk-SK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991" name="Line 7"/>
              <p:cNvSpPr>
                <a:spLocks noChangeShapeType="1"/>
              </p:cNvSpPr>
              <p:nvPr/>
            </p:nvSpPr>
            <p:spPr bwMode="auto">
              <a:xfrm>
                <a:off x="3945" y="10305"/>
                <a:ext cx="0" cy="55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/>
              </a:p>
            </p:txBody>
          </p:sp>
          <p:sp>
            <p:nvSpPr>
              <p:cNvPr id="41992" name="Line 8"/>
              <p:cNvSpPr>
                <a:spLocks noChangeShapeType="1"/>
              </p:cNvSpPr>
              <p:nvPr/>
            </p:nvSpPr>
            <p:spPr bwMode="auto">
              <a:xfrm>
                <a:off x="4515" y="10305"/>
                <a:ext cx="0" cy="55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/>
              </a:p>
            </p:txBody>
          </p:sp>
          <p:sp>
            <p:nvSpPr>
              <p:cNvPr id="41993" name="Line 9"/>
              <p:cNvSpPr>
                <a:spLocks noChangeShapeType="1"/>
              </p:cNvSpPr>
              <p:nvPr/>
            </p:nvSpPr>
            <p:spPr bwMode="auto">
              <a:xfrm>
                <a:off x="4515" y="10875"/>
                <a:ext cx="0" cy="55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/>
              </a:p>
            </p:txBody>
          </p:sp>
          <p:sp>
            <p:nvSpPr>
              <p:cNvPr id="41994" name="Line 10"/>
              <p:cNvSpPr>
                <a:spLocks noChangeShapeType="1"/>
              </p:cNvSpPr>
              <p:nvPr/>
            </p:nvSpPr>
            <p:spPr bwMode="auto">
              <a:xfrm>
                <a:off x="5100" y="10890"/>
                <a:ext cx="0" cy="55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/>
              </a:p>
            </p:txBody>
          </p:sp>
          <p:sp>
            <p:nvSpPr>
              <p:cNvPr id="41995" name="Line 11"/>
              <p:cNvSpPr>
                <a:spLocks noChangeShapeType="1"/>
              </p:cNvSpPr>
              <p:nvPr/>
            </p:nvSpPr>
            <p:spPr bwMode="auto">
              <a:xfrm>
                <a:off x="3945" y="10290"/>
                <a:ext cx="57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/>
              </a:p>
            </p:txBody>
          </p:sp>
          <p:sp>
            <p:nvSpPr>
              <p:cNvPr id="41996" name="Line 12"/>
              <p:cNvSpPr>
                <a:spLocks noChangeShapeType="1"/>
              </p:cNvSpPr>
              <p:nvPr/>
            </p:nvSpPr>
            <p:spPr bwMode="auto">
              <a:xfrm>
                <a:off x="5115" y="10320"/>
                <a:ext cx="57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/>
              </a:p>
            </p:txBody>
          </p:sp>
          <p:sp>
            <p:nvSpPr>
              <p:cNvPr id="41997" name="Line 13"/>
              <p:cNvSpPr>
                <a:spLocks noChangeShapeType="1"/>
              </p:cNvSpPr>
              <p:nvPr/>
            </p:nvSpPr>
            <p:spPr bwMode="auto">
              <a:xfrm>
                <a:off x="4515" y="11445"/>
                <a:ext cx="57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/>
              </a:p>
            </p:txBody>
          </p:sp>
          <p:sp>
            <p:nvSpPr>
              <p:cNvPr id="41998" name="Line 14"/>
              <p:cNvSpPr>
                <a:spLocks noChangeShapeType="1"/>
              </p:cNvSpPr>
              <p:nvPr/>
            </p:nvSpPr>
            <p:spPr bwMode="auto">
              <a:xfrm>
                <a:off x="5685" y="10335"/>
                <a:ext cx="0" cy="55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/>
              </a:p>
            </p:txBody>
          </p:sp>
          <p:sp>
            <p:nvSpPr>
              <p:cNvPr id="41999" name="Line 15"/>
              <p:cNvSpPr>
                <a:spLocks noChangeShapeType="1"/>
              </p:cNvSpPr>
              <p:nvPr/>
            </p:nvSpPr>
            <p:spPr bwMode="auto">
              <a:xfrm>
                <a:off x="5100" y="10320"/>
                <a:ext cx="0" cy="55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/>
              </a:p>
            </p:txBody>
          </p:sp>
          <p:sp>
            <p:nvSpPr>
              <p:cNvPr id="42000" name="Line 16"/>
              <p:cNvSpPr>
                <a:spLocks noChangeShapeType="1"/>
              </p:cNvSpPr>
              <p:nvPr/>
            </p:nvSpPr>
            <p:spPr bwMode="auto">
              <a:xfrm>
                <a:off x="5100" y="11430"/>
                <a:ext cx="0" cy="46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/>
              </a:p>
            </p:txBody>
          </p:sp>
          <p:sp>
            <p:nvSpPr>
              <p:cNvPr id="42001" name="Line 17"/>
              <p:cNvSpPr>
                <a:spLocks noChangeShapeType="1"/>
              </p:cNvSpPr>
              <p:nvPr/>
            </p:nvSpPr>
            <p:spPr bwMode="auto">
              <a:xfrm>
                <a:off x="3945" y="10845"/>
                <a:ext cx="0" cy="106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/>
              </a:p>
            </p:txBody>
          </p:sp>
          <p:sp>
            <p:nvSpPr>
              <p:cNvPr id="42002" name="Line 18"/>
              <p:cNvSpPr>
                <a:spLocks noChangeShapeType="1"/>
              </p:cNvSpPr>
              <p:nvPr/>
            </p:nvSpPr>
            <p:spPr bwMode="auto">
              <a:xfrm>
                <a:off x="3966" y="11895"/>
                <a:ext cx="11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arrow" w="med" len="med"/>
                <a:tailEnd type="arrow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/>
              </a:p>
            </p:txBody>
          </p:sp>
        </p:grpSp>
        <p:grpSp>
          <p:nvGrpSpPr>
            <p:cNvPr id="42003" name="Group 19"/>
            <p:cNvGrpSpPr>
              <a:grpSpLocks/>
            </p:cNvGrpSpPr>
            <p:nvPr/>
          </p:nvGrpSpPr>
          <p:grpSpPr bwMode="auto">
            <a:xfrm>
              <a:off x="6219" y="10275"/>
              <a:ext cx="1926" cy="1620"/>
              <a:chOff x="6105" y="10305"/>
              <a:chExt cx="2145" cy="1620"/>
            </a:xfrm>
          </p:grpSpPr>
          <p:sp>
            <p:nvSpPr>
              <p:cNvPr id="42004" name="Line 20"/>
              <p:cNvSpPr>
                <a:spLocks noChangeShapeType="1"/>
              </p:cNvSpPr>
              <p:nvPr/>
            </p:nvSpPr>
            <p:spPr bwMode="auto">
              <a:xfrm>
                <a:off x="6105" y="10890"/>
                <a:ext cx="214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/>
              </a:p>
            </p:txBody>
          </p:sp>
          <p:sp>
            <p:nvSpPr>
              <p:cNvPr id="42005" name="Text Box 21"/>
              <p:cNvSpPr txBox="1">
                <a:spLocks noChangeArrowheads="1"/>
              </p:cNvSpPr>
              <p:nvPr/>
            </p:nvSpPr>
            <p:spPr bwMode="auto">
              <a:xfrm>
                <a:off x="6652" y="11492"/>
                <a:ext cx="618" cy="38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sk-SK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006" name="Line 22"/>
              <p:cNvSpPr>
                <a:spLocks noChangeShapeType="1"/>
              </p:cNvSpPr>
              <p:nvPr/>
            </p:nvSpPr>
            <p:spPr bwMode="auto">
              <a:xfrm>
                <a:off x="6345" y="10320"/>
                <a:ext cx="0" cy="55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/>
              </a:p>
            </p:txBody>
          </p:sp>
          <p:sp>
            <p:nvSpPr>
              <p:cNvPr id="42007" name="Line 23"/>
              <p:cNvSpPr>
                <a:spLocks noChangeShapeType="1"/>
              </p:cNvSpPr>
              <p:nvPr/>
            </p:nvSpPr>
            <p:spPr bwMode="auto">
              <a:xfrm>
                <a:off x="6915" y="10320"/>
                <a:ext cx="0" cy="55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/>
              </a:p>
            </p:txBody>
          </p:sp>
          <p:sp>
            <p:nvSpPr>
              <p:cNvPr id="42008" name="Line 24"/>
              <p:cNvSpPr>
                <a:spLocks noChangeShapeType="1"/>
              </p:cNvSpPr>
              <p:nvPr/>
            </p:nvSpPr>
            <p:spPr bwMode="auto">
              <a:xfrm>
                <a:off x="6915" y="10575"/>
                <a:ext cx="0" cy="55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/>
              </a:p>
            </p:txBody>
          </p:sp>
          <p:sp>
            <p:nvSpPr>
              <p:cNvPr id="42009" name="Line 25"/>
              <p:cNvSpPr>
                <a:spLocks noChangeShapeType="1"/>
              </p:cNvSpPr>
              <p:nvPr/>
            </p:nvSpPr>
            <p:spPr bwMode="auto">
              <a:xfrm>
                <a:off x="7500" y="10575"/>
                <a:ext cx="0" cy="55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/>
              </a:p>
            </p:txBody>
          </p:sp>
          <p:sp>
            <p:nvSpPr>
              <p:cNvPr id="42010" name="Line 26"/>
              <p:cNvSpPr>
                <a:spLocks noChangeShapeType="1"/>
              </p:cNvSpPr>
              <p:nvPr/>
            </p:nvSpPr>
            <p:spPr bwMode="auto">
              <a:xfrm>
                <a:off x="6345" y="10305"/>
                <a:ext cx="57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/>
              </a:p>
            </p:txBody>
          </p:sp>
          <p:sp>
            <p:nvSpPr>
              <p:cNvPr id="42011" name="Line 27"/>
              <p:cNvSpPr>
                <a:spLocks noChangeShapeType="1"/>
              </p:cNvSpPr>
              <p:nvPr/>
            </p:nvSpPr>
            <p:spPr bwMode="auto">
              <a:xfrm>
                <a:off x="7515" y="10335"/>
                <a:ext cx="57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/>
              </a:p>
            </p:txBody>
          </p:sp>
          <p:sp>
            <p:nvSpPr>
              <p:cNvPr id="42012" name="Line 28"/>
              <p:cNvSpPr>
                <a:spLocks noChangeShapeType="1"/>
              </p:cNvSpPr>
              <p:nvPr/>
            </p:nvSpPr>
            <p:spPr bwMode="auto">
              <a:xfrm>
                <a:off x="6915" y="11130"/>
                <a:ext cx="57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/>
              </a:p>
            </p:txBody>
          </p:sp>
          <p:sp>
            <p:nvSpPr>
              <p:cNvPr id="42013" name="Line 29"/>
              <p:cNvSpPr>
                <a:spLocks noChangeShapeType="1"/>
              </p:cNvSpPr>
              <p:nvPr/>
            </p:nvSpPr>
            <p:spPr bwMode="auto">
              <a:xfrm>
                <a:off x="8085" y="10350"/>
                <a:ext cx="0" cy="55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/>
              </a:p>
            </p:txBody>
          </p:sp>
          <p:sp>
            <p:nvSpPr>
              <p:cNvPr id="42014" name="Line 30"/>
              <p:cNvSpPr>
                <a:spLocks noChangeShapeType="1"/>
              </p:cNvSpPr>
              <p:nvPr/>
            </p:nvSpPr>
            <p:spPr bwMode="auto">
              <a:xfrm>
                <a:off x="7500" y="10335"/>
                <a:ext cx="0" cy="55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/>
              </a:p>
            </p:txBody>
          </p:sp>
          <p:sp>
            <p:nvSpPr>
              <p:cNvPr id="42015" name="Line 31"/>
              <p:cNvSpPr>
                <a:spLocks noChangeShapeType="1"/>
              </p:cNvSpPr>
              <p:nvPr/>
            </p:nvSpPr>
            <p:spPr bwMode="auto">
              <a:xfrm flipH="1">
                <a:off x="7500" y="11130"/>
                <a:ext cx="0" cy="7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/>
              </a:p>
            </p:txBody>
          </p:sp>
          <p:sp>
            <p:nvSpPr>
              <p:cNvPr id="42016" name="Line 32"/>
              <p:cNvSpPr>
                <a:spLocks noChangeShapeType="1"/>
              </p:cNvSpPr>
              <p:nvPr/>
            </p:nvSpPr>
            <p:spPr bwMode="auto">
              <a:xfrm>
                <a:off x="6345" y="10860"/>
                <a:ext cx="0" cy="106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/>
              </a:p>
            </p:txBody>
          </p:sp>
          <p:sp>
            <p:nvSpPr>
              <p:cNvPr id="42017" name="Line 33"/>
              <p:cNvSpPr>
                <a:spLocks noChangeShapeType="1"/>
              </p:cNvSpPr>
              <p:nvPr/>
            </p:nvSpPr>
            <p:spPr bwMode="auto">
              <a:xfrm>
                <a:off x="6366" y="11910"/>
                <a:ext cx="11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arrow" w="med" len="med"/>
                <a:tailEnd type="arrow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/>
              </a:p>
            </p:txBody>
          </p:sp>
        </p:grpSp>
        <p:grpSp>
          <p:nvGrpSpPr>
            <p:cNvPr id="42018" name="Group 34"/>
            <p:cNvGrpSpPr>
              <a:grpSpLocks/>
            </p:cNvGrpSpPr>
            <p:nvPr/>
          </p:nvGrpSpPr>
          <p:grpSpPr bwMode="auto">
            <a:xfrm>
              <a:off x="8529" y="10260"/>
              <a:ext cx="1926" cy="1620"/>
              <a:chOff x="8520" y="10275"/>
              <a:chExt cx="2145" cy="1620"/>
            </a:xfrm>
          </p:grpSpPr>
          <p:sp>
            <p:nvSpPr>
              <p:cNvPr id="42019" name="Line 35"/>
              <p:cNvSpPr>
                <a:spLocks noChangeShapeType="1"/>
              </p:cNvSpPr>
              <p:nvPr/>
            </p:nvSpPr>
            <p:spPr bwMode="auto">
              <a:xfrm>
                <a:off x="8520" y="10860"/>
                <a:ext cx="214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arrow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/>
              </a:p>
            </p:txBody>
          </p:sp>
          <p:sp>
            <p:nvSpPr>
              <p:cNvPr id="42020" name="Text Box 36"/>
              <p:cNvSpPr txBox="1">
                <a:spLocks noChangeArrowheads="1"/>
              </p:cNvSpPr>
              <p:nvPr/>
            </p:nvSpPr>
            <p:spPr bwMode="auto">
              <a:xfrm>
                <a:off x="9067" y="11462"/>
                <a:ext cx="618" cy="38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sk-SK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021" name="Line 37"/>
              <p:cNvSpPr>
                <a:spLocks noChangeShapeType="1"/>
              </p:cNvSpPr>
              <p:nvPr/>
            </p:nvSpPr>
            <p:spPr bwMode="auto">
              <a:xfrm>
                <a:off x="8760" y="10290"/>
                <a:ext cx="0" cy="55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/>
              </a:p>
            </p:txBody>
          </p:sp>
          <p:sp>
            <p:nvSpPr>
              <p:cNvPr id="42022" name="Line 38"/>
              <p:cNvSpPr>
                <a:spLocks noChangeShapeType="1"/>
              </p:cNvSpPr>
              <p:nvPr/>
            </p:nvSpPr>
            <p:spPr bwMode="auto">
              <a:xfrm>
                <a:off x="9330" y="10290"/>
                <a:ext cx="0" cy="55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/>
              </a:p>
            </p:txBody>
          </p:sp>
          <p:sp>
            <p:nvSpPr>
              <p:cNvPr id="42023" name="Line 39"/>
              <p:cNvSpPr>
                <a:spLocks noChangeShapeType="1"/>
              </p:cNvSpPr>
              <p:nvPr/>
            </p:nvSpPr>
            <p:spPr bwMode="auto">
              <a:xfrm>
                <a:off x="8760" y="10275"/>
                <a:ext cx="57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/>
              </a:p>
            </p:txBody>
          </p:sp>
          <p:sp>
            <p:nvSpPr>
              <p:cNvPr id="42024" name="Line 40"/>
              <p:cNvSpPr>
                <a:spLocks noChangeShapeType="1"/>
              </p:cNvSpPr>
              <p:nvPr/>
            </p:nvSpPr>
            <p:spPr bwMode="auto">
              <a:xfrm>
                <a:off x="9930" y="10305"/>
                <a:ext cx="57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/>
              </a:p>
            </p:txBody>
          </p:sp>
          <p:sp>
            <p:nvSpPr>
              <p:cNvPr id="42025" name="Line 41"/>
              <p:cNvSpPr>
                <a:spLocks noChangeShapeType="1"/>
              </p:cNvSpPr>
              <p:nvPr/>
            </p:nvSpPr>
            <p:spPr bwMode="auto">
              <a:xfrm>
                <a:off x="10500" y="10320"/>
                <a:ext cx="0" cy="55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/>
              </a:p>
            </p:txBody>
          </p:sp>
          <p:sp>
            <p:nvSpPr>
              <p:cNvPr id="42026" name="Line 42"/>
              <p:cNvSpPr>
                <a:spLocks noChangeShapeType="1"/>
              </p:cNvSpPr>
              <p:nvPr/>
            </p:nvSpPr>
            <p:spPr bwMode="auto">
              <a:xfrm>
                <a:off x="9915" y="10305"/>
                <a:ext cx="0" cy="55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/>
              </a:p>
            </p:txBody>
          </p:sp>
          <p:sp>
            <p:nvSpPr>
              <p:cNvPr id="42027" name="Line 43"/>
              <p:cNvSpPr>
                <a:spLocks noChangeShapeType="1"/>
              </p:cNvSpPr>
              <p:nvPr/>
            </p:nvSpPr>
            <p:spPr bwMode="auto">
              <a:xfrm>
                <a:off x="9915" y="10890"/>
                <a:ext cx="0" cy="99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/>
              </a:p>
            </p:txBody>
          </p:sp>
          <p:sp>
            <p:nvSpPr>
              <p:cNvPr id="42028" name="Line 44"/>
              <p:cNvSpPr>
                <a:spLocks noChangeShapeType="1"/>
              </p:cNvSpPr>
              <p:nvPr/>
            </p:nvSpPr>
            <p:spPr bwMode="auto">
              <a:xfrm>
                <a:off x="8760" y="10830"/>
                <a:ext cx="0" cy="106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/>
              </a:p>
            </p:txBody>
          </p:sp>
          <p:sp>
            <p:nvSpPr>
              <p:cNvPr id="42029" name="Line 45"/>
              <p:cNvSpPr>
                <a:spLocks noChangeShapeType="1"/>
              </p:cNvSpPr>
              <p:nvPr/>
            </p:nvSpPr>
            <p:spPr bwMode="auto">
              <a:xfrm>
                <a:off x="8781" y="11880"/>
                <a:ext cx="11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arrow" w="med" len="med"/>
                <a:tailEnd type="arrow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/>
              </a:p>
            </p:txBody>
          </p:sp>
        </p:grpSp>
        <p:grpSp>
          <p:nvGrpSpPr>
            <p:cNvPr id="42030" name="Group 46"/>
            <p:cNvGrpSpPr>
              <a:grpSpLocks/>
            </p:cNvGrpSpPr>
            <p:nvPr/>
          </p:nvGrpSpPr>
          <p:grpSpPr bwMode="auto">
            <a:xfrm>
              <a:off x="1395" y="9950"/>
              <a:ext cx="2129" cy="2125"/>
              <a:chOff x="1185" y="9950"/>
              <a:chExt cx="2129" cy="2125"/>
            </a:xfrm>
          </p:grpSpPr>
          <p:sp>
            <p:nvSpPr>
              <p:cNvPr id="42031" name="Text Box 47"/>
              <p:cNvSpPr txBox="1">
                <a:spLocks noChangeArrowheads="1"/>
              </p:cNvSpPr>
              <p:nvPr/>
            </p:nvSpPr>
            <p:spPr bwMode="auto">
              <a:xfrm>
                <a:off x="1860" y="11580"/>
                <a:ext cx="418" cy="49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k-SK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T</a:t>
                </a:r>
                <a:endParaRPr kumimoji="0" lang="sk-SK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42032" name="Group 48"/>
              <p:cNvGrpSpPr>
                <a:grpSpLocks/>
              </p:cNvGrpSpPr>
              <p:nvPr/>
            </p:nvGrpSpPr>
            <p:grpSpPr bwMode="auto">
              <a:xfrm>
                <a:off x="1495" y="9950"/>
                <a:ext cx="1819" cy="1638"/>
                <a:chOff x="2039" y="9830"/>
                <a:chExt cx="3420" cy="2013"/>
              </a:xfrm>
            </p:grpSpPr>
            <p:sp>
              <p:nvSpPr>
                <p:cNvPr id="42033" name="Line 49"/>
                <p:cNvSpPr>
                  <a:spLocks noChangeShapeType="1"/>
                </p:cNvSpPr>
                <p:nvPr/>
              </p:nvSpPr>
              <p:spPr bwMode="auto">
                <a:xfrm>
                  <a:off x="2230" y="9830"/>
                  <a:ext cx="0" cy="128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arrow" w="med" len="med"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sk-SK"/>
                </a:p>
              </p:txBody>
            </p:sp>
            <p:sp>
              <p:nvSpPr>
                <p:cNvPr id="42034" name="Line 50"/>
                <p:cNvSpPr>
                  <a:spLocks noChangeShapeType="1"/>
                </p:cNvSpPr>
                <p:nvPr/>
              </p:nvSpPr>
              <p:spPr bwMode="auto">
                <a:xfrm>
                  <a:off x="2039" y="10952"/>
                  <a:ext cx="342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sk-SK"/>
                </a:p>
              </p:txBody>
            </p:sp>
            <p:grpSp>
              <p:nvGrpSpPr>
                <p:cNvPr id="42035" name="Group 51"/>
                <p:cNvGrpSpPr>
                  <a:grpSpLocks/>
                </p:cNvGrpSpPr>
                <p:nvPr/>
              </p:nvGrpSpPr>
              <p:grpSpPr bwMode="auto">
                <a:xfrm>
                  <a:off x="2221" y="10136"/>
                  <a:ext cx="781" cy="867"/>
                  <a:chOff x="4636" y="10826"/>
                  <a:chExt cx="1156" cy="1122"/>
                </a:xfrm>
              </p:grpSpPr>
              <p:sp>
                <p:nvSpPr>
                  <p:cNvPr id="42036" name="Freeform 52"/>
                  <p:cNvSpPr>
                    <a:spLocks/>
                  </p:cNvSpPr>
                  <p:nvPr/>
                </p:nvSpPr>
                <p:spPr bwMode="auto">
                  <a:xfrm>
                    <a:off x="4636" y="10826"/>
                    <a:ext cx="584" cy="1122"/>
                  </a:xfrm>
                  <a:custGeom>
                    <a:avLst/>
                    <a:gdLst/>
                    <a:ahLst/>
                    <a:cxnLst>
                      <a:cxn ang="0">
                        <a:pos x="19760" y="0"/>
                      </a:cxn>
                      <a:cxn ang="0">
                        <a:pos x="19349" y="0"/>
                      </a:cxn>
                      <a:cxn ang="0">
                        <a:pos x="18938" y="0"/>
                      </a:cxn>
                      <a:cxn ang="0">
                        <a:pos x="18562" y="0"/>
                      </a:cxn>
                      <a:cxn ang="0">
                        <a:pos x="18082" y="0"/>
                      </a:cxn>
                      <a:cxn ang="0">
                        <a:pos x="17671" y="107"/>
                      </a:cxn>
                      <a:cxn ang="0">
                        <a:pos x="17260" y="196"/>
                      </a:cxn>
                      <a:cxn ang="0">
                        <a:pos x="16849" y="321"/>
                      </a:cxn>
                      <a:cxn ang="0">
                        <a:pos x="16541" y="392"/>
                      </a:cxn>
                      <a:cxn ang="0">
                        <a:pos x="16199" y="463"/>
                      </a:cxn>
                      <a:cxn ang="0">
                        <a:pos x="15685" y="677"/>
                      </a:cxn>
                      <a:cxn ang="0">
                        <a:pos x="15342" y="838"/>
                      </a:cxn>
                      <a:cxn ang="0">
                        <a:pos x="14932" y="1070"/>
                      </a:cxn>
                      <a:cxn ang="0">
                        <a:pos x="14418" y="1337"/>
                      </a:cxn>
                      <a:cxn ang="0">
                        <a:pos x="14041" y="1604"/>
                      </a:cxn>
                      <a:cxn ang="0">
                        <a:pos x="13664" y="1800"/>
                      </a:cxn>
                      <a:cxn ang="0">
                        <a:pos x="13151" y="2157"/>
                      </a:cxn>
                      <a:cxn ang="0">
                        <a:pos x="12774" y="2460"/>
                      </a:cxn>
                      <a:cxn ang="0">
                        <a:pos x="12432" y="2781"/>
                      </a:cxn>
                      <a:cxn ang="0">
                        <a:pos x="11952" y="3102"/>
                      </a:cxn>
                      <a:cxn ang="0">
                        <a:pos x="11610" y="3512"/>
                      </a:cxn>
                      <a:cxn ang="0">
                        <a:pos x="11199" y="3886"/>
                      </a:cxn>
                      <a:cxn ang="0">
                        <a:pos x="10788" y="4367"/>
                      </a:cxn>
                      <a:cxn ang="0">
                        <a:pos x="10377" y="4742"/>
                      </a:cxn>
                      <a:cxn ang="0">
                        <a:pos x="9966" y="5276"/>
                      </a:cxn>
                      <a:cxn ang="0">
                        <a:pos x="9555" y="5758"/>
                      </a:cxn>
                      <a:cxn ang="0">
                        <a:pos x="9144" y="6203"/>
                      </a:cxn>
                      <a:cxn ang="0">
                        <a:pos x="8733" y="6667"/>
                      </a:cxn>
                      <a:cxn ang="0">
                        <a:pos x="8356" y="7166"/>
                      </a:cxn>
                      <a:cxn ang="0">
                        <a:pos x="7945" y="7736"/>
                      </a:cxn>
                      <a:cxn ang="0">
                        <a:pos x="7500" y="8324"/>
                      </a:cxn>
                      <a:cxn ang="0">
                        <a:pos x="7123" y="8806"/>
                      </a:cxn>
                      <a:cxn ang="0">
                        <a:pos x="6747" y="9376"/>
                      </a:cxn>
                      <a:cxn ang="0">
                        <a:pos x="6267" y="10018"/>
                      </a:cxn>
                      <a:cxn ang="0">
                        <a:pos x="5856" y="10624"/>
                      </a:cxn>
                      <a:cxn ang="0">
                        <a:pos x="5548" y="11176"/>
                      </a:cxn>
                      <a:cxn ang="0">
                        <a:pos x="5000" y="11729"/>
                      </a:cxn>
                      <a:cxn ang="0">
                        <a:pos x="4623" y="12442"/>
                      </a:cxn>
                      <a:cxn ang="0">
                        <a:pos x="4212" y="13102"/>
                      </a:cxn>
                      <a:cxn ang="0">
                        <a:pos x="3767" y="13654"/>
                      </a:cxn>
                      <a:cxn ang="0">
                        <a:pos x="3356" y="14296"/>
                      </a:cxn>
                      <a:cxn ang="0">
                        <a:pos x="3082" y="15045"/>
                      </a:cxn>
                      <a:cxn ang="0">
                        <a:pos x="2671" y="15686"/>
                      </a:cxn>
                      <a:cxn ang="0">
                        <a:pos x="2226" y="16328"/>
                      </a:cxn>
                      <a:cxn ang="0">
                        <a:pos x="1849" y="17005"/>
                      </a:cxn>
                      <a:cxn ang="0">
                        <a:pos x="1336" y="17718"/>
                      </a:cxn>
                      <a:cxn ang="0">
                        <a:pos x="993" y="18360"/>
                      </a:cxn>
                      <a:cxn ang="0">
                        <a:pos x="616" y="19037"/>
                      </a:cxn>
                      <a:cxn ang="0">
                        <a:pos x="171" y="19679"/>
                      </a:cxn>
                    </a:cxnLst>
                    <a:rect l="0" t="0" r="r" b="b"/>
                    <a:pathLst>
                      <a:path w="20000" h="20000">
                        <a:moveTo>
                          <a:pt x="19966" y="107"/>
                        </a:moveTo>
                        <a:lnTo>
                          <a:pt x="19760" y="0"/>
                        </a:lnTo>
                        <a:lnTo>
                          <a:pt x="19555" y="0"/>
                        </a:lnTo>
                        <a:lnTo>
                          <a:pt x="19349" y="0"/>
                        </a:lnTo>
                        <a:lnTo>
                          <a:pt x="19041" y="0"/>
                        </a:lnTo>
                        <a:lnTo>
                          <a:pt x="18938" y="0"/>
                        </a:lnTo>
                        <a:lnTo>
                          <a:pt x="18733" y="0"/>
                        </a:lnTo>
                        <a:lnTo>
                          <a:pt x="18562" y="0"/>
                        </a:lnTo>
                        <a:lnTo>
                          <a:pt x="18322" y="0"/>
                        </a:lnTo>
                        <a:lnTo>
                          <a:pt x="18082" y="0"/>
                        </a:lnTo>
                        <a:lnTo>
                          <a:pt x="17911" y="0"/>
                        </a:lnTo>
                        <a:lnTo>
                          <a:pt x="17671" y="107"/>
                        </a:lnTo>
                        <a:lnTo>
                          <a:pt x="17466" y="107"/>
                        </a:lnTo>
                        <a:lnTo>
                          <a:pt x="17260" y="196"/>
                        </a:lnTo>
                        <a:lnTo>
                          <a:pt x="17089" y="196"/>
                        </a:lnTo>
                        <a:lnTo>
                          <a:pt x="16849" y="321"/>
                        </a:lnTo>
                        <a:lnTo>
                          <a:pt x="16678" y="321"/>
                        </a:lnTo>
                        <a:lnTo>
                          <a:pt x="16541" y="392"/>
                        </a:lnTo>
                        <a:lnTo>
                          <a:pt x="16336" y="463"/>
                        </a:lnTo>
                        <a:lnTo>
                          <a:pt x="16199" y="463"/>
                        </a:lnTo>
                        <a:lnTo>
                          <a:pt x="15959" y="553"/>
                        </a:lnTo>
                        <a:lnTo>
                          <a:pt x="15685" y="677"/>
                        </a:lnTo>
                        <a:lnTo>
                          <a:pt x="15445" y="749"/>
                        </a:lnTo>
                        <a:lnTo>
                          <a:pt x="15342" y="838"/>
                        </a:lnTo>
                        <a:lnTo>
                          <a:pt x="15137" y="945"/>
                        </a:lnTo>
                        <a:lnTo>
                          <a:pt x="14932" y="1070"/>
                        </a:lnTo>
                        <a:lnTo>
                          <a:pt x="14589" y="1266"/>
                        </a:lnTo>
                        <a:lnTo>
                          <a:pt x="14418" y="1337"/>
                        </a:lnTo>
                        <a:lnTo>
                          <a:pt x="14178" y="1408"/>
                        </a:lnTo>
                        <a:lnTo>
                          <a:pt x="14041" y="1604"/>
                        </a:lnTo>
                        <a:lnTo>
                          <a:pt x="13836" y="1729"/>
                        </a:lnTo>
                        <a:lnTo>
                          <a:pt x="13664" y="1800"/>
                        </a:lnTo>
                        <a:lnTo>
                          <a:pt x="13390" y="2014"/>
                        </a:lnTo>
                        <a:lnTo>
                          <a:pt x="13151" y="2157"/>
                        </a:lnTo>
                        <a:lnTo>
                          <a:pt x="12945" y="2264"/>
                        </a:lnTo>
                        <a:lnTo>
                          <a:pt x="12774" y="2460"/>
                        </a:lnTo>
                        <a:lnTo>
                          <a:pt x="12637" y="2656"/>
                        </a:lnTo>
                        <a:lnTo>
                          <a:pt x="12432" y="2781"/>
                        </a:lnTo>
                        <a:lnTo>
                          <a:pt x="12158" y="2977"/>
                        </a:lnTo>
                        <a:lnTo>
                          <a:pt x="11952" y="3102"/>
                        </a:lnTo>
                        <a:lnTo>
                          <a:pt x="11747" y="3316"/>
                        </a:lnTo>
                        <a:lnTo>
                          <a:pt x="11610" y="3512"/>
                        </a:lnTo>
                        <a:lnTo>
                          <a:pt x="11336" y="3725"/>
                        </a:lnTo>
                        <a:lnTo>
                          <a:pt x="11199" y="3886"/>
                        </a:lnTo>
                        <a:lnTo>
                          <a:pt x="10890" y="4118"/>
                        </a:lnTo>
                        <a:lnTo>
                          <a:pt x="10788" y="4367"/>
                        </a:lnTo>
                        <a:lnTo>
                          <a:pt x="10582" y="4581"/>
                        </a:lnTo>
                        <a:lnTo>
                          <a:pt x="10377" y="4742"/>
                        </a:lnTo>
                        <a:lnTo>
                          <a:pt x="10171" y="4955"/>
                        </a:lnTo>
                        <a:lnTo>
                          <a:pt x="9966" y="5276"/>
                        </a:lnTo>
                        <a:lnTo>
                          <a:pt x="9760" y="5472"/>
                        </a:lnTo>
                        <a:lnTo>
                          <a:pt x="9555" y="5758"/>
                        </a:lnTo>
                        <a:lnTo>
                          <a:pt x="9384" y="5918"/>
                        </a:lnTo>
                        <a:lnTo>
                          <a:pt x="9144" y="6203"/>
                        </a:lnTo>
                        <a:lnTo>
                          <a:pt x="9007" y="6417"/>
                        </a:lnTo>
                        <a:lnTo>
                          <a:pt x="8733" y="6667"/>
                        </a:lnTo>
                        <a:lnTo>
                          <a:pt x="8562" y="6988"/>
                        </a:lnTo>
                        <a:lnTo>
                          <a:pt x="8356" y="7166"/>
                        </a:lnTo>
                        <a:lnTo>
                          <a:pt x="8151" y="7451"/>
                        </a:lnTo>
                        <a:lnTo>
                          <a:pt x="7945" y="7736"/>
                        </a:lnTo>
                        <a:lnTo>
                          <a:pt x="7740" y="8057"/>
                        </a:lnTo>
                        <a:lnTo>
                          <a:pt x="7500" y="8324"/>
                        </a:lnTo>
                        <a:lnTo>
                          <a:pt x="7329" y="8592"/>
                        </a:lnTo>
                        <a:lnTo>
                          <a:pt x="7123" y="8806"/>
                        </a:lnTo>
                        <a:lnTo>
                          <a:pt x="6952" y="9127"/>
                        </a:lnTo>
                        <a:lnTo>
                          <a:pt x="6747" y="9376"/>
                        </a:lnTo>
                        <a:lnTo>
                          <a:pt x="6507" y="9643"/>
                        </a:lnTo>
                        <a:lnTo>
                          <a:pt x="6267" y="10018"/>
                        </a:lnTo>
                        <a:lnTo>
                          <a:pt x="6062" y="10303"/>
                        </a:lnTo>
                        <a:lnTo>
                          <a:pt x="5856" y="10624"/>
                        </a:lnTo>
                        <a:lnTo>
                          <a:pt x="5753" y="10838"/>
                        </a:lnTo>
                        <a:lnTo>
                          <a:pt x="5548" y="11176"/>
                        </a:lnTo>
                        <a:lnTo>
                          <a:pt x="5274" y="11480"/>
                        </a:lnTo>
                        <a:lnTo>
                          <a:pt x="5000" y="11729"/>
                        </a:lnTo>
                        <a:lnTo>
                          <a:pt x="4795" y="12121"/>
                        </a:lnTo>
                        <a:lnTo>
                          <a:pt x="4623" y="12442"/>
                        </a:lnTo>
                        <a:lnTo>
                          <a:pt x="4452" y="12709"/>
                        </a:lnTo>
                        <a:lnTo>
                          <a:pt x="4212" y="13102"/>
                        </a:lnTo>
                        <a:lnTo>
                          <a:pt x="3973" y="13387"/>
                        </a:lnTo>
                        <a:lnTo>
                          <a:pt x="3767" y="13654"/>
                        </a:lnTo>
                        <a:lnTo>
                          <a:pt x="3562" y="14029"/>
                        </a:lnTo>
                        <a:lnTo>
                          <a:pt x="3356" y="14296"/>
                        </a:lnTo>
                        <a:lnTo>
                          <a:pt x="3288" y="14617"/>
                        </a:lnTo>
                        <a:lnTo>
                          <a:pt x="3082" y="15045"/>
                        </a:lnTo>
                        <a:lnTo>
                          <a:pt x="2842" y="15258"/>
                        </a:lnTo>
                        <a:lnTo>
                          <a:pt x="2671" y="15686"/>
                        </a:lnTo>
                        <a:lnTo>
                          <a:pt x="2466" y="15989"/>
                        </a:lnTo>
                        <a:lnTo>
                          <a:pt x="2226" y="16328"/>
                        </a:lnTo>
                        <a:lnTo>
                          <a:pt x="2021" y="16649"/>
                        </a:lnTo>
                        <a:lnTo>
                          <a:pt x="1849" y="17005"/>
                        </a:lnTo>
                        <a:lnTo>
                          <a:pt x="1610" y="17344"/>
                        </a:lnTo>
                        <a:lnTo>
                          <a:pt x="1336" y="17718"/>
                        </a:lnTo>
                        <a:lnTo>
                          <a:pt x="1199" y="17986"/>
                        </a:lnTo>
                        <a:lnTo>
                          <a:pt x="993" y="18360"/>
                        </a:lnTo>
                        <a:lnTo>
                          <a:pt x="856" y="18645"/>
                        </a:lnTo>
                        <a:lnTo>
                          <a:pt x="616" y="19037"/>
                        </a:lnTo>
                        <a:lnTo>
                          <a:pt x="377" y="19305"/>
                        </a:lnTo>
                        <a:lnTo>
                          <a:pt x="171" y="19679"/>
                        </a:lnTo>
                        <a:lnTo>
                          <a:pt x="0" y="19982"/>
                        </a:lnTo>
                      </a:path>
                    </a:pathLst>
                  </a:custGeom>
                  <a:noFill/>
                  <a:ln w="12700" cap="flat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sk-SK"/>
                  </a:p>
                </p:txBody>
              </p:sp>
              <p:sp>
                <p:nvSpPr>
                  <p:cNvPr id="42037" name="Freeform 53"/>
                  <p:cNvSpPr>
                    <a:spLocks/>
                  </p:cNvSpPr>
                  <p:nvPr/>
                </p:nvSpPr>
                <p:spPr bwMode="auto">
                  <a:xfrm>
                    <a:off x="5208" y="10826"/>
                    <a:ext cx="584" cy="1122"/>
                  </a:xfrm>
                  <a:custGeom>
                    <a:avLst/>
                    <a:gdLst/>
                    <a:ahLst/>
                    <a:cxnLst>
                      <a:cxn ang="0">
                        <a:pos x="205" y="0"/>
                      </a:cxn>
                      <a:cxn ang="0">
                        <a:pos x="651" y="0"/>
                      </a:cxn>
                      <a:cxn ang="0">
                        <a:pos x="1027" y="0"/>
                      </a:cxn>
                      <a:cxn ang="0">
                        <a:pos x="1404" y="0"/>
                      </a:cxn>
                      <a:cxn ang="0">
                        <a:pos x="1884" y="0"/>
                      </a:cxn>
                      <a:cxn ang="0">
                        <a:pos x="2260" y="107"/>
                      </a:cxn>
                      <a:cxn ang="0">
                        <a:pos x="2705" y="196"/>
                      </a:cxn>
                      <a:cxn ang="0">
                        <a:pos x="3116" y="321"/>
                      </a:cxn>
                      <a:cxn ang="0">
                        <a:pos x="3390" y="392"/>
                      </a:cxn>
                      <a:cxn ang="0">
                        <a:pos x="3767" y="463"/>
                      </a:cxn>
                      <a:cxn ang="0">
                        <a:pos x="4247" y="677"/>
                      </a:cxn>
                      <a:cxn ang="0">
                        <a:pos x="4623" y="838"/>
                      </a:cxn>
                      <a:cxn ang="0">
                        <a:pos x="5034" y="1070"/>
                      </a:cxn>
                      <a:cxn ang="0">
                        <a:pos x="5548" y="1337"/>
                      </a:cxn>
                      <a:cxn ang="0">
                        <a:pos x="5890" y="1604"/>
                      </a:cxn>
                      <a:cxn ang="0">
                        <a:pos x="6301" y="1800"/>
                      </a:cxn>
                      <a:cxn ang="0">
                        <a:pos x="6815" y="2157"/>
                      </a:cxn>
                      <a:cxn ang="0">
                        <a:pos x="7158" y="2460"/>
                      </a:cxn>
                      <a:cxn ang="0">
                        <a:pos x="7534" y="2781"/>
                      </a:cxn>
                      <a:cxn ang="0">
                        <a:pos x="7979" y="3102"/>
                      </a:cxn>
                      <a:cxn ang="0">
                        <a:pos x="8356" y="3512"/>
                      </a:cxn>
                      <a:cxn ang="0">
                        <a:pos x="8767" y="3886"/>
                      </a:cxn>
                      <a:cxn ang="0">
                        <a:pos x="9178" y="4367"/>
                      </a:cxn>
                      <a:cxn ang="0">
                        <a:pos x="9589" y="4742"/>
                      </a:cxn>
                      <a:cxn ang="0">
                        <a:pos x="10034" y="5276"/>
                      </a:cxn>
                      <a:cxn ang="0">
                        <a:pos x="10411" y="5758"/>
                      </a:cxn>
                      <a:cxn ang="0">
                        <a:pos x="10822" y="6203"/>
                      </a:cxn>
                      <a:cxn ang="0">
                        <a:pos x="11233" y="6667"/>
                      </a:cxn>
                      <a:cxn ang="0">
                        <a:pos x="11610" y="7166"/>
                      </a:cxn>
                      <a:cxn ang="0">
                        <a:pos x="12021" y="7736"/>
                      </a:cxn>
                      <a:cxn ang="0">
                        <a:pos x="12466" y="8324"/>
                      </a:cxn>
                      <a:cxn ang="0">
                        <a:pos x="12842" y="8806"/>
                      </a:cxn>
                      <a:cxn ang="0">
                        <a:pos x="13185" y="9376"/>
                      </a:cxn>
                      <a:cxn ang="0">
                        <a:pos x="13699" y="10018"/>
                      </a:cxn>
                      <a:cxn ang="0">
                        <a:pos x="14110" y="10624"/>
                      </a:cxn>
                      <a:cxn ang="0">
                        <a:pos x="14418" y="11176"/>
                      </a:cxn>
                      <a:cxn ang="0">
                        <a:pos x="14966" y="11729"/>
                      </a:cxn>
                      <a:cxn ang="0">
                        <a:pos x="15377" y="12442"/>
                      </a:cxn>
                      <a:cxn ang="0">
                        <a:pos x="15753" y="13102"/>
                      </a:cxn>
                      <a:cxn ang="0">
                        <a:pos x="16199" y="13654"/>
                      </a:cxn>
                      <a:cxn ang="0">
                        <a:pos x="16610" y="14296"/>
                      </a:cxn>
                      <a:cxn ang="0">
                        <a:pos x="16884" y="15045"/>
                      </a:cxn>
                      <a:cxn ang="0">
                        <a:pos x="17295" y="15686"/>
                      </a:cxn>
                      <a:cxn ang="0">
                        <a:pos x="17740" y="16328"/>
                      </a:cxn>
                      <a:cxn ang="0">
                        <a:pos x="18116" y="17005"/>
                      </a:cxn>
                      <a:cxn ang="0">
                        <a:pos x="18596" y="17718"/>
                      </a:cxn>
                      <a:cxn ang="0">
                        <a:pos x="18973" y="18360"/>
                      </a:cxn>
                      <a:cxn ang="0">
                        <a:pos x="19349" y="19037"/>
                      </a:cxn>
                      <a:cxn ang="0">
                        <a:pos x="19795" y="19679"/>
                      </a:cxn>
                    </a:cxnLst>
                    <a:rect l="0" t="0" r="r" b="b"/>
                    <a:pathLst>
                      <a:path w="20000" h="20000">
                        <a:moveTo>
                          <a:pt x="0" y="107"/>
                        </a:moveTo>
                        <a:lnTo>
                          <a:pt x="205" y="0"/>
                        </a:lnTo>
                        <a:lnTo>
                          <a:pt x="411" y="0"/>
                        </a:lnTo>
                        <a:lnTo>
                          <a:pt x="651" y="0"/>
                        </a:lnTo>
                        <a:lnTo>
                          <a:pt x="890" y="0"/>
                        </a:lnTo>
                        <a:lnTo>
                          <a:pt x="1027" y="0"/>
                        </a:lnTo>
                        <a:lnTo>
                          <a:pt x="1233" y="0"/>
                        </a:lnTo>
                        <a:lnTo>
                          <a:pt x="1404" y="0"/>
                        </a:lnTo>
                        <a:lnTo>
                          <a:pt x="1644" y="0"/>
                        </a:lnTo>
                        <a:lnTo>
                          <a:pt x="1884" y="0"/>
                        </a:lnTo>
                        <a:lnTo>
                          <a:pt x="2055" y="0"/>
                        </a:lnTo>
                        <a:lnTo>
                          <a:pt x="2260" y="107"/>
                        </a:lnTo>
                        <a:lnTo>
                          <a:pt x="2500" y="107"/>
                        </a:lnTo>
                        <a:lnTo>
                          <a:pt x="2705" y="196"/>
                        </a:lnTo>
                        <a:lnTo>
                          <a:pt x="2877" y="196"/>
                        </a:lnTo>
                        <a:lnTo>
                          <a:pt x="3116" y="321"/>
                        </a:lnTo>
                        <a:lnTo>
                          <a:pt x="3288" y="321"/>
                        </a:lnTo>
                        <a:lnTo>
                          <a:pt x="3390" y="392"/>
                        </a:lnTo>
                        <a:lnTo>
                          <a:pt x="3596" y="463"/>
                        </a:lnTo>
                        <a:lnTo>
                          <a:pt x="3767" y="463"/>
                        </a:lnTo>
                        <a:lnTo>
                          <a:pt x="4007" y="553"/>
                        </a:lnTo>
                        <a:lnTo>
                          <a:pt x="4247" y="677"/>
                        </a:lnTo>
                        <a:lnTo>
                          <a:pt x="4521" y="749"/>
                        </a:lnTo>
                        <a:lnTo>
                          <a:pt x="4623" y="838"/>
                        </a:lnTo>
                        <a:lnTo>
                          <a:pt x="4829" y="945"/>
                        </a:lnTo>
                        <a:lnTo>
                          <a:pt x="5034" y="1070"/>
                        </a:lnTo>
                        <a:lnTo>
                          <a:pt x="5342" y="1266"/>
                        </a:lnTo>
                        <a:lnTo>
                          <a:pt x="5548" y="1337"/>
                        </a:lnTo>
                        <a:lnTo>
                          <a:pt x="5788" y="1408"/>
                        </a:lnTo>
                        <a:lnTo>
                          <a:pt x="5890" y="1604"/>
                        </a:lnTo>
                        <a:lnTo>
                          <a:pt x="6096" y="1729"/>
                        </a:lnTo>
                        <a:lnTo>
                          <a:pt x="6301" y="1800"/>
                        </a:lnTo>
                        <a:lnTo>
                          <a:pt x="6541" y="2014"/>
                        </a:lnTo>
                        <a:lnTo>
                          <a:pt x="6815" y="2157"/>
                        </a:lnTo>
                        <a:lnTo>
                          <a:pt x="7021" y="2264"/>
                        </a:lnTo>
                        <a:lnTo>
                          <a:pt x="7158" y="2460"/>
                        </a:lnTo>
                        <a:lnTo>
                          <a:pt x="7329" y="2656"/>
                        </a:lnTo>
                        <a:lnTo>
                          <a:pt x="7534" y="2781"/>
                        </a:lnTo>
                        <a:lnTo>
                          <a:pt x="7774" y="2977"/>
                        </a:lnTo>
                        <a:lnTo>
                          <a:pt x="7979" y="3102"/>
                        </a:lnTo>
                        <a:lnTo>
                          <a:pt x="8185" y="3316"/>
                        </a:lnTo>
                        <a:lnTo>
                          <a:pt x="8356" y="3512"/>
                        </a:lnTo>
                        <a:lnTo>
                          <a:pt x="8596" y="3725"/>
                        </a:lnTo>
                        <a:lnTo>
                          <a:pt x="8767" y="3886"/>
                        </a:lnTo>
                        <a:lnTo>
                          <a:pt x="9041" y="4118"/>
                        </a:lnTo>
                        <a:lnTo>
                          <a:pt x="9178" y="4367"/>
                        </a:lnTo>
                        <a:lnTo>
                          <a:pt x="9384" y="4581"/>
                        </a:lnTo>
                        <a:lnTo>
                          <a:pt x="9589" y="4742"/>
                        </a:lnTo>
                        <a:lnTo>
                          <a:pt x="9795" y="4955"/>
                        </a:lnTo>
                        <a:lnTo>
                          <a:pt x="10034" y="5276"/>
                        </a:lnTo>
                        <a:lnTo>
                          <a:pt x="10205" y="5472"/>
                        </a:lnTo>
                        <a:lnTo>
                          <a:pt x="10411" y="5758"/>
                        </a:lnTo>
                        <a:lnTo>
                          <a:pt x="10582" y="5918"/>
                        </a:lnTo>
                        <a:lnTo>
                          <a:pt x="10822" y="6203"/>
                        </a:lnTo>
                        <a:lnTo>
                          <a:pt x="10959" y="6417"/>
                        </a:lnTo>
                        <a:lnTo>
                          <a:pt x="11233" y="6667"/>
                        </a:lnTo>
                        <a:lnTo>
                          <a:pt x="11404" y="6988"/>
                        </a:lnTo>
                        <a:lnTo>
                          <a:pt x="11610" y="7166"/>
                        </a:lnTo>
                        <a:lnTo>
                          <a:pt x="11815" y="7451"/>
                        </a:lnTo>
                        <a:lnTo>
                          <a:pt x="12021" y="7736"/>
                        </a:lnTo>
                        <a:lnTo>
                          <a:pt x="12226" y="8057"/>
                        </a:lnTo>
                        <a:lnTo>
                          <a:pt x="12466" y="8324"/>
                        </a:lnTo>
                        <a:lnTo>
                          <a:pt x="12671" y="8592"/>
                        </a:lnTo>
                        <a:lnTo>
                          <a:pt x="12842" y="8806"/>
                        </a:lnTo>
                        <a:lnTo>
                          <a:pt x="12979" y="9127"/>
                        </a:lnTo>
                        <a:lnTo>
                          <a:pt x="13185" y="9376"/>
                        </a:lnTo>
                        <a:lnTo>
                          <a:pt x="13459" y="9643"/>
                        </a:lnTo>
                        <a:lnTo>
                          <a:pt x="13699" y="10018"/>
                        </a:lnTo>
                        <a:lnTo>
                          <a:pt x="13904" y="10303"/>
                        </a:lnTo>
                        <a:lnTo>
                          <a:pt x="14110" y="10624"/>
                        </a:lnTo>
                        <a:lnTo>
                          <a:pt x="14212" y="10838"/>
                        </a:lnTo>
                        <a:lnTo>
                          <a:pt x="14418" y="11176"/>
                        </a:lnTo>
                        <a:lnTo>
                          <a:pt x="14658" y="11480"/>
                        </a:lnTo>
                        <a:lnTo>
                          <a:pt x="14966" y="11729"/>
                        </a:lnTo>
                        <a:lnTo>
                          <a:pt x="15171" y="12121"/>
                        </a:lnTo>
                        <a:lnTo>
                          <a:pt x="15377" y="12442"/>
                        </a:lnTo>
                        <a:lnTo>
                          <a:pt x="15479" y="12709"/>
                        </a:lnTo>
                        <a:lnTo>
                          <a:pt x="15753" y="13102"/>
                        </a:lnTo>
                        <a:lnTo>
                          <a:pt x="15993" y="13387"/>
                        </a:lnTo>
                        <a:lnTo>
                          <a:pt x="16199" y="13654"/>
                        </a:lnTo>
                        <a:lnTo>
                          <a:pt x="16404" y="14029"/>
                        </a:lnTo>
                        <a:lnTo>
                          <a:pt x="16610" y="14296"/>
                        </a:lnTo>
                        <a:lnTo>
                          <a:pt x="16678" y="14617"/>
                        </a:lnTo>
                        <a:lnTo>
                          <a:pt x="16884" y="15045"/>
                        </a:lnTo>
                        <a:lnTo>
                          <a:pt x="17123" y="15258"/>
                        </a:lnTo>
                        <a:lnTo>
                          <a:pt x="17295" y="15686"/>
                        </a:lnTo>
                        <a:lnTo>
                          <a:pt x="17500" y="15989"/>
                        </a:lnTo>
                        <a:lnTo>
                          <a:pt x="17740" y="16328"/>
                        </a:lnTo>
                        <a:lnTo>
                          <a:pt x="17945" y="16649"/>
                        </a:lnTo>
                        <a:lnTo>
                          <a:pt x="18116" y="17005"/>
                        </a:lnTo>
                        <a:lnTo>
                          <a:pt x="18356" y="17344"/>
                        </a:lnTo>
                        <a:lnTo>
                          <a:pt x="18596" y="17718"/>
                        </a:lnTo>
                        <a:lnTo>
                          <a:pt x="18767" y="17986"/>
                        </a:lnTo>
                        <a:lnTo>
                          <a:pt x="18973" y="18360"/>
                        </a:lnTo>
                        <a:lnTo>
                          <a:pt x="19110" y="18645"/>
                        </a:lnTo>
                        <a:lnTo>
                          <a:pt x="19349" y="19037"/>
                        </a:lnTo>
                        <a:lnTo>
                          <a:pt x="19589" y="19305"/>
                        </a:lnTo>
                        <a:lnTo>
                          <a:pt x="19795" y="19679"/>
                        </a:lnTo>
                        <a:lnTo>
                          <a:pt x="19966" y="19982"/>
                        </a:lnTo>
                      </a:path>
                    </a:pathLst>
                  </a:custGeom>
                  <a:noFill/>
                  <a:ln w="12700" cap="flat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sk-SK"/>
                  </a:p>
                </p:txBody>
              </p:sp>
            </p:grpSp>
            <p:grpSp>
              <p:nvGrpSpPr>
                <p:cNvPr id="42038" name="Group 54"/>
                <p:cNvGrpSpPr>
                  <a:grpSpLocks/>
                </p:cNvGrpSpPr>
                <p:nvPr/>
              </p:nvGrpSpPr>
              <p:grpSpPr bwMode="auto">
                <a:xfrm rot="10800000">
                  <a:off x="3001" y="10976"/>
                  <a:ext cx="781" cy="867"/>
                  <a:chOff x="4636" y="10826"/>
                  <a:chExt cx="1156" cy="1122"/>
                </a:xfrm>
              </p:grpSpPr>
              <p:sp>
                <p:nvSpPr>
                  <p:cNvPr id="42039" name="Freeform 55"/>
                  <p:cNvSpPr>
                    <a:spLocks/>
                  </p:cNvSpPr>
                  <p:nvPr/>
                </p:nvSpPr>
                <p:spPr bwMode="auto">
                  <a:xfrm>
                    <a:off x="4636" y="10826"/>
                    <a:ext cx="584" cy="1122"/>
                  </a:xfrm>
                  <a:custGeom>
                    <a:avLst/>
                    <a:gdLst/>
                    <a:ahLst/>
                    <a:cxnLst>
                      <a:cxn ang="0">
                        <a:pos x="19760" y="0"/>
                      </a:cxn>
                      <a:cxn ang="0">
                        <a:pos x="19349" y="0"/>
                      </a:cxn>
                      <a:cxn ang="0">
                        <a:pos x="18938" y="0"/>
                      </a:cxn>
                      <a:cxn ang="0">
                        <a:pos x="18562" y="0"/>
                      </a:cxn>
                      <a:cxn ang="0">
                        <a:pos x="18082" y="0"/>
                      </a:cxn>
                      <a:cxn ang="0">
                        <a:pos x="17671" y="107"/>
                      </a:cxn>
                      <a:cxn ang="0">
                        <a:pos x="17260" y="196"/>
                      </a:cxn>
                      <a:cxn ang="0">
                        <a:pos x="16849" y="321"/>
                      </a:cxn>
                      <a:cxn ang="0">
                        <a:pos x="16541" y="392"/>
                      </a:cxn>
                      <a:cxn ang="0">
                        <a:pos x="16199" y="463"/>
                      </a:cxn>
                      <a:cxn ang="0">
                        <a:pos x="15685" y="677"/>
                      </a:cxn>
                      <a:cxn ang="0">
                        <a:pos x="15342" y="838"/>
                      </a:cxn>
                      <a:cxn ang="0">
                        <a:pos x="14932" y="1070"/>
                      </a:cxn>
                      <a:cxn ang="0">
                        <a:pos x="14418" y="1337"/>
                      </a:cxn>
                      <a:cxn ang="0">
                        <a:pos x="14041" y="1604"/>
                      </a:cxn>
                      <a:cxn ang="0">
                        <a:pos x="13664" y="1800"/>
                      </a:cxn>
                      <a:cxn ang="0">
                        <a:pos x="13151" y="2157"/>
                      </a:cxn>
                      <a:cxn ang="0">
                        <a:pos x="12774" y="2460"/>
                      </a:cxn>
                      <a:cxn ang="0">
                        <a:pos x="12432" y="2781"/>
                      </a:cxn>
                      <a:cxn ang="0">
                        <a:pos x="11952" y="3102"/>
                      </a:cxn>
                      <a:cxn ang="0">
                        <a:pos x="11610" y="3512"/>
                      </a:cxn>
                      <a:cxn ang="0">
                        <a:pos x="11199" y="3886"/>
                      </a:cxn>
                      <a:cxn ang="0">
                        <a:pos x="10788" y="4367"/>
                      </a:cxn>
                      <a:cxn ang="0">
                        <a:pos x="10377" y="4742"/>
                      </a:cxn>
                      <a:cxn ang="0">
                        <a:pos x="9966" y="5276"/>
                      </a:cxn>
                      <a:cxn ang="0">
                        <a:pos x="9555" y="5758"/>
                      </a:cxn>
                      <a:cxn ang="0">
                        <a:pos x="9144" y="6203"/>
                      </a:cxn>
                      <a:cxn ang="0">
                        <a:pos x="8733" y="6667"/>
                      </a:cxn>
                      <a:cxn ang="0">
                        <a:pos x="8356" y="7166"/>
                      </a:cxn>
                      <a:cxn ang="0">
                        <a:pos x="7945" y="7736"/>
                      </a:cxn>
                      <a:cxn ang="0">
                        <a:pos x="7500" y="8324"/>
                      </a:cxn>
                      <a:cxn ang="0">
                        <a:pos x="7123" y="8806"/>
                      </a:cxn>
                      <a:cxn ang="0">
                        <a:pos x="6747" y="9376"/>
                      </a:cxn>
                      <a:cxn ang="0">
                        <a:pos x="6267" y="10018"/>
                      </a:cxn>
                      <a:cxn ang="0">
                        <a:pos x="5856" y="10624"/>
                      </a:cxn>
                      <a:cxn ang="0">
                        <a:pos x="5548" y="11176"/>
                      </a:cxn>
                      <a:cxn ang="0">
                        <a:pos x="5000" y="11729"/>
                      </a:cxn>
                      <a:cxn ang="0">
                        <a:pos x="4623" y="12442"/>
                      </a:cxn>
                      <a:cxn ang="0">
                        <a:pos x="4212" y="13102"/>
                      </a:cxn>
                      <a:cxn ang="0">
                        <a:pos x="3767" y="13654"/>
                      </a:cxn>
                      <a:cxn ang="0">
                        <a:pos x="3356" y="14296"/>
                      </a:cxn>
                      <a:cxn ang="0">
                        <a:pos x="3082" y="15045"/>
                      </a:cxn>
                      <a:cxn ang="0">
                        <a:pos x="2671" y="15686"/>
                      </a:cxn>
                      <a:cxn ang="0">
                        <a:pos x="2226" y="16328"/>
                      </a:cxn>
                      <a:cxn ang="0">
                        <a:pos x="1849" y="17005"/>
                      </a:cxn>
                      <a:cxn ang="0">
                        <a:pos x="1336" y="17718"/>
                      </a:cxn>
                      <a:cxn ang="0">
                        <a:pos x="993" y="18360"/>
                      </a:cxn>
                      <a:cxn ang="0">
                        <a:pos x="616" y="19037"/>
                      </a:cxn>
                      <a:cxn ang="0">
                        <a:pos x="171" y="19679"/>
                      </a:cxn>
                    </a:cxnLst>
                    <a:rect l="0" t="0" r="r" b="b"/>
                    <a:pathLst>
                      <a:path w="20000" h="20000">
                        <a:moveTo>
                          <a:pt x="19966" y="107"/>
                        </a:moveTo>
                        <a:lnTo>
                          <a:pt x="19760" y="0"/>
                        </a:lnTo>
                        <a:lnTo>
                          <a:pt x="19555" y="0"/>
                        </a:lnTo>
                        <a:lnTo>
                          <a:pt x="19349" y="0"/>
                        </a:lnTo>
                        <a:lnTo>
                          <a:pt x="19041" y="0"/>
                        </a:lnTo>
                        <a:lnTo>
                          <a:pt x="18938" y="0"/>
                        </a:lnTo>
                        <a:lnTo>
                          <a:pt x="18733" y="0"/>
                        </a:lnTo>
                        <a:lnTo>
                          <a:pt x="18562" y="0"/>
                        </a:lnTo>
                        <a:lnTo>
                          <a:pt x="18322" y="0"/>
                        </a:lnTo>
                        <a:lnTo>
                          <a:pt x="18082" y="0"/>
                        </a:lnTo>
                        <a:lnTo>
                          <a:pt x="17911" y="0"/>
                        </a:lnTo>
                        <a:lnTo>
                          <a:pt x="17671" y="107"/>
                        </a:lnTo>
                        <a:lnTo>
                          <a:pt x="17466" y="107"/>
                        </a:lnTo>
                        <a:lnTo>
                          <a:pt x="17260" y="196"/>
                        </a:lnTo>
                        <a:lnTo>
                          <a:pt x="17089" y="196"/>
                        </a:lnTo>
                        <a:lnTo>
                          <a:pt x="16849" y="321"/>
                        </a:lnTo>
                        <a:lnTo>
                          <a:pt x="16678" y="321"/>
                        </a:lnTo>
                        <a:lnTo>
                          <a:pt x="16541" y="392"/>
                        </a:lnTo>
                        <a:lnTo>
                          <a:pt x="16336" y="463"/>
                        </a:lnTo>
                        <a:lnTo>
                          <a:pt x="16199" y="463"/>
                        </a:lnTo>
                        <a:lnTo>
                          <a:pt x="15959" y="553"/>
                        </a:lnTo>
                        <a:lnTo>
                          <a:pt x="15685" y="677"/>
                        </a:lnTo>
                        <a:lnTo>
                          <a:pt x="15445" y="749"/>
                        </a:lnTo>
                        <a:lnTo>
                          <a:pt x="15342" y="838"/>
                        </a:lnTo>
                        <a:lnTo>
                          <a:pt x="15137" y="945"/>
                        </a:lnTo>
                        <a:lnTo>
                          <a:pt x="14932" y="1070"/>
                        </a:lnTo>
                        <a:lnTo>
                          <a:pt x="14589" y="1266"/>
                        </a:lnTo>
                        <a:lnTo>
                          <a:pt x="14418" y="1337"/>
                        </a:lnTo>
                        <a:lnTo>
                          <a:pt x="14178" y="1408"/>
                        </a:lnTo>
                        <a:lnTo>
                          <a:pt x="14041" y="1604"/>
                        </a:lnTo>
                        <a:lnTo>
                          <a:pt x="13836" y="1729"/>
                        </a:lnTo>
                        <a:lnTo>
                          <a:pt x="13664" y="1800"/>
                        </a:lnTo>
                        <a:lnTo>
                          <a:pt x="13390" y="2014"/>
                        </a:lnTo>
                        <a:lnTo>
                          <a:pt x="13151" y="2157"/>
                        </a:lnTo>
                        <a:lnTo>
                          <a:pt x="12945" y="2264"/>
                        </a:lnTo>
                        <a:lnTo>
                          <a:pt x="12774" y="2460"/>
                        </a:lnTo>
                        <a:lnTo>
                          <a:pt x="12637" y="2656"/>
                        </a:lnTo>
                        <a:lnTo>
                          <a:pt x="12432" y="2781"/>
                        </a:lnTo>
                        <a:lnTo>
                          <a:pt x="12158" y="2977"/>
                        </a:lnTo>
                        <a:lnTo>
                          <a:pt x="11952" y="3102"/>
                        </a:lnTo>
                        <a:lnTo>
                          <a:pt x="11747" y="3316"/>
                        </a:lnTo>
                        <a:lnTo>
                          <a:pt x="11610" y="3512"/>
                        </a:lnTo>
                        <a:lnTo>
                          <a:pt x="11336" y="3725"/>
                        </a:lnTo>
                        <a:lnTo>
                          <a:pt x="11199" y="3886"/>
                        </a:lnTo>
                        <a:lnTo>
                          <a:pt x="10890" y="4118"/>
                        </a:lnTo>
                        <a:lnTo>
                          <a:pt x="10788" y="4367"/>
                        </a:lnTo>
                        <a:lnTo>
                          <a:pt x="10582" y="4581"/>
                        </a:lnTo>
                        <a:lnTo>
                          <a:pt x="10377" y="4742"/>
                        </a:lnTo>
                        <a:lnTo>
                          <a:pt x="10171" y="4955"/>
                        </a:lnTo>
                        <a:lnTo>
                          <a:pt x="9966" y="5276"/>
                        </a:lnTo>
                        <a:lnTo>
                          <a:pt x="9760" y="5472"/>
                        </a:lnTo>
                        <a:lnTo>
                          <a:pt x="9555" y="5758"/>
                        </a:lnTo>
                        <a:lnTo>
                          <a:pt x="9384" y="5918"/>
                        </a:lnTo>
                        <a:lnTo>
                          <a:pt x="9144" y="6203"/>
                        </a:lnTo>
                        <a:lnTo>
                          <a:pt x="9007" y="6417"/>
                        </a:lnTo>
                        <a:lnTo>
                          <a:pt x="8733" y="6667"/>
                        </a:lnTo>
                        <a:lnTo>
                          <a:pt x="8562" y="6988"/>
                        </a:lnTo>
                        <a:lnTo>
                          <a:pt x="8356" y="7166"/>
                        </a:lnTo>
                        <a:lnTo>
                          <a:pt x="8151" y="7451"/>
                        </a:lnTo>
                        <a:lnTo>
                          <a:pt x="7945" y="7736"/>
                        </a:lnTo>
                        <a:lnTo>
                          <a:pt x="7740" y="8057"/>
                        </a:lnTo>
                        <a:lnTo>
                          <a:pt x="7500" y="8324"/>
                        </a:lnTo>
                        <a:lnTo>
                          <a:pt x="7329" y="8592"/>
                        </a:lnTo>
                        <a:lnTo>
                          <a:pt x="7123" y="8806"/>
                        </a:lnTo>
                        <a:lnTo>
                          <a:pt x="6952" y="9127"/>
                        </a:lnTo>
                        <a:lnTo>
                          <a:pt x="6747" y="9376"/>
                        </a:lnTo>
                        <a:lnTo>
                          <a:pt x="6507" y="9643"/>
                        </a:lnTo>
                        <a:lnTo>
                          <a:pt x="6267" y="10018"/>
                        </a:lnTo>
                        <a:lnTo>
                          <a:pt x="6062" y="10303"/>
                        </a:lnTo>
                        <a:lnTo>
                          <a:pt x="5856" y="10624"/>
                        </a:lnTo>
                        <a:lnTo>
                          <a:pt x="5753" y="10838"/>
                        </a:lnTo>
                        <a:lnTo>
                          <a:pt x="5548" y="11176"/>
                        </a:lnTo>
                        <a:lnTo>
                          <a:pt x="5274" y="11480"/>
                        </a:lnTo>
                        <a:lnTo>
                          <a:pt x="5000" y="11729"/>
                        </a:lnTo>
                        <a:lnTo>
                          <a:pt x="4795" y="12121"/>
                        </a:lnTo>
                        <a:lnTo>
                          <a:pt x="4623" y="12442"/>
                        </a:lnTo>
                        <a:lnTo>
                          <a:pt x="4452" y="12709"/>
                        </a:lnTo>
                        <a:lnTo>
                          <a:pt x="4212" y="13102"/>
                        </a:lnTo>
                        <a:lnTo>
                          <a:pt x="3973" y="13387"/>
                        </a:lnTo>
                        <a:lnTo>
                          <a:pt x="3767" y="13654"/>
                        </a:lnTo>
                        <a:lnTo>
                          <a:pt x="3562" y="14029"/>
                        </a:lnTo>
                        <a:lnTo>
                          <a:pt x="3356" y="14296"/>
                        </a:lnTo>
                        <a:lnTo>
                          <a:pt x="3288" y="14617"/>
                        </a:lnTo>
                        <a:lnTo>
                          <a:pt x="3082" y="15045"/>
                        </a:lnTo>
                        <a:lnTo>
                          <a:pt x="2842" y="15258"/>
                        </a:lnTo>
                        <a:lnTo>
                          <a:pt x="2671" y="15686"/>
                        </a:lnTo>
                        <a:lnTo>
                          <a:pt x="2466" y="15989"/>
                        </a:lnTo>
                        <a:lnTo>
                          <a:pt x="2226" y="16328"/>
                        </a:lnTo>
                        <a:lnTo>
                          <a:pt x="2021" y="16649"/>
                        </a:lnTo>
                        <a:lnTo>
                          <a:pt x="1849" y="17005"/>
                        </a:lnTo>
                        <a:lnTo>
                          <a:pt x="1610" y="17344"/>
                        </a:lnTo>
                        <a:lnTo>
                          <a:pt x="1336" y="17718"/>
                        </a:lnTo>
                        <a:lnTo>
                          <a:pt x="1199" y="17986"/>
                        </a:lnTo>
                        <a:lnTo>
                          <a:pt x="993" y="18360"/>
                        </a:lnTo>
                        <a:lnTo>
                          <a:pt x="856" y="18645"/>
                        </a:lnTo>
                        <a:lnTo>
                          <a:pt x="616" y="19037"/>
                        </a:lnTo>
                        <a:lnTo>
                          <a:pt x="377" y="19305"/>
                        </a:lnTo>
                        <a:lnTo>
                          <a:pt x="171" y="19679"/>
                        </a:lnTo>
                        <a:lnTo>
                          <a:pt x="0" y="19982"/>
                        </a:lnTo>
                      </a:path>
                    </a:pathLst>
                  </a:custGeom>
                  <a:noFill/>
                  <a:ln w="12700" cap="flat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sk-SK"/>
                  </a:p>
                </p:txBody>
              </p:sp>
              <p:sp>
                <p:nvSpPr>
                  <p:cNvPr id="42040" name="Freeform 56"/>
                  <p:cNvSpPr>
                    <a:spLocks/>
                  </p:cNvSpPr>
                  <p:nvPr/>
                </p:nvSpPr>
                <p:spPr bwMode="auto">
                  <a:xfrm>
                    <a:off x="5208" y="10826"/>
                    <a:ext cx="584" cy="1122"/>
                  </a:xfrm>
                  <a:custGeom>
                    <a:avLst/>
                    <a:gdLst/>
                    <a:ahLst/>
                    <a:cxnLst>
                      <a:cxn ang="0">
                        <a:pos x="205" y="0"/>
                      </a:cxn>
                      <a:cxn ang="0">
                        <a:pos x="651" y="0"/>
                      </a:cxn>
                      <a:cxn ang="0">
                        <a:pos x="1027" y="0"/>
                      </a:cxn>
                      <a:cxn ang="0">
                        <a:pos x="1404" y="0"/>
                      </a:cxn>
                      <a:cxn ang="0">
                        <a:pos x="1884" y="0"/>
                      </a:cxn>
                      <a:cxn ang="0">
                        <a:pos x="2260" y="107"/>
                      </a:cxn>
                      <a:cxn ang="0">
                        <a:pos x="2705" y="196"/>
                      </a:cxn>
                      <a:cxn ang="0">
                        <a:pos x="3116" y="321"/>
                      </a:cxn>
                      <a:cxn ang="0">
                        <a:pos x="3390" y="392"/>
                      </a:cxn>
                      <a:cxn ang="0">
                        <a:pos x="3767" y="463"/>
                      </a:cxn>
                      <a:cxn ang="0">
                        <a:pos x="4247" y="677"/>
                      </a:cxn>
                      <a:cxn ang="0">
                        <a:pos x="4623" y="838"/>
                      </a:cxn>
                      <a:cxn ang="0">
                        <a:pos x="5034" y="1070"/>
                      </a:cxn>
                      <a:cxn ang="0">
                        <a:pos x="5548" y="1337"/>
                      </a:cxn>
                      <a:cxn ang="0">
                        <a:pos x="5890" y="1604"/>
                      </a:cxn>
                      <a:cxn ang="0">
                        <a:pos x="6301" y="1800"/>
                      </a:cxn>
                      <a:cxn ang="0">
                        <a:pos x="6815" y="2157"/>
                      </a:cxn>
                      <a:cxn ang="0">
                        <a:pos x="7158" y="2460"/>
                      </a:cxn>
                      <a:cxn ang="0">
                        <a:pos x="7534" y="2781"/>
                      </a:cxn>
                      <a:cxn ang="0">
                        <a:pos x="7979" y="3102"/>
                      </a:cxn>
                      <a:cxn ang="0">
                        <a:pos x="8356" y="3512"/>
                      </a:cxn>
                      <a:cxn ang="0">
                        <a:pos x="8767" y="3886"/>
                      </a:cxn>
                      <a:cxn ang="0">
                        <a:pos x="9178" y="4367"/>
                      </a:cxn>
                      <a:cxn ang="0">
                        <a:pos x="9589" y="4742"/>
                      </a:cxn>
                      <a:cxn ang="0">
                        <a:pos x="10034" y="5276"/>
                      </a:cxn>
                      <a:cxn ang="0">
                        <a:pos x="10411" y="5758"/>
                      </a:cxn>
                      <a:cxn ang="0">
                        <a:pos x="10822" y="6203"/>
                      </a:cxn>
                      <a:cxn ang="0">
                        <a:pos x="11233" y="6667"/>
                      </a:cxn>
                      <a:cxn ang="0">
                        <a:pos x="11610" y="7166"/>
                      </a:cxn>
                      <a:cxn ang="0">
                        <a:pos x="12021" y="7736"/>
                      </a:cxn>
                      <a:cxn ang="0">
                        <a:pos x="12466" y="8324"/>
                      </a:cxn>
                      <a:cxn ang="0">
                        <a:pos x="12842" y="8806"/>
                      </a:cxn>
                      <a:cxn ang="0">
                        <a:pos x="13185" y="9376"/>
                      </a:cxn>
                      <a:cxn ang="0">
                        <a:pos x="13699" y="10018"/>
                      </a:cxn>
                      <a:cxn ang="0">
                        <a:pos x="14110" y="10624"/>
                      </a:cxn>
                      <a:cxn ang="0">
                        <a:pos x="14418" y="11176"/>
                      </a:cxn>
                      <a:cxn ang="0">
                        <a:pos x="14966" y="11729"/>
                      </a:cxn>
                      <a:cxn ang="0">
                        <a:pos x="15377" y="12442"/>
                      </a:cxn>
                      <a:cxn ang="0">
                        <a:pos x="15753" y="13102"/>
                      </a:cxn>
                      <a:cxn ang="0">
                        <a:pos x="16199" y="13654"/>
                      </a:cxn>
                      <a:cxn ang="0">
                        <a:pos x="16610" y="14296"/>
                      </a:cxn>
                      <a:cxn ang="0">
                        <a:pos x="16884" y="15045"/>
                      </a:cxn>
                      <a:cxn ang="0">
                        <a:pos x="17295" y="15686"/>
                      </a:cxn>
                      <a:cxn ang="0">
                        <a:pos x="17740" y="16328"/>
                      </a:cxn>
                      <a:cxn ang="0">
                        <a:pos x="18116" y="17005"/>
                      </a:cxn>
                      <a:cxn ang="0">
                        <a:pos x="18596" y="17718"/>
                      </a:cxn>
                      <a:cxn ang="0">
                        <a:pos x="18973" y="18360"/>
                      </a:cxn>
                      <a:cxn ang="0">
                        <a:pos x="19349" y="19037"/>
                      </a:cxn>
                      <a:cxn ang="0">
                        <a:pos x="19795" y="19679"/>
                      </a:cxn>
                    </a:cxnLst>
                    <a:rect l="0" t="0" r="r" b="b"/>
                    <a:pathLst>
                      <a:path w="20000" h="20000">
                        <a:moveTo>
                          <a:pt x="0" y="107"/>
                        </a:moveTo>
                        <a:lnTo>
                          <a:pt x="205" y="0"/>
                        </a:lnTo>
                        <a:lnTo>
                          <a:pt x="411" y="0"/>
                        </a:lnTo>
                        <a:lnTo>
                          <a:pt x="651" y="0"/>
                        </a:lnTo>
                        <a:lnTo>
                          <a:pt x="890" y="0"/>
                        </a:lnTo>
                        <a:lnTo>
                          <a:pt x="1027" y="0"/>
                        </a:lnTo>
                        <a:lnTo>
                          <a:pt x="1233" y="0"/>
                        </a:lnTo>
                        <a:lnTo>
                          <a:pt x="1404" y="0"/>
                        </a:lnTo>
                        <a:lnTo>
                          <a:pt x="1644" y="0"/>
                        </a:lnTo>
                        <a:lnTo>
                          <a:pt x="1884" y="0"/>
                        </a:lnTo>
                        <a:lnTo>
                          <a:pt x="2055" y="0"/>
                        </a:lnTo>
                        <a:lnTo>
                          <a:pt x="2260" y="107"/>
                        </a:lnTo>
                        <a:lnTo>
                          <a:pt x="2500" y="107"/>
                        </a:lnTo>
                        <a:lnTo>
                          <a:pt x="2705" y="196"/>
                        </a:lnTo>
                        <a:lnTo>
                          <a:pt x="2877" y="196"/>
                        </a:lnTo>
                        <a:lnTo>
                          <a:pt x="3116" y="321"/>
                        </a:lnTo>
                        <a:lnTo>
                          <a:pt x="3288" y="321"/>
                        </a:lnTo>
                        <a:lnTo>
                          <a:pt x="3390" y="392"/>
                        </a:lnTo>
                        <a:lnTo>
                          <a:pt x="3596" y="463"/>
                        </a:lnTo>
                        <a:lnTo>
                          <a:pt x="3767" y="463"/>
                        </a:lnTo>
                        <a:lnTo>
                          <a:pt x="4007" y="553"/>
                        </a:lnTo>
                        <a:lnTo>
                          <a:pt x="4247" y="677"/>
                        </a:lnTo>
                        <a:lnTo>
                          <a:pt x="4521" y="749"/>
                        </a:lnTo>
                        <a:lnTo>
                          <a:pt x="4623" y="838"/>
                        </a:lnTo>
                        <a:lnTo>
                          <a:pt x="4829" y="945"/>
                        </a:lnTo>
                        <a:lnTo>
                          <a:pt x="5034" y="1070"/>
                        </a:lnTo>
                        <a:lnTo>
                          <a:pt x="5342" y="1266"/>
                        </a:lnTo>
                        <a:lnTo>
                          <a:pt x="5548" y="1337"/>
                        </a:lnTo>
                        <a:lnTo>
                          <a:pt x="5788" y="1408"/>
                        </a:lnTo>
                        <a:lnTo>
                          <a:pt x="5890" y="1604"/>
                        </a:lnTo>
                        <a:lnTo>
                          <a:pt x="6096" y="1729"/>
                        </a:lnTo>
                        <a:lnTo>
                          <a:pt x="6301" y="1800"/>
                        </a:lnTo>
                        <a:lnTo>
                          <a:pt x="6541" y="2014"/>
                        </a:lnTo>
                        <a:lnTo>
                          <a:pt x="6815" y="2157"/>
                        </a:lnTo>
                        <a:lnTo>
                          <a:pt x="7021" y="2264"/>
                        </a:lnTo>
                        <a:lnTo>
                          <a:pt x="7158" y="2460"/>
                        </a:lnTo>
                        <a:lnTo>
                          <a:pt x="7329" y="2656"/>
                        </a:lnTo>
                        <a:lnTo>
                          <a:pt x="7534" y="2781"/>
                        </a:lnTo>
                        <a:lnTo>
                          <a:pt x="7774" y="2977"/>
                        </a:lnTo>
                        <a:lnTo>
                          <a:pt x="7979" y="3102"/>
                        </a:lnTo>
                        <a:lnTo>
                          <a:pt x="8185" y="3316"/>
                        </a:lnTo>
                        <a:lnTo>
                          <a:pt x="8356" y="3512"/>
                        </a:lnTo>
                        <a:lnTo>
                          <a:pt x="8596" y="3725"/>
                        </a:lnTo>
                        <a:lnTo>
                          <a:pt x="8767" y="3886"/>
                        </a:lnTo>
                        <a:lnTo>
                          <a:pt x="9041" y="4118"/>
                        </a:lnTo>
                        <a:lnTo>
                          <a:pt x="9178" y="4367"/>
                        </a:lnTo>
                        <a:lnTo>
                          <a:pt x="9384" y="4581"/>
                        </a:lnTo>
                        <a:lnTo>
                          <a:pt x="9589" y="4742"/>
                        </a:lnTo>
                        <a:lnTo>
                          <a:pt x="9795" y="4955"/>
                        </a:lnTo>
                        <a:lnTo>
                          <a:pt x="10034" y="5276"/>
                        </a:lnTo>
                        <a:lnTo>
                          <a:pt x="10205" y="5472"/>
                        </a:lnTo>
                        <a:lnTo>
                          <a:pt x="10411" y="5758"/>
                        </a:lnTo>
                        <a:lnTo>
                          <a:pt x="10582" y="5918"/>
                        </a:lnTo>
                        <a:lnTo>
                          <a:pt x="10822" y="6203"/>
                        </a:lnTo>
                        <a:lnTo>
                          <a:pt x="10959" y="6417"/>
                        </a:lnTo>
                        <a:lnTo>
                          <a:pt x="11233" y="6667"/>
                        </a:lnTo>
                        <a:lnTo>
                          <a:pt x="11404" y="6988"/>
                        </a:lnTo>
                        <a:lnTo>
                          <a:pt x="11610" y="7166"/>
                        </a:lnTo>
                        <a:lnTo>
                          <a:pt x="11815" y="7451"/>
                        </a:lnTo>
                        <a:lnTo>
                          <a:pt x="12021" y="7736"/>
                        </a:lnTo>
                        <a:lnTo>
                          <a:pt x="12226" y="8057"/>
                        </a:lnTo>
                        <a:lnTo>
                          <a:pt x="12466" y="8324"/>
                        </a:lnTo>
                        <a:lnTo>
                          <a:pt x="12671" y="8592"/>
                        </a:lnTo>
                        <a:lnTo>
                          <a:pt x="12842" y="8806"/>
                        </a:lnTo>
                        <a:lnTo>
                          <a:pt x="12979" y="9127"/>
                        </a:lnTo>
                        <a:lnTo>
                          <a:pt x="13185" y="9376"/>
                        </a:lnTo>
                        <a:lnTo>
                          <a:pt x="13459" y="9643"/>
                        </a:lnTo>
                        <a:lnTo>
                          <a:pt x="13699" y="10018"/>
                        </a:lnTo>
                        <a:lnTo>
                          <a:pt x="13904" y="10303"/>
                        </a:lnTo>
                        <a:lnTo>
                          <a:pt x="14110" y="10624"/>
                        </a:lnTo>
                        <a:lnTo>
                          <a:pt x="14212" y="10838"/>
                        </a:lnTo>
                        <a:lnTo>
                          <a:pt x="14418" y="11176"/>
                        </a:lnTo>
                        <a:lnTo>
                          <a:pt x="14658" y="11480"/>
                        </a:lnTo>
                        <a:lnTo>
                          <a:pt x="14966" y="11729"/>
                        </a:lnTo>
                        <a:lnTo>
                          <a:pt x="15171" y="12121"/>
                        </a:lnTo>
                        <a:lnTo>
                          <a:pt x="15377" y="12442"/>
                        </a:lnTo>
                        <a:lnTo>
                          <a:pt x="15479" y="12709"/>
                        </a:lnTo>
                        <a:lnTo>
                          <a:pt x="15753" y="13102"/>
                        </a:lnTo>
                        <a:lnTo>
                          <a:pt x="15993" y="13387"/>
                        </a:lnTo>
                        <a:lnTo>
                          <a:pt x="16199" y="13654"/>
                        </a:lnTo>
                        <a:lnTo>
                          <a:pt x="16404" y="14029"/>
                        </a:lnTo>
                        <a:lnTo>
                          <a:pt x="16610" y="14296"/>
                        </a:lnTo>
                        <a:lnTo>
                          <a:pt x="16678" y="14617"/>
                        </a:lnTo>
                        <a:lnTo>
                          <a:pt x="16884" y="15045"/>
                        </a:lnTo>
                        <a:lnTo>
                          <a:pt x="17123" y="15258"/>
                        </a:lnTo>
                        <a:lnTo>
                          <a:pt x="17295" y="15686"/>
                        </a:lnTo>
                        <a:lnTo>
                          <a:pt x="17500" y="15989"/>
                        </a:lnTo>
                        <a:lnTo>
                          <a:pt x="17740" y="16328"/>
                        </a:lnTo>
                        <a:lnTo>
                          <a:pt x="17945" y="16649"/>
                        </a:lnTo>
                        <a:lnTo>
                          <a:pt x="18116" y="17005"/>
                        </a:lnTo>
                        <a:lnTo>
                          <a:pt x="18356" y="17344"/>
                        </a:lnTo>
                        <a:lnTo>
                          <a:pt x="18596" y="17718"/>
                        </a:lnTo>
                        <a:lnTo>
                          <a:pt x="18767" y="17986"/>
                        </a:lnTo>
                        <a:lnTo>
                          <a:pt x="18973" y="18360"/>
                        </a:lnTo>
                        <a:lnTo>
                          <a:pt x="19110" y="18645"/>
                        </a:lnTo>
                        <a:lnTo>
                          <a:pt x="19349" y="19037"/>
                        </a:lnTo>
                        <a:lnTo>
                          <a:pt x="19589" y="19305"/>
                        </a:lnTo>
                        <a:lnTo>
                          <a:pt x="19795" y="19679"/>
                        </a:lnTo>
                        <a:lnTo>
                          <a:pt x="19966" y="19982"/>
                        </a:lnTo>
                      </a:path>
                    </a:pathLst>
                  </a:custGeom>
                  <a:noFill/>
                  <a:ln w="12700" cap="flat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sk-SK"/>
                  </a:p>
                </p:txBody>
              </p:sp>
            </p:grpSp>
            <p:grpSp>
              <p:nvGrpSpPr>
                <p:cNvPr id="42041" name="Group 57"/>
                <p:cNvGrpSpPr>
                  <a:grpSpLocks/>
                </p:cNvGrpSpPr>
                <p:nvPr/>
              </p:nvGrpSpPr>
              <p:grpSpPr bwMode="auto">
                <a:xfrm>
                  <a:off x="3781" y="10121"/>
                  <a:ext cx="781" cy="867"/>
                  <a:chOff x="4636" y="10826"/>
                  <a:chExt cx="1156" cy="1122"/>
                </a:xfrm>
              </p:grpSpPr>
              <p:sp>
                <p:nvSpPr>
                  <p:cNvPr id="42042" name="Freeform 58"/>
                  <p:cNvSpPr>
                    <a:spLocks/>
                  </p:cNvSpPr>
                  <p:nvPr/>
                </p:nvSpPr>
                <p:spPr bwMode="auto">
                  <a:xfrm>
                    <a:off x="4636" y="10826"/>
                    <a:ext cx="584" cy="1122"/>
                  </a:xfrm>
                  <a:custGeom>
                    <a:avLst/>
                    <a:gdLst/>
                    <a:ahLst/>
                    <a:cxnLst>
                      <a:cxn ang="0">
                        <a:pos x="19760" y="0"/>
                      </a:cxn>
                      <a:cxn ang="0">
                        <a:pos x="19349" y="0"/>
                      </a:cxn>
                      <a:cxn ang="0">
                        <a:pos x="18938" y="0"/>
                      </a:cxn>
                      <a:cxn ang="0">
                        <a:pos x="18562" y="0"/>
                      </a:cxn>
                      <a:cxn ang="0">
                        <a:pos x="18082" y="0"/>
                      </a:cxn>
                      <a:cxn ang="0">
                        <a:pos x="17671" y="107"/>
                      </a:cxn>
                      <a:cxn ang="0">
                        <a:pos x="17260" y="196"/>
                      </a:cxn>
                      <a:cxn ang="0">
                        <a:pos x="16849" y="321"/>
                      </a:cxn>
                      <a:cxn ang="0">
                        <a:pos x="16541" y="392"/>
                      </a:cxn>
                      <a:cxn ang="0">
                        <a:pos x="16199" y="463"/>
                      </a:cxn>
                      <a:cxn ang="0">
                        <a:pos x="15685" y="677"/>
                      </a:cxn>
                      <a:cxn ang="0">
                        <a:pos x="15342" y="838"/>
                      </a:cxn>
                      <a:cxn ang="0">
                        <a:pos x="14932" y="1070"/>
                      </a:cxn>
                      <a:cxn ang="0">
                        <a:pos x="14418" y="1337"/>
                      </a:cxn>
                      <a:cxn ang="0">
                        <a:pos x="14041" y="1604"/>
                      </a:cxn>
                      <a:cxn ang="0">
                        <a:pos x="13664" y="1800"/>
                      </a:cxn>
                      <a:cxn ang="0">
                        <a:pos x="13151" y="2157"/>
                      </a:cxn>
                      <a:cxn ang="0">
                        <a:pos x="12774" y="2460"/>
                      </a:cxn>
                      <a:cxn ang="0">
                        <a:pos x="12432" y="2781"/>
                      </a:cxn>
                      <a:cxn ang="0">
                        <a:pos x="11952" y="3102"/>
                      </a:cxn>
                      <a:cxn ang="0">
                        <a:pos x="11610" y="3512"/>
                      </a:cxn>
                      <a:cxn ang="0">
                        <a:pos x="11199" y="3886"/>
                      </a:cxn>
                      <a:cxn ang="0">
                        <a:pos x="10788" y="4367"/>
                      </a:cxn>
                      <a:cxn ang="0">
                        <a:pos x="10377" y="4742"/>
                      </a:cxn>
                      <a:cxn ang="0">
                        <a:pos x="9966" y="5276"/>
                      </a:cxn>
                      <a:cxn ang="0">
                        <a:pos x="9555" y="5758"/>
                      </a:cxn>
                      <a:cxn ang="0">
                        <a:pos x="9144" y="6203"/>
                      </a:cxn>
                      <a:cxn ang="0">
                        <a:pos x="8733" y="6667"/>
                      </a:cxn>
                      <a:cxn ang="0">
                        <a:pos x="8356" y="7166"/>
                      </a:cxn>
                      <a:cxn ang="0">
                        <a:pos x="7945" y="7736"/>
                      </a:cxn>
                      <a:cxn ang="0">
                        <a:pos x="7500" y="8324"/>
                      </a:cxn>
                      <a:cxn ang="0">
                        <a:pos x="7123" y="8806"/>
                      </a:cxn>
                      <a:cxn ang="0">
                        <a:pos x="6747" y="9376"/>
                      </a:cxn>
                      <a:cxn ang="0">
                        <a:pos x="6267" y="10018"/>
                      </a:cxn>
                      <a:cxn ang="0">
                        <a:pos x="5856" y="10624"/>
                      </a:cxn>
                      <a:cxn ang="0">
                        <a:pos x="5548" y="11176"/>
                      </a:cxn>
                      <a:cxn ang="0">
                        <a:pos x="5000" y="11729"/>
                      </a:cxn>
                      <a:cxn ang="0">
                        <a:pos x="4623" y="12442"/>
                      </a:cxn>
                      <a:cxn ang="0">
                        <a:pos x="4212" y="13102"/>
                      </a:cxn>
                      <a:cxn ang="0">
                        <a:pos x="3767" y="13654"/>
                      </a:cxn>
                      <a:cxn ang="0">
                        <a:pos x="3356" y="14296"/>
                      </a:cxn>
                      <a:cxn ang="0">
                        <a:pos x="3082" y="15045"/>
                      </a:cxn>
                      <a:cxn ang="0">
                        <a:pos x="2671" y="15686"/>
                      </a:cxn>
                      <a:cxn ang="0">
                        <a:pos x="2226" y="16328"/>
                      </a:cxn>
                      <a:cxn ang="0">
                        <a:pos x="1849" y="17005"/>
                      </a:cxn>
                      <a:cxn ang="0">
                        <a:pos x="1336" y="17718"/>
                      </a:cxn>
                      <a:cxn ang="0">
                        <a:pos x="993" y="18360"/>
                      </a:cxn>
                      <a:cxn ang="0">
                        <a:pos x="616" y="19037"/>
                      </a:cxn>
                      <a:cxn ang="0">
                        <a:pos x="171" y="19679"/>
                      </a:cxn>
                    </a:cxnLst>
                    <a:rect l="0" t="0" r="r" b="b"/>
                    <a:pathLst>
                      <a:path w="20000" h="20000">
                        <a:moveTo>
                          <a:pt x="19966" y="107"/>
                        </a:moveTo>
                        <a:lnTo>
                          <a:pt x="19760" y="0"/>
                        </a:lnTo>
                        <a:lnTo>
                          <a:pt x="19555" y="0"/>
                        </a:lnTo>
                        <a:lnTo>
                          <a:pt x="19349" y="0"/>
                        </a:lnTo>
                        <a:lnTo>
                          <a:pt x="19041" y="0"/>
                        </a:lnTo>
                        <a:lnTo>
                          <a:pt x="18938" y="0"/>
                        </a:lnTo>
                        <a:lnTo>
                          <a:pt x="18733" y="0"/>
                        </a:lnTo>
                        <a:lnTo>
                          <a:pt x="18562" y="0"/>
                        </a:lnTo>
                        <a:lnTo>
                          <a:pt x="18322" y="0"/>
                        </a:lnTo>
                        <a:lnTo>
                          <a:pt x="18082" y="0"/>
                        </a:lnTo>
                        <a:lnTo>
                          <a:pt x="17911" y="0"/>
                        </a:lnTo>
                        <a:lnTo>
                          <a:pt x="17671" y="107"/>
                        </a:lnTo>
                        <a:lnTo>
                          <a:pt x="17466" y="107"/>
                        </a:lnTo>
                        <a:lnTo>
                          <a:pt x="17260" y="196"/>
                        </a:lnTo>
                        <a:lnTo>
                          <a:pt x="17089" y="196"/>
                        </a:lnTo>
                        <a:lnTo>
                          <a:pt x="16849" y="321"/>
                        </a:lnTo>
                        <a:lnTo>
                          <a:pt x="16678" y="321"/>
                        </a:lnTo>
                        <a:lnTo>
                          <a:pt x="16541" y="392"/>
                        </a:lnTo>
                        <a:lnTo>
                          <a:pt x="16336" y="463"/>
                        </a:lnTo>
                        <a:lnTo>
                          <a:pt x="16199" y="463"/>
                        </a:lnTo>
                        <a:lnTo>
                          <a:pt x="15959" y="553"/>
                        </a:lnTo>
                        <a:lnTo>
                          <a:pt x="15685" y="677"/>
                        </a:lnTo>
                        <a:lnTo>
                          <a:pt x="15445" y="749"/>
                        </a:lnTo>
                        <a:lnTo>
                          <a:pt x="15342" y="838"/>
                        </a:lnTo>
                        <a:lnTo>
                          <a:pt x="15137" y="945"/>
                        </a:lnTo>
                        <a:lnTo>
                          <a:pt x="14932" y="1070"/>
                        </a:lnTo>
                        <a:lnTo>
                          <a:pt x="14589" y="1266"/>
                        </a:lnTo>
                        <a:lnTo>
                          <a:pt x="14418" y="1337"/>
                        </a:lnTo>
                        <a:lnTo>
                          <a:pt x="14178" y="1408"/>
                        </a:lnTo>
                        <a:lnTo>
                          <a:pt x="14041" y="1604"/>
                        </a:lnTo>
                        <a:lnTo>
                          <a:pt x="13836" y="1729"/>
                        </a:lnTo>
                        <a:lnTo>
                          <a:pt x="13664" y="1800"/>
                        </a:lnTo>
                        <a:lnTo>
                          <a:pt x="13390" y="2014"/>
                        </a:lnTo>
                        <a:lnTo>
                          <a:pt x="13151" y="2157"/>
                        </a:lnTo>
                        <a:lnTo>
                          <a:pt x="12945" y="2264"/>
                        </a:lnTo>
                        <a:lnTo>
                          <a:pt x="12774" y="2460"/>
                        </a:lnTo>
                        <a:lnTo>
                          <a:pt x="12637" y="2656"/>
                        </a:lnTo>
                        <a:lnTo>
                          <a:pt x="12432" y="2781"/>
                        </a:lnTo>
                        <a:lnTo>
                          <a:pt x="12158" y="2977"/>
                        </a:lnTo>
                        <a:lnTo>
                          <a:pt x="11952" y="3102"/>
                        </a:lnTo>
                        <a:lnTo>
                          <a:pt x="11747" y="3316"/>
                        </a:lnTo>
                        <a:lnTo>
                          <a:pt x="11610" y="3512"/>
                        </a:lnTo>
                        <a:lnTo>
                          <a:pt x="11336" y="3725"/>
                        </a:lnTo>
                        <a:lnTo>
                          <a:pt x="11199" y="3886"/>
                        </a:lnTo>
                        <a:lnTo>
                          <a:pt x="10890" y="4118"/>
                        </a:lnTo>
                        <a:lnTo>
                          <a:pt x="10788" y="4367"/>
                        </a:lnTo>
                        <a:lnTo>
                          <a:pt x="10582" y="4581"/>
                        </a:lnTo>
                        <a:lnTo>
                          <a:pt x="10377" y="4742"/>
                        </a:lnTo>
                        <a:lnTo>
                          <a:pt x="10171" y="4955"/>
                        </a:lnTo>
                        <a:lnTo>
                          <a:pt x="9966" y="5276"/>
                        </a:lnTo>
                        <a:lnTo>
                          <a:pt x="9760" y="5472"/>
                        </a:lnTo>
                        <a:lnTo>
                          <a:pt x="9555" y="5758"/>
                        </a:lnTo>
                        <a:lnTo>
                          <a:pt x="9384" y="5918"/>
                        </a:lnTo>
                        <a:lnTo>
                          <a:pt x="9144" y="6203"/>
                        </a:lnTo>
                        <a:lnTo>
                          <a:pt x="9007" y="6417"/>
                        </a:lnTo>
                        <a:lnTo>
                          <a:pt x="8733" y="6667"/>
                        </a:lnTo>
                        <a:lnTo>
                          <a:pt x="8562" y="6988"/>
                        </a:lnTo>
                        <a:lnTo>
                          <a:pt x="8356" y="7166"/>
                        </a:lnTo>
                        <a:lnTo>
                          <a:pt x="8151" y="7451"/>
                        </a:lnTo>
                        <a:lnTo>
                          <a:pt x="7945" y="7736"/>
                        </a:lnTo>
                        <a:lnTo>
                          <a:pt x="7740" y="8057"/>
                        </a:lnTo>
                        <a:lnTo>
                          <a:pt x="7500" y="8324"/>
                        </a:lnTo>
                        <a:lnTo>
                          <a:pt x="7329" y="8592"/>
                        </a:lnTo>
                        <a:lnTo>
                          <a:pt x="7123" y="8806"/>
                        </a:lnTo>
                        <a:lnTo>
                          <a:pt x="6952" y="9127"/>
                        </a:lnTo>
                        <a:lnTo>
                          <a:pt x="6747" y="9376"/>
                        </a:lnTo>
                        <a:lnTo>
                          <a:pt x="6507" y="9643"/>
                        </a:lnTo>
                        <a:lnTo>
                          <a:pt x="6267" y="10018"/>
                        </a:lnTo>
                        <a:lnTo>
                          <a:pt x="6062" y="10303"/>
                        </a:lnTo>
                        <a:lnTo>
                          <a:pt x="5856" y="10624"/>
                        </a:lnTo>
                        <a:lnTo>
                          <a:pt x="5753" y="10838"/>
                        </a:lnTo>
                        <a:lnTo>
                          <a:pt x="5548" y="11176"/>
                        </a:lnTo>
                        <a:lnTo>
                          <a:pt x="5274" y="11480"/>
                        </a:lnTo>
                        <a:lnTo>
                          <a:pt x="5000" y="11729"/>
                        </a:lnTo>
                        <a:lnTo>
                          <a:pt x="4795" y="12121"/>
                        </a:lnTo>
                        <a:lnTo>
                          <a:pt x="4623" y="12442"/>
                        </a:lnTo>
                        <a:lnTo>
                          <a:pt x="4452" y="12709"/>
                        </a:lnTo>
                        <a:lnTo>
                          <a:pt x="4212" y="13102"/>
                        </a:lnTo>
                        <a:lnTo>
                          <a:pt x="3973" y="13387"/>
                        </a:lnTo>
                        <a:lnTo>
                          <a:pt x="3767" y="13654"/>
                        </a:lnTo>
                        <a:lnTo>
                          <a:pt x="3562" y="14029"/>
                        </a:lnTo>
                        <a:lnTo>
                          <a:pt x="3356" y="14296"/>
                        </a:lnTo>
                        <a:lnTo>
                          <a:pt x="3288" y="14617"/>
                        </a:lnTo>
                        <a:lnTo>
                          <a:pt x="3082" y="15045"/>
                        </a:lnTo>
                        <a:lnTo>
                          <a:pt x="2842" y="15258"/>
                        </a:lnTo>
                        <a:lnTo>
                          <a:pt x="2671" y="15686"/>
                        </a:lnTo>
                        <a:lnTo>
                          <a:pt x="2466" y="15989"/>
                        </a:lnTo>
                        <a:lnTo>
                          <a:pt x="2226" y="16328"/>
                        </a:lnTo>
                        <a:lnTo>
                          <a:pt x="2021" y="16649"/>
                        </a:lnTo>
                        <a:lnTo>
                          <a:pt x="1849" y="17005"/>
                        </a:lnTo>
                        <a:lnTo>
                          <a:pt x="1610" y="17344"/>
                        </a:lnTo>
                        <a:lnTo>
                          <a:pt x="1336" y="17718"/>
                        </a:lnTo>
                        <a:lnTo>
                          <a:pt x="1199" y="17986"/>
                        </a:lnTo>
                        <a:lnTo>
                          <a:pt x="993" y="18360"/>
                        </a:lnTo>
                        <a:lnTo>
                          <a:pt x="856" y="18645"/>
                        </a:lnTo>
                        <a:lnTo>
                          <a:pt x="616" y="19037"/>
                        </a:lnTo>
                        <a:lnTo>
                          <a:pt x="377" y="19305"/>
                        </a:lnTo>
                        <a:lnTo>
                          <a:pt x="171" y="19679"/>
                        </a:lnTo>
                        <a:lnTo>
                          <a:pt x="0" y="19982"/>
                        </a:lnTo>
                      </a:path>
                    </a:pathLst>
                  </a:custGeom>
                  <a:noFill/>
                  <a:ln w="12700" cap="flat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sk-SK"/>
                  </a:p>
                </p:txBody>
              </p:sp>
              <p:sp>
                <p:nvSpPr>
                  <p:cNvPr id="42043" name="Freeform 59"/>
                  <p:cNvSpPr>
                    <a:spLocks/>
                  </p:cNvSpPr>
                  <p:nvPr/>
                </p:nvSpPr>
                <p:spPr bwMode="auto">
                  <a:xfrm>
                    <a:off x="5208" y="10826"/>
                    <a:ext cx="584" cy="1122"/>
                  </a:xfrm>
                  <a:custGeom>
                    <a:avLst/>
                    <a:gdLst/>
                    <a:ahLst/>
                    <a:cxnLst>
                      <a:cxn ang="0">
                        <a:pos x="205" y="0"/>
                      </a:cxn>
                      <a:cxn ang="0">
                        <a:pos x="651" y="0"/>
                      </a:cxn>
                      <a:cxn ang="0">
                        <a:pos x="1027" y="0"/>
                      </a:cxn>
                      <a:cxn ang="0">
                        <a:pos x="1404" y="0"/>
                      </a:cxn>
                      <a:cxn ang="0">
                        <a:pos x="1884" y="0"/>
                      </a:cxn>
                      <a:cxn ang="0">
                        <a:pos x="2260" y="107"/>
                      </a:cxn>
                      <a:cxn ang="0">
                        <a:pos x="2705" y="196"/>
                      </a:cxn>
                      <a:cxn ang="0">
                        <a:pos x="3116" y="321"/>
                      </a:cxn>
                      <a:cxn ang="0">
                        <a:pos x="3390" y="392"/>
                      </a:cxn>
                      <a:cxn ang="0">
                        <a:pos x="3767" y="463"/>
                      </a:cxn>
                      <a:cxn ang="0">
                        <a:pos x="4247" y="677"/>
                      </a:cxn>
                      <a:cxn ang="0">
                        <a:pos x="4623" y="838"/>
                      </a:cxn>
                      <a:cxn ang="0">
                        <a:pos x="5034" y="1070"/>
                      </a:cxn>
                      <a:cxn ang="0">
                        <a:pos x="5548" y="1337"/>
                      </a:cxn>
                      <a:cxn ang="0">
                        <a:pos x="5890" y="1604"/>
                      </a:cxn>
                      <a:cxn ang="0">
                        <a:pos x="6301" y="1800"/>
                      </a:cxn>
                      <a:cxn ang="0">
                        <a:pos x="6815" y="2157"/>
                      </a:cxn>
                      <a:cxn ang="0">
                        <a:pos x="7158" y="2460"/>
                      </a:cxn>
                      <a:cxn ang="0">
                        <a:pos x="7534" y="2781"/>
                      </a:cxn>
                      <a:cxn ang="0">
                        <a:pos x="7979" y="3102"/>
                      </a:cxn>
                      <a:cxn ang="0">
                        <a:pos x="8356" y="3512"/>
                      </a:cxn>
                      <a:cxn ang="0">
                        <a:pos x="8767" y="3886"/>
                      </a:cxn>
                      <a:cxn ang="0">
                        <a:pos x="9178" y="4367"/>
                      </a:cxn>
                      <a:cxn ang="0">
                        <a:pos x="9589" y="4742"/>
                      </a:cxn>
                      <a:cxn ang="0">
                        <a:pos x="10034" y="5276"/>
                      </a:cxn>
                      <a:cxn ang="0">
                        <a:pos x="10411" y="5758"/>
                      </a:cxn>
                      <a:cxn ang="0">
                        <a:pos x="10822" y="6203"/>
                      </a:cxn>
                      <a:cxn ang="0">
                        <a:pos x="11233" y="6667"/>
                      </a:cxn>
                      <a:cxn ang="0">
                        <a:pos x="11610" y="7166"/>
                      </a:cxn>
                      <a:cxn ang="0">
                        <a:pos x="12021" y="7736"/>
                      </a:cxn>
                      <a:cxn ang="0">
                        <a:pos x="12466" y="8324"/>
                      </a:cxn>
                      <a:cxn ang="0">
                        <a:pos x="12842" y="8806"/>
                      </a:cxn>
                      <a:cxn ang="0">
                        <a:pos x="13185" y="9376"/>
                      </a:cxn>
                      <a:cxn ang="0">
                        <a:pos x="13699" y="10018"/>
                      </a:cxn>
                      <a:cxn ang="0">
                        <a:pos x="14110" y="10624"/>
                      </a:cxn>
                      <a:cxn ang="0">
                        <a:pos x="14418" y="11176"/>
                      </a:cxn>
                      <a:cxn ang="0">
                        <a:pos x="14966" y="11729"/>
                      </a:cxn>
                      <a:cxn ang="0">
                        <a:pos x="15377" y="12442"/>
                      </a:cxn>
                      <a:cxn ang="0">
                        <a:pos x="15753" y="13102"/>
                      </a:cxn>
                      <a:cxn ang="0">
                        <a:pos x="16199" y="13654"/>
                      </a:cxn>
                      <a:cxn ang="0">
                        <a:pos x="16610" y="14296"/>
                      </a:cxn>
                      <a:cxn ang="0">
                        <a:pos x="16884" y="15045"/>
                      </a:cxn>
                      <a:cxn ang="0">
                        <a:pos x="17295" y="15686"/>
                      </a:cxn>
                      <a:cxn ang="0">
                        <a:pos x="17740" y="16328"/>
                      </a:cxn>
                      <a:cxn ang="0">
                        <a:pos x="18116" y="17005"/>
                      </a:cxn>
                      <a:cxn ang="0">
                        <a:pos x="18596" y="17718"/>
                      </a:cxn>
                      <a:cxn ang="0">
                        <a:pos x="18973" y="18360"/>
                      </a:cxn>
                      <a:cxn ang="0">
                        <a:pos x="19349" y="19037"/>
                      </a:cxn>
                      <a:cxn ang="0">
                        <a:pos x="19795" y="19679"/>
                      </a:cxn>
                    </a:cxnLst>
                    <a:rect l="0" t="0" r="r" b="b"/>
                    <a:pathLst>
                      <a:path w="20000" h="20000">
                        <a:moveTo>
                          <a:pt x="0" y="107"/>
                        </a:moveTo>
                        <a:lnTo>
                          <a:pt x="205" y="0"/>
                        </a:lnTo>
                        <a:lnTo>
                          <a:pt x="411" y="0"/>
                        </a:lnTo>
                        <a:lnTo>
                          <a:pt x="651" y="0"/>
                        </a:lnTo>
                        <a:lnTo>
                          <a:pt x="890" y="0"/>
                        </a:lnTo>
                        <a:lnTo>
                          <a:pt x="1027" y="0"/>
                        </a:lnTo>
                        <a:lnTo>
                          <a:pt x="1233" y="0"/>
                        </a:lnTo>
                        <a:lnTo>
                          <a:pt x="1404" y="0"/>
                        </a:lnTo>
                        <a:lnTo>
                          <a:pt x="1644" y="0"/>
                        </a:lnTo>
                        <a:lnTo>
                          <a:pt x="1884" y="0"/>
                        </a:lnTo>
                        <a:lnTo>
                          <a:pt x="2055" y="0"/>
                        </a:lnTo>
                        <a:lnTo>
                          <a:pt x="2260" y="107"/>
                        </a:lnTo>
                        <a:lnTo>
                          <a:pt x="2500" y="107"/>
                        </a:lnTo>
                        <a:lnTo>
                          <a:pt x="2705" y="196"/>
                        </a:lnTo>
                        <a:lnTo>
                          <a:pt x="2877" y="196"/>
                        </a:lnTo>
                        <a:lnTo>
                          <a:pt x="3116" y="321"/>
                        </a:lnTo>
                        <a:lnTo>
                          <a:pt x="3288" y="321"/>
                        </a:lnTo>
                        <a:lnTo>
                          <a:pt x="3390" y="392"/>
                        </a:lnTo>
                        <a:lnTo>
                          <a:pt x="3596" y="463"/>
                        </a:lnTo>
                        <a:lnTo>
                          <a:pt x="3767" y="463"/>
                        </a:lnTo>
                        <a:lnTo>
                          <a:pt x="4007" y="553"/>
                        </a:lnTo>
                        <a:lnTo>
                          <a:pt x="4247" y="677"/>
                        </a:lnTo>
                        <a:lnTo>
                          <a:pt x="4521" y="749"/>
                        </a:lnTo>
                        <a:lnTo>
                          <a:pt x="4623" y="838"/>
                        </a:lnTo>
                        <a:lnTo>
                          <a:pt x="4829" y="945"/>
                        </a:lnTo>
                        <a:lnTo>
                          <a:pt x="5034" y="1070"/>
                        </a:lnTo>
                        <a:lnTo>
                          <a:pt x="5342" y="1266"/>
                        </a:lnTo>
                        <a:lnTo>
                          <a:pt x="5548" y="1337"/>
                        </a:lnTo>
                        <a:lnTo>
                          <a:pt x="5788" y="1408"/>
                        </a:lnTo>
                        <a:lnTo>
                          <a:pt x="5890" y="1604"/>
                        </a:lnTo>
                        <a:lnTo>
                          <a:pt x="6096" y="1729"/>
                        </a:lnTo>
                        <a:lnTo>
                          <a:pt x="6301" y="1800"/>
                        </a:lnTo>
                        <a:lnTo>
                          <a:pt x="6541" y="2014"/>
                        </a:lnTo>
                        <a:lnTo>
                          <a:pt x="6815" y="2157"/>
                        </a:lnTo>
                        <a:lnTo>
                          <a:pt x="7021" y="2264"/>
                        </a:lnTo>
                        <a:lnTo>
                          <a:pt x="7158" y="2460"/>
                        </a:lnTo>
                        <a:lnTo>
                          <a:pt x="7329" y="2656"/>
                        </a:lnTo>
                        <a:lnTo>
                          <a:pt x="7534" y="2781"/>
                        </a:lnTo>
                        <a:lnTo>
                          <a:pt x="7774" y="2977"/>
                        </a:lnTo>
                        <a:lnTo>
                          <a:pt x="7979" y="3102"/>
                        </a:lnTo>
                        <a:lnTo>
                          <a:pt x="8185" y="3316"/>
                        </a:lnTo>
                        <a:lnTo>
                          <a:pt x="8356" y="3512"/>
                        </a:lnTo>
                        <a:lnTo>
                          <a:pt x="8596" y="3725"/>
                        </a:lnTo>
                        <a:lnTo>
                          <a:pt x="8767" y="3886"/>
                        </a:lnTo>
                        <a:lnTo>
                          <a:pt x="9041" y="4118"/>
                        </a:lnTo>
                        <a:lnTo>
                          <a:pt x="9178" y="4367"/>
                        </a:lnTo>
                        <a:lnTo>
                          <a:pt x="9384" y="4581"/>
                        </a:lnTo>
                        <a:lnTo>
                          <a:pt x="9589" y="4742"/>
                        </a:lnTo>
                        <a:lnTo>
                          <a:pt x="9795" y="4955"/>
                        </a:lnTo>
                        <a:lnTo>
                          <a:pt x="10034" y="5276"/>
                        </a:lnTo>
                        <a:lnTo>
                          <a:pt x="10205" y="5472"/>
                        </a:lnTo>
                        <a:lnTo>
                          <a:pt x="10411" y="5758"/>
                        </a:lnTo>
                        <a:lnTo>
                          <a:pt x="10582" y="5918"/>
                        </a:lnTo>
                        <a:lnTo>
                          <a:pt x="10822" y="6203"/>
                        </a:lnTo>
                        <a:lnTo>
                          <a:pt x="10959" y="6417"/>
                        </a:lnTo>
                        <a:lnTo>
                          <a:pt x="11233" y="6667"/>
                        </a:lnTo>
                        <a:lnTo>
                          <a:pt x="11404" y="6988"/>
                        </a:lnTo>
                        <a:lnTo>
                          <a:pt x="11610" y="7166"/>
                        </a:lnTo>
                        <a:lnTo>
                          <a:pt x="11815" y="7451"/>
                        </a:lnTo>
                        <a:lnTo>
                          <a:pt x="12021" y="7736"/>
                        </a:lnTo>
                        <a:lnTo>
                          <a:pt x="12226" y="8057"/>
                        </a:lnTo>
                        <a:lnTo>
                          <a:pt x="12466" y="8324"/>
                        </a:lnTo>
                        <a:lnTo>
                          <a:pt x="12671" y="8592"/>
                        </a:lnTo>
                        <a:lnTo>
                          <a:pt x="12842" y="8806"/>
                        </a:lnTo>
                        <a:lnTo>
                          <a:pt x="12979" y="9127"/>
                        </a:lnTo>
                        <a:lnTo>
                          <a:pt x="13185" y="9376"/>
                        </a:lnTo>
                        <a:lnTo>
                          <a:pt x="13459" y="9643"/>
                        </a:lnTo>
                        <a:lnTo>
                          <a:pt x="13699" y="10018"/>
                        </a:lnTo>
                        <a:lnTo>
                          <a:pt x="13904" y="10303"/>
                        </a:lnTo>
                        <a:lnTo>
                          <a:pt x="14110" y="10624"/>
                        </a:lnTo>
                        <a:lnTo>
                          <a:pt x="14212" y="10838"/>
                        </a:lnTo>
                        <a:lnTo>
                          <a:pt x="14418" y="11176"/>
                        </a:lnTo>
                        <a:lnTo>
                          <a:pt x="14658" y="11480"/>
                        </a:lnTo>
                        <a:lnTo>
                          <a:pt x="14966" y="11729"/>
                        </a:lnTo>
                        <a:lnTo>
                          <a:pt x="15171" y="12121"/>
                        </a:lnTo>
                        <a:lnTo>
                          <a:pt x="15377" y="12442"/>
                        </a:lnTo>
                        <a:lnTo>
                          <a:pt x="15479" y="12709"/>
                        </a:lnTo>
                        <a:lnTo>
                          <a:pt x="15753" y="13102"/>
                        </a:lnTo>
                        <a:lnTo>
                          <a:pt x="15993" y="13387"/>
                        </a:lnTo>
                        <a:lnTo>
                          <a:pt x="16199" y="13654"/>
                        </a:lnTo>
                        <a:lnTo>
                          <a:pt x="16404" y="14029"/>
                        </a:lnTo>
                        <a:lnTo>
                          <a:pt x="16610" y="14296"/>
                        </a:lnTo>
                        <a:lnTo>
                          <a:pt x="16678" y="14617"/>
                        </a:lnTo>
                        <a:lnTo>
                          <a:pt x="16884" y="15045"/>
                        </a:lnTo>
                        <a:lnTo>
                          <a:pt x="17123" y="15258"/>
                        </a:lnTo>
                        <a:lnTo>
                          <a:pt x="17295" y="15686"/>
                        </a:lnTo>
                        <a:lnTo>
                          <a:pt x="17500" y="15989"/>
                        </a:lnTo>
                        <a:lnTo>
                          <a:pt x="17740" y="16328"/>
                        </a:lnTo>
                        <a:lnTo>
                          <a:pt x="17945" y="16649"/>
                        </a:lnTo>
                        <a:lnTo>
                          <a:pt x="18116" y="17005"/>
                        </a:lnTo>
                        <a:lnTo>
                          <a:pt x="18356" y="17344"/>
                        </a:lnTo>
                        <a:lnTo>
                          <a:pt x="18596" y="17718"/>
                        </a:lnTo>
                        <a:lnTo>
                          <a:pt x="18767" y="17986"/>
                        </a:lnTo>
                        <a:lnTo>
                          <a:pt x="18973" y="18360"/>
                        </a:lnTo>
                        <a:lnTo>
                          <a:pt x="19110" y="18645"/>
                        </a:lnTo>
                        <a:lnTo>
                          <a:pt x="19349" y="19037"/>
                        </a:lnTo>
                        <a:lnTo>
                          <a:pt x="19589" y="19305"/>
                        </a:lnTo>
                        <a:lnTo>
                          <a:pt x="19795" y="19679"/>
                        </a:lnTo>
                        <a:lnTo>
                          <a:pt x="19966" y="19982"/>
                        </a:lnTo>
                      </a:path>
                    </a:pathLst>
                  </a:custGeom>
                  <a:noFill/>
                  <a:ln w="12700" cap="flat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sk-SK"/>
                  </a:p>
                </p:txBody>
              </p:sp>
            </p:grpSp>
            <p:grpSp>
              <p:nvGrpSpPr>
                <p:cNvPr id="42044" name="Group 60"/>
                <p:cNvGrpSpPr>
                  <a:grpSpLocks/>
                </p:cNvGrpSpPr>
                <p:nvPr/>
              </p:nvGrpSpPr>
              <p:grpSpPr bwMode="auto">
                <a:xfrm rot="10800000">
                  <a:off x="4561" y="10976"/>
                  <a:ext cx="781" cy="867"/>
                  <a:chOff x="4636" y="10826"/>
                  <a:chExt cx="1156" cy="1122"/>
                </a:xfrm>
              </p:grpSpPr>
              <p:sp>
                <p:nvSpPr>
                  <p:cNvPr id="42045" name="Freeform 61"/>
                  <p:cNvSpPr>
                    <a:spLocks/>
                  </p:cNvSpPr>
                  <p:nvPr/>
                </p:nvSpPr>
                <p:spPr bwMode="auto">
                  <a:xfrm>
                    <a:off x="4636" y="10826"/>
                    <a:ext cx="584" cy="1122"/>
                  </a:xfrm>
                  <a:custGeom>
                    <a:avLst/>
                    <a:gdLst/>
                    <a:ahLst/>
                    <a:cxnLst>
                      <a:cxn ang="0">
                        <a:pos x="19760" y="0"/>
                      </a:cxn>
                      <a:cxn ang="0">
                        <a:pos x="19349" y="0"/>
                      </a:cxn>
                      <a:cxn ang="0">
                        <a:pos x="18938" y="0"/>
                      </a:cxn>
                      <a:cxn ang="0">
                        <a:pos x="18562" y="0"/>
                      </a:cxn>
                      <a:cxn ang="0">
                        <a:pos x="18082" y="0"/>
                      </a:cxn>
                      <a:cxn ang="0">
                        <a:pos x="17671" y="107"/>
                      </a:cxn>
                      <a:cxn ang="0">
                        <a:pos x="17260" y="196"/>
                      </a:cxn>
                      <a:cxn ang="0">
                        <a:pos x="16849" y="321"/>
                      </a:cxn>
                      <a:cxn ang="0">
                        <a:pos x="16541" y="392"/>
                      </a:cxn>
                      <a:cxn ang="0">
                        <a:pos x="16199" y="463"/>
                      </a:cxn>
                      <a:cxn ang="0">
                        <a:pos x="15685" y="677"/>
                      </a:cxn>
                      <a:cxn ang="0">
                        <a:pos x="15342" y="838"/>
                      </a:cxn>
                      <a:cxn ang="0">
                        <a:pos x="14932" y="1070"/>
                      </a:cxn>
                      <a:cxn ang="0">
                        <a:pos x="14418" y="1337"/>
                      </a:cxn>
                      <a:cxn ang="0">
                        <a:pos x="14041" y="1604"/>
                      </a:cxn>
                      <a:cxn ang="0">
                        <a:pos x="13664" y="1800"/>
                      </a:cxn>
                      <a:cxn ang="0">
                        <a:pos x="13151" y="2157"/>
                      </a:cxn>
                      <a:cxn ang="0">
                        <a:pos x="12774" y="2460"/>
                      </a:cxn>
                      <a:cxn ang="0">
                        <a:pos x="12432" y="2781"/>
                      </a:cxn>
                      <a:cxn ang="0">
                        <a:pos x="11952" y="3102"/>
                      </a:cxn>
                      <a:cxn ang="0">
                        <a:pos x="11610" y="3512"/>
                      </a:cxn>
                      <a:cxn ang="0">
                        <a:pos x="11199" y="3886"/>
                      </a:cxn>
                      <a:cxn ang="0">
                        <a:pos x="10788" y="4367"/>
                      </a:cxn>
                      <a:cxn ang="0">
                        <a:pos x="10377" y="4742"/>
                      </a:cxn>
                      <a:cxn ang="0">
                        <a:pos x="9966" y="5276"/>
                      </a:cxn>
                      <a:cxn ang="0">
                        <a:pos x="9555" y="5758"/>
                      </a:cxn>
                      <a:cxn ang="0">
                        <a:pos x="9144" y="6203"/>
                      </a:cxn>
                      <a:cxn ang="0">
                        <a:pos x="8733" y="6667"/>
                      </a:cxn>
                      <a:cxn ang="0">
                        <a:pos x="8356" y="7166"/>
                      </a:cxn>
                      <a:cxn ang="0">
                        <a:pos x="7945" y="7736"/>
                      </a:cxn>
                      <a:cxn ang="0">
                        <a:pos x="7500" y="8324"/>
                      </a:cxn>
                      <a:cxn ang="0">
                        <a:pos x="7123" y="8806"/>
                      </a:cxn>
                      <a:cxn ang="0">
                        <a:pos x="6747" y="9376"/>
                      </a:cxn>
                      <a:cxn ang="0">
                        <a:pos x="6267" y="10018"/>
                      </a:cxn>
                      <a:cxn ang="0">
                        <a:pos x="5856" y="10624"/>
                      </a:cxn>
                      <a:cxn ang="0">
                        <a:pos x="5548" y="11176"/>
                      </a:cxn>
                      <a:cxn ang="0">
                        <a:pos x="5000" y="11729"/>
                      </a:cxn>
                      <a:cxn ang="0">
                        <a:pos x="4623" y="12442"/>
                      </a:cxn>
                      <a:cxn ang="0">
                        <a:pos x="4212" y="13102"/>
                      </a:cxn>
                      <a:cxn ang="0">
                        <a:pos x="3767" y="13654"/>
                      </a:cxn>
                      <a:cxn ang="0">
                        <a:pos x="3356" y="14296"/>
                      </a:cxn>
                      <a:cxn ang="0">
                        <a:pos x="3082" y="15045"/>
                      </a:cxn>
                      <a:cxn ang="0">
                        <a:pos x="2671" y="15686"/>
                      </a:cxn>
                      <a:cxn ang="0">
                        <a:pos x="2226" y="16328"/>
                      </a:cxn>
                      <a:cxn ang="0">
                        <a:pos x="1849" y="17005"/>
                      </a:cxn>
                      <a:cxn ang="0">
                        <a:pos x="1336" y="17718"/>
                      </a:cxn>
                      <a:cxn ang="0">
                        <a:pos x="993" y="18360"/>
                      </a:cxn>
                      <a:cxn ang="0">
                        <a:pos x="616" y="19037"/>
                      </a:cxn>
                      <a:cxn ang="0">
                        <a:pos x="171" y="19679"/>
                      </a:cxn>
                    </a:cxnLst>
                    <a:rect l="0" t="0" r="r" b="b"/>
                    <a:pathLst>
                      <a:path w="20000" h="20000">
                        <a:moveTo>
                          <a:pt x="19966" y="107"/>
                        </a:moveTo>
                        <a:lnTo>
                          <a:pt x="19760" y="0"/>
                        </a:lnTo>
                        <a:lnTo>
                          <a:pt x="19555" y="0"/>
                        </a:lnTo>
                        <a:lnTo>
                          <a:pt x="19349" y="0"/>
                        </a:lnTo>
                        <a:lnTo>
                          <a:pt x="19041" y="0"/>
                        </a:lnTo>
                        <a:lnTo>
                          <a:pt x="18938" y="0"/>
                        </a:lnTo>
                        <a:lnTo>
                          <a:pt x="18733" y="0"/>
                        </a:lnTo>
                        <a:lnTo>
                          <a:pt x="18562" y="0"/>
                        </a:lnTo>
                        <a:lnTo>
                          <a:pt x="18322" y="0"/>
                        </a:lnTo>
                        <a:lnTo>
                          <a:pt x="18082" y="0"/>
                        </a:lnTo>
                        <a:lnTo>
                          <a:pt x="17911" y="0"/>
                        </a:lnTo>
                        <a:lnTo>
                          <a:pt x="17671" y="107"/>
                        </a:lnTo>
                        <a:lnTo>
                          <a:pt x="17466" y="107"/>
                        </a:lnTo>
                        <a:lnTo>
                          <a:pt x="17260" y="196"/>
                        </a:lnTo>
                        <a:lnTo>
                          <a:pt x="17089" y="196"/>
                        </a:lnTo>
                        <a:lnTo>
                          <a:pt x="16849" y="321"/>
                        </a:lnTo>
                        <a:lnTo>
                          <a:pt x="16678" y="321"/>
                        </a:lnTo>
                        <a:lnTo>
                          <a:pt x="16541" y="392"/>
                        </a:lnTo>
                        <a:lnTo>
                          <a:pt x="16336" y="463"/>
                        </a:lnTo>
                        <a:lnTo>
                          <a:pt x="16199" y="463"/>
                        </a:lnTo>
                        <a:lnTo>
                          <a:pt x="15959" y="553"/>
                        </a:lnTo>
                        <a:lnTo>
                          <a:pt x="15685" y="677"/>
                        </a:lnTo>
                        <a:lnTo>
                          <a:pt x="15445" y="749"/>
                        </a:lnTo>
                        <a:lnTo>
                          <a:pt x="15342" y="838"/>
                        </a:lnTo>
                        <a:lnTo>
                          <a:pt x="15137" y="945"/>
                        </a:lnTo>
                        <a:lnTo>
                          <a:pt x="14932" y="1070"/>
                        </a:lnTo>
                        <a:lnTo>
                          <a:pt x="14589" y="1266"/>
                        </a:lnTo>
                        <a:lnTo>
                          <a:pt x="14418" y="1337"/>
                        </a:lnTo>
                        <a:lnTo>
                          <a:pt x="14178" y="1408"/>
                        </a:lnTo>
                        <a:lnTo>
                          <a:pt x="14041" y="1604"/>
                        </a:lnTo>
                        <a:lnTo>
                          <a:pt x="13836" y="1729"/>
                        </a:lnTo>
                        <a:lnTo>
                          <a:pt x="13664" y="1800"/>
                        </a:lnTo>
                        <a:lnTo>
                          <a:pt x="13390" y="2014"/>
                        </a:lnTo>
                        <a:lnTo>
                          <a:pt x="13151" y="2157"/>
                        </a:lnTo>
                        <a:lnTo>
                          <a:pt x="12945" y="2264"/>
                        </a:lnTo>
                        <a:lnTo>
                          <a:pt x="12774" y="2460"/>
                        </a:lnTo>
                        <a:lnTo>
                          <a:pt x="12637" y="2656"/>
                        </a:lnTo>
                        <a:lnTo>
                          <a:pt x="12432" y="2781"/>
                        </a:lnTo>
                        <a:lnTo>
                          <a:pt x="12158" y="2977"/>
                        </a:lnTo>
                        <a:lnTo>
                          <a:pt x="11952" y="3102"/>
                        </a:lnTo>
                        <a:lnTo>
                          <a:pt x="11747" y="3316"/>
                        </a:lnTo>
                        <a:lnTo>
                          <a:pt x="11610" y="3512"/>
                        </a:lnTo>
                        <a:lnTo>
                          <a:pt x="11336" y="3725"/>
                        </a:lnTo>
                        <a:lnTo>
                          <a:pt x="11199" y="3886"/>
                        </a:lnTo>
                        <a:lnTo>
                          <a:pt x="10890" y="4118"/>
                        </a:lnTo>
                        <a:lnTo>
                          <a:pt x="10788" y="4367"/>
                        </a:lnTo>
                        <a:lnTo>
                          <a:pt x="10582" y="4581"/>
                        </a:lnTo>
                        <a:lnTo>
                          <a:pt x="10377" y="4742"/>
                        </a:lnTo>
                        <a:lnTo>
                          <a:pt x="10171" y="4955"/>
                        </a:lnTo>
                        <a:lnTo>
                          <a:pt x="9966" y="5276"/>
                        </a:lnTo>
                        <a:lnTo>
                          <a:pt x="9760" y="5472"/>
                        </a:lnTo>
                        <a:lnTo>
                          <a:pt x="9555" y="5758"/>
                        </a:lnTo>
                        <a:lnTo>
                          <a:pt x="9384" y="5918"/>
                        </a:lnTo>
                        <a:lnTo>
                          <a:pt x="9144" y="6203"/>
                        </a:lnTo>
                        <a:lnTo>
                          <a:pt x="9007" y="6417"/>
                        </a:lnTo>
                        <a:lnTo>
                          <a:pt x="8733" y="6667"/>
                        </a:lnTo>
                        <a:lnTo>
                          <a:pt x="8562" y="6988"/>
                        </a:lnTo>
                        <a:lnTo>
                          <a:pt x="8356" y="7166"/>
                        </a:lnTo>
                        <a:lnTo>
                          <a:pt x="8151" y="7451"/>
                        </a:lnTo>
                        <a:lnTo>
                          <a:pt x="7945" y="7736"/>
                        </a:lnTo>
                        <a:lnTo>
                          <a:pt x="7740" y="8057"/>
                        </a:lnTo>
                        <a:lnTo>
                          <a:pt x="7500" y="8324"/>
                        </a:lnTo>
                        <a:lnTo>
                          <a:pt x="7329" y="8592"/>
                        </a:lnTo>
                        <a:lnTo>
                          <a:pt x="7123" y="8806"/>
                        </a:lnTo>
                        <a:lnTo>
                          <a:pt x="6952" y="9127"/>
                        </a:lnTo>
                        <a:lnTo>
                          <a:pt x="6747" y="9376"/>
                        </a:lnTo>
                        <a:lnTo>
                          <a:pt x="6507" y="9643"/>
                        </a:lnTo>
                        <a:lnTo>
                          <a:pt x="6267" y="10018"/>
                        </a:lnTo>
                        <a:lnTo>
                          <a:pt x="6062" y="10303"/>
                        </a:lnTo>
                        <a:lnTo>
                          <a:pt x="5856" y="10624"/>
                        </a:lnTo>
                        <a:lnTo>
                          <a:pt x="5753" y="10838"/>
                        </a:lnTo>
                        <a:lnTo>
                          <a:pt x="5548" y="11176"/>
                        </a:lnTo>
                        <a:lnTo>
                          <a:pt x="5274" y="11480"/>
                        </a:lnTo>
                        <a:lnTo>
                          <a:pt x="5000" y="11729"/>
                        </a:lnTo>
                        <a:lnTo>
                          <a:pt x="4795" y="12121"/>
                        </a:lnTo>
                        <a:lnTo>
                          <a:pt x="4623" y="12442"/>
                        </a:lnTo>
                        <a:lnTo>
                          <a:pt x="4452" y="12709"/>
                        </a:lnTo>
                        <a:lnTo>
                          <a:pt x="4212" y="13102"/>
                        </a:lnTo>
                        <a:lnTo>
                          <a:pt x="3973" y="13387"/>
                        </a:lnTo>
                        <a:lnTo>
                          <a:pt x="3767" y="13654"/>
                        </a:lnTo>
                        <a:lnTo>
                          <a:pt x="3562" y="14029"/>
                        </a:lnTo>
                        <a:lnTo>
                          <a:pt x="3356" y="14296"/>
                        </a:lnTo>
                        <a:lnTo>
                          <a:pt x="3288" y="14617"/>
                        </a:lnTo>
                        <a:lnTo>
                          <a:pt x="3082" y="15045"/>
                        </a:lnTo>
                        <a:lnTo>
                          <a:pt x="2842" y="15258"/>
                        </a:lnTo>
                        <a:lnTo>
                          <a:pt x="2671" y="15686"/>
                        </a:lnTo>
                        <a:lnTo>
                          <a:pt x="2466" y="15989"/>
                        </a:lnTo>
                        <a:lnTo>
                          <a:pt x="2226" y="16328"/>
                        </a:lnTo>
                        <a:lnTo>
                          <a:pt x="2021" y="16649"/>
                        </a:lnTo>
                        <a:lnTo>
                          <a:pt x="1849" y="17005"/>
                        </a:lnTo>
                        <a:lnTo>
                          <a:pt x="1610" y="17344"/>
                        </a:lnTo>
                        <a:lnTo>
                          <a:pt x="1336" y="17718"/>
                        </a:lnTo>
                        <a:lnTo>
                          <a:pt x="1199" y="17986"/>
                        </a:lnTo>
                        <a:lnTo>
                          <a:pt x="993" y="18360"/>
                        </a:lnTo>
                        <a:lnTo>
                          <a:pt x="856" y="18645"/>
                        </a:lnTo>
                        <a:lnTo>
                          <a:pt x="616" y="19037"/>
                        </a:lnTo>
                        <a:lnTo>
                          <a:pt x="377" y="19305"/>
                        </a:lnTo>
                        <a:lnTo>
                          <a:pt x="171" y="19679"/>
                        </a:lnTo>
                        <a:lnTo>
                          <a:pt x="0" y="19982"/>
                        </a:lnTo>
                      </a:path>
                    </a:pathLst>
                  </a:custGeom>
                  <a:noFill/>
                  <a:ln w="12700" cap="flat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sk-SK"/>
                  </a:p>
                </p:txBody>
              </p:sp>
              <p:sp>
                <p:nvSpPr>
                  <p:cNvPr id="42046" name="Freeform 62"/>
                  <p:cNvSpPr>
                    <a:spLocks/>
                  </p:cNvSpPr>
                  <p:nvPr/>
                </p:nvSpPr>
                <p:spPr bwMode="auto">
                  <a:xfrm>
                    <a:off x="5208" y="10826"/>
                    <a:ext cx="584" cy="1122"/>
                  </a:xfrm>
                  <a:custGeom>
                    <a:avLst/>
                    <a:gdLst/>
                    <a:ahLst/>
                    <a:cxnLst>
                      <a:cxn ang="0">
                        <a:pos x="205" y="0"/>
                      </a:cxn>
                      <a:cxn ang="0">
                        <a:pos x="651" y="0"/>
                      </a:cxn>
                      <a:cxn ang="0">
                        <a:pos x="1027" y="0"/>
                      </a:cxn>
                      <a:cxn ang="0">
                        <a:pos x="1404" y="0"/>
                      </a:cxn>
                      <a:cxn ang="0">
                        <a:pos x="1884" y="0"/>
                      </a:cxn>
                      <a:cxn ang="0">
                        <a:pos x="2260" y="107"/>
                      </a:cxn>
                      <a:cxn ang="0">
                        <a:pos x="2705" y="196"/>
                      </a:cxn>
                      <a:cxn ang="0">
                        <a:pos x="3116" y="321"/>
                      </a:cxn>
                      <a:cxn ang="0">
                        <a:pos x="3390" y="392"/>
                      </a:cxn>
                      <a:cxn ang="0">
                        <a:pos x="3767" y="463"/>
                      </a:cxn>
                      <a:cxn ang="0">
                        <a:pos x="4247" y="677"/>
                      </a:cxn>
                      <a:cxn ang="0">
                        <a:pos x="4623" y="838"/>
                      </a:cxn>
                      <a:cxn ang="0">
                        <a:pos x="5034" y="1070"/>
                      </a:cxn>
                      <a:cxn ang="0">
                        <a:pos x="5548" y="1337"/>
                      </a:cxn>
                      <a:cxn ang="0">
                        <a:pos x="5890" y="1604"/>
                      </a:cxn>
                      <a:cxn ang="0">
                        <a:pos x="6301" y="1800"/>
                      </a:cxn>
                      <a:cxn ang="0">
                        <a:pos x="6815" y="2157"/>
                      </a:cxn>
                      <a:cxn ang="0">
                        <a:pos x="7158" y="2460"/>
                      </a:cxn>
                      <a:cxn ang="0">
                        <a:pos x="7534" y="2781"/>
                      </a:cxn>
                      <a:cxn ang="0">
                        <a:pos x="7979" y="3102"/>
                      </a:cxn>
                      <a:cxn ang="0">
                        <a:pos x="8356" y="3512"/>
                      </a:cxn>
                      <a:cxn ang="0">
                        <a:pos x="8767" y="3886"/>
                      </a:cxn>
                      <a:cxn ang="0">
                        <a:pos x="9178" y="4367"/>
                      </a:cxn>
                      <a:cxn ang="0">
                        <a:pos x="9589" y="4742"/>
                      </a:cxn>
                      <a:cxn ang="0">
                        <a:pos x="10034" y="5276"/>
                      </a:cxn>
                      <a:cxn ang="0">
                        <a:pos x="10411" y="5758"/>
                      </a:cxn>
                      <a:cxn ang="0">
                        <a:pos x="10822" y="6203"/>
                      </a:cxn>
                      <a:cxn ang="0">
                        <a:pos x="11233" y="6667"/>
                      </a:cxn>
                      <a:cxn ang="0">
                        <a:pos x="11610" y="7166"/>
                      </a:cxn>
                      <a:cxn ang="0">
                        <a:pos x="12021" y="7736"/>
                      </a:cxn>
                      <a:cxn ang="0">
                        <a:pos x="12466" y="8324"/>
                      </a:cxn>
                      <a:cxn ang="0">
                        <a:pos x="12842" y="8806"/>
                      </a:cxn>
                      <a:cxn ang="0">
                        <a:pos x="13185" y="9376"/>
                      </a:cxn>
                      <a:cxn ang="0">
                        <a:pos x="13699" y="10018"/>
                      </a:cxn>
                      <a:cxn ang="0">
                        <a:pos x="14110" y="10624"/>
                      </a:cxn>
                      <a:cxn ang="0">
                        <a:pos x="14418" y="11176"/>
                      </a:cxn>
                      <a:cxn ang="0">
                        <a:pos x="14966" y="11729"/>
                      </a:cxn>
                      <a:cxn ang="0">
                        <a:pos x="15377" y="12442"/>
                      </a:cxn>
                      <a:cxn ang="0">
                        <a:pos x="15753" y="13102"/>
                      </a:cxn>
                      <a:cxn ang="0">
                        <a:pos x="16199" y="13654"/>
                      </a:cxn>
                      <a:cxn ang="0">
                        <a:pos x="16610" y="14296"/>
                      </a:cxn>
                      <a:cxn ang="0">
                        <a:pos x="16884" y="15045"/>
                      </a:cxn>
                      <a:cxn ang="0">
                        <a:pos x="17295" y="15686"/>
                      </a:cxn>
                      <a:cxn ang="0">
                        <a:pos x="17740" y="16328"/>
                      </a:cxn>
                      <a:cxn ang="0">
                        <a:pos x="18116" y="17005"/>
                      </a:cxn>
                      <a:cxn ang="0">
                        <a:pos x="18596" y="17718"/>
                      </a:cxn>
                      <a:cxn ang="0">
                        <a:pos x="18973" y="18360"/>
                      </a:cxn>
                      <a:cxn ang="0">
                        <a:pos x="19349" y="19037"/>
                      </a:cxn>
                      <a:cxn ang="0">
                        <a:pos x="19795" y="19679"/>
                      </a:cxn>
                    </a:cxnLst>
                    <a:rect l="0" t="0" r="r" b="b"/>
                    <a:pathLst>
                      <a:path w="20000" h="20000">
                        <a:moveTo>
                          <a:pt x="0" y="107"/>
                        </a:moveTo>
                        <a:lnTo>
                          <a:pt x="205" y="0"/>
                        </a:lnTo>
                        <a:lnTo>
                          <a:pt x="411" y="0"/>
                        </a:lnTo>
                        <a:lnTo>
                          <a:pt x="651" y="0"/>
                        </a:lnTo>
                        <a:lnTo>
                          <a:pt x="890" y="0"/>
                        </a:lnTo>
                        <a:lnTo>
                          <a:pt x="1027" y="0"/>
                        </a:lnTo>
                        <a:lnTo>
                          <a:pt x="1233" y="0"/>
                        </a:lnTo>
                        <a:lnTo>
                          <a:pt x="1404" y="0"/>
                        </a:lnTo>
                        <a:lnTo>
                          <a:pt x="1644" y="0"/>
                        </a:lnTo>
                        <a:lnTo>
                          <a:pt x="1884" y="0"/>
                        </a:lnTo>
                        <a:lnTo>
                          <a:pt x="2055" y="0"/>
                        </a:lnTo>
                        <a:lnTo>
                          <a:pt x="2260" y="107"/>
                        </a:lnTo>
                        <a:lnTo>
                          <a:pt x="2500" y="107"/>
                        </a:lnTo>
                        <a:lnTo>
                          <a:pt x="2705" y="196"/>
                        </a:lnTo>
                        <a:lnTo>
                          <a:pt x="2877" y="196"/>
                        </a:lnTo>
                        <a:lnTo>
                          <a:pt x="3116" y="321"/>
                        </a:lnTo>
                        <a:lnTo>
                          <a:pt x="3288" y="321"/>
                        </a:lnTo>
                        <a:lnTo>
                          <a:pt x="3390" y="392"/>
                        </a:lnTo>
                        <a:lnTo>
                          <a:pt x="3596" y="463"/>
                        </a:lnTo>
                        <a:lnTo>
                          <a:pt x="3767" y="463"/>
                        </a:lnTo>
                        <a:lnTo>
                          <a:pt x="4007" y="553"/>
                        </a:lnTo>
                        <a:lnTo>
                          <a:pt x="4247" y="677"/>
                        </a:lnTo>
                        <a:lnTo>
                          <a:pt x="4521" y="749"/>
                        </a:lnTo>
                        <a:lnTo>
                          <a:pt x="4623" y="838"/>
                        </a:lnTo>
                        <a:lnTo>
                          <a:pt x="4829" y="945"/>
                        </a:lnTo>
                        <a:lnTo>
                          <a:pt x="5034" y="1070"/>
                        </a:lnTo>
                        <a:lnTo>
                          <a:pt x="5342" y="1266"/>
                        </a:lnTo>
                        <a:lnTo>
                          <a:pt x="5548" y="1337"/>
                        </a:lnTo>
                        <a:lnTo>
                          <a:pt x="5788" y="1408"/>
                        </a:lnTo>
                        <a:lnTo>
                          <a:pt x="5890" y="1604"/>
                        </a:lnTo>
                        <a:lnTo>
                          <a:pt x="6096" y="1729"/>
                        </a:lnTo>
                        <a:lnTo>
                          <a:pt x="6301" y="1800"/>
                        </a:lnTo>
                        <a:lnTo>
                          <a:pt x="6541" y="2014"/>
                        </a:lnTo>
                        <a:lnTo>
                          <a:pt x="6815" y="2157"/>
                        </a:lnTo>
                        <a:lnTo>
                          <a:pt x="7021" y="2264"/>
                        </a:lnTo>
                        <a:lnTo>
                          <a:pt x="7158" y="2460"/>
                        </a:lnTo>
                        <a:lnTo>
                          <a:pt x="7329" y="2656"/>
                        </a:lnTo>
                        <a:lnTo>
                          <a:pt x="7534" y="2781"/>
                        </a:lnTo>
                        <a:lnTo>
                          <a:pt x="7774" y="2977"/>
                        </a:lnTo>
                        <a:lnTo>
                          <a:pt x="7979" y="3102"/>
                        </a:lnTo>
                        <a:lnTo>
                          <a:pt x="8185" y="3316"/>
                        </a:lnTo>
                        <a:lnTo>
                          <a:pt x="8356" y="3512"/>
                        </a:lnTo>
                        <a:lnTo>
                          <a:pt x="8596" y="3725"/>
                        </a:lnTo>
                        <a:lnTo>
                          <a:pt x="8767" y="3886"/>
                        </a:lnTo>
                        <a:lnTo>
                          <a:pt x="9041" y="4118"/>
                        </a:lnTo>
                        <a:lnTo>
                          <a:pt x="9178" y="4367"/>
                        </a:lnTo>
                        <a:lnTo>
                          <a:pt x="9384" y="4581"/>
                        </a:lnTo>
                        <a:lnTo>
                          <a:pt x="9589" y="4742"/>
                        </a:lnTo>
                        <a:lnTo>
                          <a:pt x="9795" y="4955"/>
                        </a:lnTo>
                        <a:lnTo>
                          <a:pt x="10034" y="5276"/>
                        </a:lnTo>
                        <a:lnTo>
                          <a:pt x="10205" y="5472"/>
                        </a:lnTo>
                        <a:lnTo>
                          <a:pt x="10411" y="5758"/>
                        </a:lnTo>
                        <a:lnTo>
                          <a:pt x="10582" y="5918"/>
                        </a:lnTo>
                        <a:lnTo>
                          <a:pt x="10822" y="6203"/>
                        </a:lnTo>
                        <a:lnTo>
                          <a:pt x="10959" y="6417"/>
                        </a:lnTo>
                        <a:lnTo>
                          <a:pt x="11233" y="6667"/>
                        </a:lnTo>
                        <a:lnTo>
                          <a:pt x="11404" y="6988"/>
                        </a:lnTo>
                        <a:lnTo>
                          <a:pt x="11610" y="7166"/>
                        </a:lnTo>
                        <a:lnTo>
                          <a:pt x="11815" y="7451"/>
                        </a:lnTo>
                        <a:lnTo>
                          <a:pt x="12021" y="7736"/>
                        </a:lnTo>
                        <a:lnTo>
                          <a:pt x="12226" y="8057"/>
                        </a:lnTo>
                        <a:lnTo>
                          <a:pt x="12466" y="8324"/>
                        </a:lnTo>
                        <a:lnTo>
                          <a:pt x="12671" y="8592"/>
                        </a:lnTo>
                        <a:lnTo>
                          <a:pt x="12842" y="8806"/>
                        </a:lnTo>
                        <a:lnTo>
                          <a:pt x="12979" y="9127"/>
                        </a:lnTo>
                        <a:lnTo>
                          <a:pt x="13185" y="9376"/>
                        </a:lnTo>
                        <a:lnTo>
                          <a:pt x="13459" y="9643"/>
                        </a:lnTo>
                        <a:lnTo>
                          <a:pt x="13699" y="10018"/>
                        </a:lnTo>
                        <a:lnTo>
                          <a:pt x="13904" y="10303"/>
                        </a:lnTo>
                        <a:lnTo>
                          <a:pt x="14110" y="10624"/>
                        </a:lnTo>
                        <a:lnTo>
                          <a:pt x="14212" y="10838"/>
                        </a:lnTo>
                        <a:lnTo>
                          <a:pt x="14418" y="11176"/>
                        </a:lnTo>
                        <a:lnTo>
                          <a:pt x="14658" y="11480"/>
                        </a:lnTo>
                        <a:lnTo>
                          <a:pt x="14966" y="11729"/>
                        </a:lnTo>
                        <a:lnTo>
                          <a:pt x="15171" y="12121"/>
                        </a:lnTo>
                        <a:lnTo>
                          <a:pt x="15377" y="12442"/>
                        </a:lnTo>
                        <a:lnTo>
                          <a:pt x="15479" y="12709"/>
                        </a:lnTo>
                        <a:lnTo>
                          <a:pt x="15753" y="13102"/>
                        </a:lnTo>
                        <a:lnTo>
                          <a:pt x="15993" y="13387"/>
                        </a:lnTo>
                        <a:lnTo>
                          <a:pt x="16199" y="13654"/>
                        </a:lnTo>
                        <a:lnTo>
                          <a:pt x="16404" y="14029"/>
                        </a:lnTo>
                        <a:lnTo>
                          <a:pt x="16610" y="14296"/>
                        </a:lnTo>
                        <a:lnTo>
                          <a:pt x="16678" y="14617"/>
                        </a:lnTo>
                        <a:lnTo>
                          <a:pt x="16884" y="15045"/>
                        </a:lnTo>
                        <a:lnTo>
                          <a:pt x="17123" y="15258"/>
                        </a:lnTo>
                        <a:lnTo>
                          <a:pt x="17295" y="15686"/>
                        </a:lnTo>
                        <a:lnTo>
                          <a:pt x="17500" y="15989"/>
                        </a:lnTo>
                        <a:lnTo>
                          <a:pt x="17740" y="16328"/>
                        </a:lnTo>
                        <a:lnTo>
                          <a:pt x="17945" y="16649"/>
                        </a:lnTo>
                        <a:lnTo>
                          <a:pt x="18116" y="17005"/>
                        </a:lnTo>
                        <a:lnTo>
                          <a:pt x="18356" y="17344"/>
                        </a:lnTo>
                        <a:lnTo>
                          <a:pt x="18596" y="17718"/>
                        </a:lnTo>
                        <a:lnTo>
                          <a:pt x="18767" y="17986"/>
                        </a:lnTo>
                        <a:lnTo>
                          <a:pt x="18973" y="18360"/>
                        </a:lnTo>
                        <a:lnTo>
                          <a:pt x="19110" y="18645"/>
                        </a:lnTo>
                        <a:lnTo>
                          <a:pt x="19349" y="19037"/>
                        </a:lnTo>
                        <a:lnTo>
                          <a:pt x="19589" y="19305"/>
                        </a:lnTo>
                        <a:lnTo>
                          <a:pt x="19795" y="19679"/>
                        </a:lnTo>
                        <a:lnTo>
                          <a:pt x="19966" y="19982"/>
                        </a:lnTo>
                      </a:path>
                    </a:pathLst>
                  </a:custGeom>
                  <a:noFill/>
                  <a:ln w="12700" cap="flat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sk-SK"/>
                  </a:p>
                </p:txBody>
              </p:sp>
            </p:grpSp>
          </p:grpSp>
          <p:sp>
            <p:nvSpPr>
              <p:cNvPr id="42047" name="Line 63"/>
              <p:cNvSpPr>
                <a:spLocks noChangeShapeType="1"/>
              </p:cNvSpPr>
              <p:nvPr/>
            </p:nvSpPr>
            <p:spPr bwMode="auto">
              <a:xfrm>
                <a:off x="1591" y="10845"/>
                <a:ext cx="0" cy="10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/>
              </a:p>
            </p:txBody>
          </p:sp>
          <p:sp>
            <p:nvSpPr>
              <p:cNvPr id="42048" name="Line 64"/>
              <p:cNvSpPr>
                <a:spLocks noChangeShapeType="1"/>
              </p:cNvSpPr>
              <p:nvPr/>
            </p:nvSpPr>
            <p:spPr bwMode="auto">
              <a:xfrm>
                <a:off x="2439" y="10860"/>
                <a:ext cx="0" cy="106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/>
              </a:p>
            </p:txBody>
          </p:sp>
          <p:sp>
            <p:nvSpPr>
              <p:cNvPr id="42049" name="Line 65"/>
              <p:cNvSpPr>
                <a:spLocks noChangeShapeType="1"/>
              </p:cNvSpPr>
              <p:nvPr/>
            </p:nvSpPr>
            <p:spPr bwMode="auto">
              <a:xfrm>
                <a:off x="1610" y="11940"/>
                <a:ext cx="83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arrow" w="med" len="med"/>
                <a:tailEnd type="arrow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sk-SK"/>
              </a:p>
            </p:txBody>
          </p:sp>
          <p:sp>
            <p:nvSpPr>
              <p:cNvPr id="42050" name="Text Box 66"/>
              <p:cNvSpPr txBox="1">
                <a:spLocks noChangeArrowheads="1"/>
              </p:cNvSpPr>
              <p:nvPr/>
            </p:nvSpPr>
            <p:spPr bwMode="auto">
              <a:xfrm>
                <a:off x="1185" y="10890"/>
                <a:ext cx="355" cy="48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k-SK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0</a:t>
                </a:r>
                <a:endParaRPr kumimoji="0" lang="sk-SK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Vznik striedavého napätia a prúdu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2000" dirty="0"/>
              <a:t>Slučka sa otáča v magnetickom poli medzi dvoma pólmi elektromagnetu. Konce slučky sú pripojené ku dvom vodivým krúžkom, na ktoré dosadajú zberné kontakty. </a:t>
            </a:r>
            <a:endParaRPr lang="sk-SK" sz="2000" dirty="0" smtClean="0"/>
          </a:p>
          <a:p>
            <a:r>
              <a:rPr lang="sk-SK" sz="2000" dirty="0" smtClean="0"/>
              <a:t>Póly </a:t>
            </a:r>
            <a:r>
              <a:rPr lang="sk-SK" sz="2000" dirty="0"/>
              <a:t>magnetu majú taký tvar, že magnetická indukcia na rotore (otočnej časti) má priebeh podľa sínusoidy. </a:t>
            </a:r>
            <a:endParaRPr lang="sk-SK" sz="2000" dirty="0" smtClean="0"/>
          </a:p>
          <a:p>
            <a:r>
              <a:rPr lang="sk-SK" sz="2000" dirty="0" smtClean="0"/>
              <a:t>Otáčaním </a:t>
            </a:r>
            <a:r>
              <a:rPr lang="sk-SK" sz="2000" dirty="0"/>
              <a:t>slučky sa indukuje vo vodiči napätie , ktorého tvar odpovedá funkcií sínus.</a:t>
            </a:r>
          </a:p>
          <a:p>
            <a:pPr>
              <a:buNone/>
            </a:pPr>
            <a:endParaRPr lang="sk-SK" sz="2000" dirty="0"/>
          </a:p>
          <a:p>
            <a:endParaRPr lang="sk-SK" sz="2000" dirty="0"/>
          </a:p>
        </p:txBody>
      </p:sp>
      <p:pic>
        <p:nvPicPr>
          <p:cNvPr id="4" name="Picture 5" descr="DEFSIN"/>
          <p:cNvPicPr>
            <a:picLocks noChangeAspect="1" noChangeArrowheads="1"/>
          </p:cNvPicPr>
          <p:nvPr/>
        </p:nvPicPr>
        <p:blipFill>
          <a:blip r:embed="rId2" cstate="print"/>
          <a:srcRect t="2061" b="2061"/>
          <a:stretch>
            <a:fillRect/>
          </a:stretch>
        </p:blipFill>
        <p:spPr bwMode="auto">
          <a:xfrm>
            <a:off x="2627784" y="3573016"/>
            <a:ext cx="5059096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27584" y="764704"/>
            <a:ext cx="7488832" cy="566738"/>
          </a:xfrm>
        </p:spPr>
        <p:txBody>
          <a:bodyPr>
            <a:normAutofit/>
          </a:bodyPr>
          <a:lstStyle/>
          <a:p>
            <a:r>
              <a:rPr lang="sk-SK" sz="2400" dirty="0" smtClean="0"/>
              <a:t>Princíp generátora striedavého prúdu</a:t>
            </a:r>
            <a:endParaRPr lang="sk-SK" sz="2400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sz="half" idx="2"/>
          </p:nvPr>
        </p:nvSpPr>
        <p:spPr>
          <a:xfrm>
            <a:off x="827584" y="5367338"/>
            <a:ext cx="7488832" cy="804862"/>
          </a:xfrm>
        </p:spPr>
        <p:txBody>
          <a:bodyPr/>
          <a:lstStyle/>
          <a:p>
            <a:endParaRPr lang="sk-SK" dirty="0"/>
          </a:p>
        </p:txBody>
      </p:sp>
      <p:pic>
        <p:nvPicPr>
          <p:cNvPr id="1026" name="Picture 2" descr="Foto1 01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lum bright="24000" contrast="18000"/>
          </a:blip>
          <a:srcRect t="7572" r="42894" b="21251"/>
          <a:stretch>
            <a:fillRect/>
          </a:stretch>
        </p:blipFill>
        <p:spPr bwMode="auto">
          <a:xfrm>
            <a:off x="2195736" y="1556792"/>
            <a:ext cx="4248472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sk-SK" sz="2800" dirty="0" smtClean="0"/>
              <a:t>Frekvencia, harmonický priebeh</a:t>
            </a:r>
            <a:endParaRPr lang="sk-SK" sz="2800" dirty="0"/>
          </a:p>
        </p:txBody>
      </p:sp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r>
              <a:rPr lang="sk-SK" sz="2000" dirty="0"/>
              <a:t>Frekvencia </a:t>
            </a:r>
            <a:r>
              <a:rPr lang="sk-SK" sz="2000" i="1" dirty="0"/>
              <a:t>f</a:t>
            </a:r>
            <a:r>
              <a:rPr lang="sk-SK" sz="2000" dirty="0"/>
              <a:t> udáva počet periód za sekundu. Jednotkou frekvencie je </a:t>
            </a:r>
            <a:r>
              <a:rPr lang="sk-SK" sz="2000" b="1" dirty="0" smtClean="0"/>
              <a:t>Hertz</a:t>
            </a:r>
            <a:r>
              <a:rPr lang="sk-SK" sz="2000" dirty="0" smtClean="0"/>
              <a:t>.			</a:t>
            </a:r>
          </a:p>
          <a:p>
            <a:pPr>
              <a:buNone/>
            </a:pPr>
            <a:r>
              <a:rPr lang="sk-SK" sz="2000" dirty="0" smtClean="0"/>
              <a:t>					(Hz, s)</a:t>
            </a:r>
          </a:p>
          <a:p>
            <a:pPr>
              <a:buNone/>
            </a:pPr>
            <a:endParaRPr lang="sk-SK" sz="2000" dirty="0"/>
          </a:p>
          <a:p>
            <a:r>
              <a:rPr lang="sk-SK" sz="2000" dirty="0" smtClean="0"/>
              <a:t> </a:t>
            </a:r>
            <a:r>
              <a:rPr lang="sk-SK" sz="2000" dirty="0"/>
              <a:t>Medzi frekvenciou  </a:t>
            </a:r>
            <a:r>
              <a:rPr lang="sk-SK" sz="2000" i="1" dirty="0"/>
              <a:t>f </a:t>
            </a:r>
            <a:r>
              <a:rPr lang="sk-SK" sz="2000" dirty="0"/>
              <a:t>a kruhovou frekvenciou </a:t>
            </a:r>
            <a:r>
              <a:rPr lang="sk-SK" sz="2000" i="1" dirty="0"/>
              <a:t>ω</a:t>
            </a:r>
            <a:r>
              <a:rPr lang="sk-SK" sz="2000" dirty="0"/>
              <a:t> platí vzťah</a:t>
            </a:r>
            <a:r>
              <a:rPr lang="sk-SK" sz="2000" dirty="0" smtClean="0"/>
              <a:t>:</a:t>
            </a:r>
            <a:endParaRPr lang="sk-SK" sz="1600" dirty="0" smtClean="0"/>
          </a:p>
          <a:p>
            <a:pPr>
              <a:buNone/>
            </a:pPr>
            <a:r>
              <a:rPr lang="sk-SK" sz="1600" dirty="0"/>
              <a:t>	</a:t>
            </a:r>
            <a:r>
              <a:rPr lang="sk-SK" sz="1600" dirty="0" smtClean="0"/>
              <a:t>					</a:t>
            </a:r>
          </a:p>
          <a:p>
            <a:pPr>
              <a:buNone/>
            </a:pPr>
            <a:endParaRPr lang="sk-SK" sz="1600" dirty="0"/>
          </a:p>
          <a:p>
            <a:endParaRPr lang="sk-SK" sz="1600" dirty="0" smtClean="0"/>
          </a:p>
          <a:p>
            <a:r>
              <a:rPr lang="sk-SK" sz="2000" b="1" dirty="0" smtClean="0"/>
              <a:t>Harmonické priebehy</a:t>
            </a:r>
            <a:r>
              <a:rPr lang="sk-SK" sz="2000" dirty="0" smtClean="0"/>
              <a:t> sa </a:t>
            </a:r>
            <a:r>
              <a:rPr lang="sk-SK" sz="2000" dirty="0"/>
              <a:t>dajú popísať (zobraziť) matematickou funkciou </a:t>
            </a:r>
            <a:r>
              <a:rPr lang="sk-SK" sz="2000" i="1" dirty="0"/>
              <a:t>sin x</a:t>
            </a:r>
            <a:r>
              <a:rPr lang="sk-SK" sz="2000" dirty="0"/>
              <a:t> resp. </a:t>
            </a:r>
            <a:r>
              <a:rPr lang="sk-SK" sz="2000" i="1" dirty="0"/>
              <a:t>cos x</a:t>
            </a:r>
            <a:r>
              <a:rPr lang="sk-SK" sz="2000" dirty="0"/>
              <a:t>. </a:t>
            </a:r>
            <a:r>
              <a:rPr lang="sk-SK" sz="2000" dirty="0" smtClean="0"/>
              <a:t>	</a:t>
            </a:r>
            <a:r>
              <a:rPr lang="sk-SK" sz="2000" i="1" dirty="0" smtClean="0"/>
              <a:t>u(t</a:t>
            </a:r>
            <a:r>
              <a:rPr lang="sk-SK" sz="2000" i="1" dirty="0"/>
              <a:t>) = U</a:t>
            </a:r>
            <a:r>
              <a:rPr lang="sk-SK" sz="2000" i="1" baseline="-25000" dirty="0"/>
              <a:t>M </a:t>
            </a:r>
            <a:r>
              <a:rPr lang="sk-SK" sz="2000" i="1" dirty="0"/>
              <a:t>.</a:t>
            </a:r>
            <a:r>
              <a:rPr lang="sk-SK" sz="2000" i="1" dirty="0" smtClean="0"/>
              <a:t>sin</a:t>
            </a:r>
            <a:r>
              <a:rPr lang="el-GR" sz="2000" i="1" dirty="0" smtClean="0"/>
              <a:t>α</a:t>
            </a:r>
            <a:r>
              <a:rPr lang="sk-SK" sz="2000" i="1" dirty="0" smtClean="0"/>
              <a:t>  </a:t>
            </a:r>
            <a:r>
              <a:rPr lang="sk-SK" sz="2000" i="1" dirty="0"/>
              <a:t>= </a:t>
            </a:r>
            <a:r>
              <a:rPr lang="sk-SK" sz="2000" i="1" dirty="0" err="1"/>
              <a:t>U</a:t>
            </a:r>
            <a:r>
              <a:rPr lang="sk-SK" sz="2000" i="1" baseline="-25000" dirty="0" err="1"/>
              <a:t>M</a:t>
            </a:r>
            <a:r>
              <a:rPr lang="sk-SK" sz="2000" i="1" dirty="0" err="1"/>
              <a:t>.sin</a:t>
            </a:r>
            <a:r>
              <a:rPr lang="sk-SK" sz="2000" i="1" dirty="0"/>
              <a:t>(</a:t>
            </a:r>
            <a:r>
              <a:rPr lang="sk-SK" sz="2000" i="1" dirty="0" err="1"/>
              <a:t>ωt</a:t>
            </a:r>
            <a:r>
              <a:rPr lang="sk-SK" sz="2000" i="1" dirty="0" smtClean="0"/>
              <a:t>)</a:t>
            </a:r>
          </a:p>
          <a:p>
            <a:pPr>
              <a:buNone/>
            </a:pPr>
            <a:endParaRPr lang="sk-SK" sz="2000" dirty="0"/>
          </a:p>
          <a:p>
            <a:r>
              <a:rPr lang="sk-SK" sz="2000" dirty="0"/>
              <a:t>kde </a:t>
            </a:r>
            <a:r>
              <a:rPr lang="sk-SK" sz="2000" i="1" dirty="0" smtClean="0"/>
              <a:t>α</a:t>
            </a:r>
            <a:r>
              <a:rPr lang="sk-SK" sz="2000" dirty="0" smtClean="0"/>
              <a:t> </a:t>
            </a:r>
            <a:r>
              <a:rPr lang="sk-SK" sz="2000" dirty="0"/>
              <a:t>je uhol (fáza) v oblúkovej miere  </a:t>
            </a:r>
            <a:r>
              <a:rPr lang="sk-SK" sz="2000" i="1" dirty="0" smtClean="0"/>
              <a:t>α </a:t>
            </a:r>
            <a:r>
              <a:rPr lang="sk-SK" sz="2000" i="1" dirty="0"/>
              <a:t>= </a:t>
            </a:r>
            <a:r>
              <a:rPr lang="sk-SK" sz="2000" i="1" dirty="0" err="1"/>
              <a:t>ω.t</a:t>
            </a:r>
            <a:r>
              <a:rPr lang="sk-SK" sz="2000" dirty="0"/>
              <a:t> </a:t>
            </a:r>
          </a:p>
          <a:p>
            <a:r>
              <a:rPr lang="sk-SK" sz="2000" i="1" dirty="0"/>
              <a:t>ω</a:t>
            </a:r>
            <a:r>
              <a:rPr lang="sk-SK" sz="2000" dirty="0"/>
              <a:t> – je uhlová rýchlosť (kruhová frekvencia</a:t>
            </a:r>
            <a:r>
              <a:rPr lang="sk-SK" sz="2000" dirty="0" smtClean="0"/>
              <a:t>).</a:t>
            </a:r>
            <a:endParaRPr lang="sk-SK" sz="2000" dirty="0"/>
          </a:p>
          <a:p>
            <a:endParaRPr lang="sk-SK" sz="2000" dirty="0" smtClean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3131840" y="2060848"/>
          <a:ext cx="720080" cy="6480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Rovnica" r:id="rId3" imgW="431640" imgH="393480" progId="Equation.3">
                  <p:embed/>
                </p:oleObj>
              </mc:Choice>
              <mc:Fallback>
                <p:oleObj name="Rovnica" r:id="rId3" imgW="43164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2060848"/>
                        <a:ext cx="720080" cy="64807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2843808" y="3356992"/>
          <a:ext cx="1473327" cy="7244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Rovnica" r:id="rId5" imgW="888840" imgH="393480" progId="Equation.3">
                  <p:embed/>
                </p:oleObj>
              </mc:Choice>
              <mc:Fallback>
                <p:oleObj name="Rovnica" r:id="rId5" imgW="88884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3356992"/>
                        <a:ext cx="1473327" cy="7244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Harmonický priebeh striedavej veličiny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2000" b="1" dirty="0" smtClean="0"/>
              <a:t>Príklad harmonického priebehu striedavej veličiny:</a:t>
            </a:r>
          </a:p>
          <a:p>
            <a:endParaRPr lang="sk-SK" sz="2000" b="1" dirty="0"/>
          </a:p>
          <a:p>
            <a:endParaRPr lang="sk-SK" sz="2000" dirty="0" smtClean="0"/>
          </a:p>
          <a:p>
            <a:endParaRPr lang="sk-SK" sz="2000" dirty="0"/>
          </a:p>
          <a:p>
            <a:endParaRPr lang="sk-SK" sz="2000" dirty="0" smtClean="0"/>
          </a:p>
          <a:p>
            <a:endParaRPr lang="sk-SK" sz="2000" dirty="0"/>
          </a:p>
          <a:p>
            <a:endParaRPr lang="sk-SK" sz="2000" dirty="0" smtClean="0"/>
          </a:p>
          <a:p>
            <a:r>
              <a:rPr lang="sk-SK" sz="2000" b="1" dirty="0" smtClean="0"/>
              <a:t>U</a:t>
            </a:r>
            <a:r>
              <a:rPr lang="sk-SK" sz="2000" b="1" baseline="-25000" dirty="0" smtClean="0"/>
              <a:t>M</a:t>
            </a:r>
            <a:r>
              <a:rPr lang="sk-SK" sz="2000" b="1" dirty="0" smtClean="0"/>
              <a:t> </a:t>
            </a:r>
            <a:r>
              <a:rPr lang="sk-SK" sz="2000" dirty="0" smtClean="0"/>
              <a:t>– maximálna hodnota striedavej veličiny – napätia</a:t>
            </a:r>
          </a:p>
          <a:p>
            <a:r>
              <a:rPr lang="sk-SK" sz="2000" b="1" dirty="0" smtClean="0"/>
              <a:t>T</a:t>
            </a:r>
            <a:r>
              <a:rPr lang="sk-SK" sz="2000" dirty="0" smtClean="0"/>
              <a:t> – perióda</a:t>
            </a:r>
          </a:p>
          <a:p>
            <a:r>
              <a:rPr lang="sk-SK" sz="2000" b="1" dirty="0" smtClean="0"/>
              <a:t>Φ</a:t>
            </a:r>
            <a:r>
              <a:rPr lang="sk-SK" sz="2000" dirty="0"/>
              <a:t> </a:t>
            </a:r>
            <a:r>
              <a:rPr lang="sk-SK" sz="2000" dirty="0" smtClean="0"/>
              <a:t>– fázový posun</a:t>
            </a:r>
          </a:p>
          <a:p>
            <a:endParaRPr lang="sk-SK" sz="2000" dirty="0" smtClean="0"/>
          </a:p>
          <a:p>
            <a:pPr marL="0" indent="0">
              <a:buNone/>
            </a:pPr>
            <a:endParaRPr lang="sk-SK" sz="2000" dirty="0"/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885950"/>
            <a:ext cx="4072116" cy="1975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1610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Fázový posun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07818"/>
          </a:xfrm>
        </p:spPr>
        <p:txBody>
          <a:bodyPr>
            <a:normAutofit/>
          </a:bodyPr>
          <a:lstStyle/>
          <a:p>
            <a:r>
              <a:rPr lang="sk-SK" sz="1800" dirty="0"/>
              <a:t>Ak harmonická veličina nemá v čase </a:t>
            </a:r>
            <a:r>
              <a:rPr lang="sk-SK" sz="1800" i="1" dirty="0"/>
              <a:t>t = 0</a:t>
            </a:r>
            <a:r>
              <a:rPr lang="sk-SK" sz="1800" dirty="0"/>
              <a:t> nulovú hodnotu, je posunutá voči začiatku o uhol </a:t>
            </a:r>
            <a:r>
              <a:rPr lang="sk-SK" sz="1800" i="1" dirty="0" smtClean="0"/>
              <a:t>φ</a:t>
            </a:r>
            <a:r>
              <a:rPr lang="sk-SK" sz="1800" i="1" baseline="-25000" dirty="0" smtClean="0"/>
              <a:t> </a:t>
            </a:r>
            <a:r>
              <a:rPr lang="sk-SK" sz="1800" i="1" dirty="0"/>
              <a:t>,</a:t>
            </a:r>
            <a:r>
              <a:rPr lang="sk-SK" sz="1800" dirty="0"/>
              <a:t> ktorý nazývame </a:t>
            </a:r>
            <a:r>
              <a:rPr lang="sk-SK" sz="1800" b="1" dirty="0"/>
              <a:t>fázový posun</a:t>
            </a:r>
            <a:r>
              <a:rPr lang="sk-SK" sz="1800" dirty="0"/>
              <a:t>. </a:t>
            </a:r>
            <a:endParaRPr lang="sk-SK" sz="1800" dirty="0" smtClean="0"/>
          </a:p>
          <a:p>
            <a:r>
              <a:rPr lang="sk-SK" sz="1800" dirty="0" smtClean="0"/>
              <a:t>Začiatočná </a:t>
            </a:r>
            <a:r>
              <a:rPr lang="sk-SK" sz="1800" dirty="0"/>
              <a:t>fáza je kladná (záporná) vtedy, ak je okamžitá hodnota na začiatku kladná (záporná). </a:t>
            </a:r>
          </a:p>
          <a:p>
            <a:pPr>
              <a:buNone/>
            </a:pPr>
            <a:r>
              <a:rPr lang="sk-SK" sz="1800" dirty="0" smtClean="0"/>
              <a:t>				</a:t>
            </a:r>
            <a:r>
              <a:rPr lang="sk-SK" sz="1800" i="1" dirty="0"/>
              <a:t> u(t) = </a:t>
            </a:r>
            <a:r>
              <a:rPr lang="sk-SK" sz="1800" i="1" dirty="0" err="1"/>
              <a:t>U</a:t>
            </a:r>
            <a:r>
              <a:rPr lang="sk-SK" sz="1800" i="1" baseline="-25000" dirty="0" err="1"/>
              <a:t>M</a:t>
            </a:r>
            <a:r>
              <a:rPr lang="sk-SK" sz="1800" i="1" dirty="0" err="1"/>
              <a:t>.sin</a:t>
            </a:r>
            <a:r>
              <a:rPr lang="sk-SK" sz="1800" i="1" dirty="0" smtClean="0"/>
              <a:t>( </a:t>
            </a:r>
            <a:r>
              <a:rPr lang="el-GR" sz="1800" i="1" dirty="0" smtClean="0"/>
              <a:t>α</a:t>
            </a:r>
            <a:r>
              <a:rPr lang="sk-SK" sz="1800" i="1" dirty="0" smtClean="0"/>
              <a:t>– φ) </a:t>
            </a:r>
            <a:r>
              <a:rPr lang="sk-SK" sz="1800" i="1" dirty="0"/>
              <a:t>= </a:t>
            </a:r>
            <a:r>
              <a:rPr lang="sk-SK" sz="1800" b="1" i="1" dirty="0" err="1"/>
              <a:t>U</a:t>
            </a:r>
            <a:r>
              <a:rPr lang="sk-SK" sz="1800" b="1" i="1" baseline="-25000" dirty="0" err="1"/>
              <a:t>M</a:t>
            </a:r>
            <a:r>
              <a:rPr lang="sk-SK" sz="1800" b="1" i="1" dirty="0" err="1"/>
              <a:t>.sin</a:t>
            </a:r>
            <a:r>
              <a:rPr lang="sk-SK" sz="1800" b="1" i="1" dirty="0"/>
              <a:t>(</a:t>
            </a:r>
            <a:r>
              <a:rPr lang="sk-SK" sz="1800" b="1" i="1" dirty="0" err="1"/>
              <a:t>ωt</a:t>
            </a:r>
            <a:r>
              <a:rPr lang="sk-SK" sz="1800" b="1" i="1" dirty="0"/>
              <a:t> – </a:t>
            </a:r>
            <a:r>
              <a:rPr lang="sk-SK" sz="1800" b="1" i="1" dirty="0" smtClean="0"/>
              <a:t>φ)</a:t>
            </a:r>
          </a:p>
          <a:p>
            <a:pPr>
              <a:buNone/>
            </a:pPr>
            <a:endParaRPr lang="sk-SK" sz="1800" dirty="0"/>
          </a:p>
          <a:p>
            <a:r>
              <a:rPr lang="sk-SK" sz="1800" b="1" dirty="0"/>
              <a:t>Harmonické napätie</a:t>
            </a:r>
            <a:r>
              <a:rPr lang="sk-SK" sz="1800" dirty="0"/>
              <a:t> je teda charakterizované troma parametrami: </a:t>
            </a:r>
            <a:r>
              <a:rPr lang="sk-SK" sz="1800" b="1" dirty="0"/>
              <a:t>U</a:t>
            </a:r>
            <a:r>
              <a:rPr lang="sk-SK" sz="1800" b="1" baseline="-25000" dirty="0"/>
              <a:t>M</a:t>
            </a:r>
            <a:r>
              <a:rPr lang="sk-SK" sz="1800" b="1" dirty="0"/>
              <a:t>, </a:t>
            </a:r>
            <a:r>
              <a:rPr lang="el-GR" sz="1800" b="1" dirty="0" smtClean="0"/>
              <a:t>ϕ</a:t>
            </a:r>
            <a:r>
              <a:rPr lang="sk-SK" sz="1800" b="1" dirty="0" smtClean="0"/>
              <a:t>, </a:t>
            </a:r>
            <a:r>
              <a:rPr lang="sk-SK" sz="1800" b="1" dirty="0"/>
              <a:t>T </a:t>
            </a:r>
            <a:r>
              <a:rPr lang="sk-SK" sz="1800" dirty="0"/>
              <a:t>resp</a:t>
            </a:r>
            <a:r>
              <a:rPr lang="sk-SK" sz="1800" b="1" dirty="0"/>
              <a:t>. f</a:t>
            </a:r>
            <a:r>
              <a:rPr lang="sk-SK" sz="1800" dirty="0"/>
              <a:t>.</a:t>
            </a:r>
          </a:p>
          <a:p>
            <a:r>
              <a:rPr lang="sk-SK" sz="1800" dirty="0"/>
              <a:t>Frekvencia napätia v našej rozvodnej sieti je:</a:t>
            </a:r>
          </a:p>
          <a:p>
            <a:r>
              <a:rPr lang="sk-SK" sz="1800" dirty="0"/>
              <a:t> </a:t>
            </a:r>
            <a:r>
              <a:rPr lang="sk-SK" sz="1800" i="1" dirty="0"/>
              <a:t>f  = 50Hz (T = 20 </a:t>
            </a:r>
            <a:r>
              <a:rPr lang="sk-SK" sz="1800" i="1" dirty="0" err="1"/>
              <a:t>ms</a:t>
            </a:r>
            <a:r>
              <a:rPr lang="sk-SK" sz="1800" i="1" dirty="0"/>
              <a:t>),</a:t>
            </a:r>
            <a:r>
              <a:rPr lang="sk-SK" sz="1800" dirty="0"/>
              <a:t> uhlová rýchlosť </a:t>
            </a:r>
            <a:r>
              <a:rPr lang="sk-SK" sz="1800" i="1" dirty="0"/>
              <a:t>ω = </a:t>
            </a:r>
            <a:r>
              <a:rPr lang="sk-SK" sz="1800" i="1" dirty="0" smtClean="0"/>
              <a:t>314 rad.s</a:t>
            </a:r>
            <a:r>
              <a:rPr lang="sk-SK" sz="1800" i="1" baseline="30000" dirty="0" smtClean="0"/>
              <a:t>-1</a:t>
            </a:r>
            <a:r>
              <a:rPr lang="sk-SK" sz="1800" dirty="0" smtClean="0"/>
              <a:t>.</a:t>
            </a:r>
            <a:endParaRPr lang="sk-SK" sz="1800" dirty="0"/>
          </a:p>
          <a:p>
            <a:pPr marL="0" indent="0">
              <a:buNone/>
            </a:pPr>
            <a:endParaRPr lang="sk-SK" sz="2000" dirty="0"/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383546"/>
            <a:ext cx="3312368" cy="2054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Stredná a efektívna hodnota napätia a prúdu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2000" b="1" dirty="0" smtClean="0"/>
              <a:t>Efektívna hodnota </a:t>
            </a:r>
            <a:r>
              <a:rPr lang="sk-SK" sz="2000" dirty="0" smtClean="0"/>
              <a:t>striedavého prúdu má rovnaké tepelné účinky, ako odpovedajúca hodnota jednosmerného prúdu. Je pre prax najdôležitejšia.</a:t>
            </a:r>
          </a:p>
          <a:p>
            <a:pPr>
              <a:buNone/>
            </a:pPr>
            <a:r>
              <a:rPr lang="sk-SK" sz="2000" dirty="0" smtClean="0"/>
              <a:t>	</a:t>
            </a:r>
          </a:p>
          <a:p>
            <a:pPr>
              <a:buNone/>
            </a:pPr>
            <a:endParaRPr lang="sk-SK" sz="2000" dirty="0" smtClean="0"/>
          </a:p>
          <a:p>
            <a:endParaRPr lang="sk-SK" sz="2000" dirty="0" smtClean="0"/>
          </a:p>
          <a:p>
            <a:r>
              <a:rPr lang="sk-SK" sz="2000" b="1" dirty="0" smtClean="0"/>
              <a:t>Stredná hodnota </a:t>
            </a:r>
            <a:r>
              <a:rPr lang="sk-SK" sz="2000" dirty="0" smtClean="0"/>
              <a:t>má význam len pre usmernený striedavý prúd a napätie. Stredná hodnota striedavého </a:t>
            </a:r>
            <a:r>
              <a:rPr lang="sk-SK" sz="2000" smtClean="0"/>
              <a:t>prúdu má </a:t>
            </a:r>
            <a:r>
              <a:rPr lang="sk-SK" sz="2000" dirty="0" smtClean="0"/>
              <a:t>rovnaké chemické účinky ako odpovedajúca hodnota jednosmerného prúdu.</a:t>
            </a:r>
          </a:p>
          <a:p>
            <a:pPr>
              <a:buNone/>
            </a:pPr>
            <a:r>
              <a:rPr lang="sk-SK" sz="2000" dirty="0" smtClean="0"/>
              <a:t>	</a:t>
            </a:r>
            <a:endParaRPr lang="sk-SK" sz="2000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2051720" y="2276872"/>
          <a:ext cx="936104" cy="7020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8" name="Rovnica" r:id="rId3" imgW="558720" imgH="419040" progId="Equation.3">
                  <p:embed/>
                </p:oleObj>
              </mc:Choice>
              <mc:Fallback>
                <p:oleObj name="Rovnica" r:id="rId3" imgW="55872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2276872"/>
                        <a:ext cx="936104" cy="7020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4427984" y="2204864"/>
          <a:ext cx="864096" cy="7311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9" name="Rovnica" r:id="rId5" imgW="495000" imgH="419040" progId="Equation.3">
                  <p:embed/>
                </p:oleObj>
              </mc:Choice>
              <mc:Fallback>
                <p:oleObj name="Rovnica" r:id="rId5" imgW="495000" imgH="419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2204864"/>
                        <a:ext cx="864096" cy="7311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2051719" y="4437111"/>
          <a:ext cx="1128901" cy="6480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0" name="Rovnica" r:id="rId7" imgW="685800" imgH="393480" progId="Equation.3">
                  <p:embed/>
                </p:oleObj>
              </mc:Choice>
              <mc:Fallback>
                <p:oleObj name="Rovnica" r:id="rId7" imgW="68580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19" y="4437111"/>
                        <a:ext cx="1128901" cy="64807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4355976" y="4437112"/>
          <a:ext cx="1275238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1" name="Rovnica" r:id="rId9" imgW="774360" imgH="393480" progId="Equation.3">
                  <p:embed/>
                </p:oleObj>
              </mc:Choice>
              <mc:Fallback>
                <p:oleObj name="Rovnica" r:id="rId9" imgW="77436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4437112"/>
                        <a:ext cx="1275238" cy="6480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</TotalTime>
  <Words>429</Words>
  <Application>Microsoft Office PowerPoint</Application>
  <PresentationFormat>Předvádění na obrazovce (4:3)</PresentationFormat>
  <Paragraphs>158</Paragraphs>
  <Slides>23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23</vt:i4>
      </vt:variant>
    </vt:vector>
  </HeadingPairs>
  <TitlesOfParts>
    <vt:vector size="26" baseType="lpstr">
      <vt:lpstr>Motív Office</vt:lpstr>
      <vt:lpstr>Rovnica</vt:lpstr>
      <vt:lpstr>Rovnice</vt:lpstr>
      <vt:lpstr>Striedavé prúdy</vt:lpstr>
      <vt:lpstr>Druhy obvodových veličín</vt:lpstr>
      <vt:lpstr>Druhy periodických priebehov</vt:lpstr>
      <vt:lpstr>Vznik striedavého napätia a prúdu</vt:lpstr>
      <vt:lpstr>Princíp generátora striedavého prúdu</vt:lpstr>
      <vt:lpstr>Frekvencia, harmonický priebeh</vt:lpstr>
      <vt:lpstr>Harmonický priebeh striedavej veličiny</vt:lpstr>
      <vt:lpstr>Fázový posun</vt:lpstr>
      <vt:lpstr>Stredná a efektívna hodnota napätia a prúdu</vt:lpstr>
      <vt:lpstr>Ideálny rezistor v obvode striedavého prúdu</vt:lpstr>
      <vt:lpstr>Ideálny rezistor v obvode striedavého prúdu</vt:lpstr>
      <vt:lpstr>Ideálna cievka v obvode striedavého prúdu</vt:lpstr>
      <vt:lpstr>Ideálna cievka</vt:lpstr>
      <vt:lpstr>Ideálny kondenzátor v obvode striedavého prúdu</vt:lpstr>
      <vt:lpstr>Ideálny kondenzátor v obvode striedavého prúdu</vt:lpstr>
      <vt:lpstr>Sériové zapojenie ideálneho rezistora a cievky</vt:lpstr>
      <vt:lpstr>Sériové zapojenie ideálneho rezistora a kondenzátora</vt:lpstr>
      <vt:lpstr>Sériové zapojenie ideálneho rezistora, cievky a kondenzátora</vt:lpstr>
      <vt:lpstr>Výkon v obvode striedavého prúdu</vt:lpstr>
      <vt:lpstr>Činný výkon a jalový výkon</vt:lpstr>
      <vt:lpstr>Zdanlivý výkon</vt:lpstr>
      <vt:lpstr>Rezonancia</vt:lpstr>
      <vt:lpstr>Paralelná rezonancia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Striedavé prúdy</dc:title>
  <dc:creator>Dušan</dc:creator>
  <cp:lastModifiedBy>Šrenkel</cp:lastModifiedBy>
  <cp:revision>103</cp:revision>
  <dcterms:created xsi:type="dcterms:W3CDTF">2013-04-05T05:50:08Z</dcterms:created>
  <dcterms:modified xsi:type="dcterms:W3CDTF">2020-03-30T09:10:14Z</dcterms:modified>
</cp:coreProperties>
</file>