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C9C7-81F9-4490-A756-36602A7BCEA3}" type="datetimeFigureOut">
              <a:rPr lang="sk-SK" smtClean="0"/>
              <a:pPr/>
              <a:t>23. 1. 2012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4460-C05F-4359-BA6F-6430DF8BAA0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C9C7-81F9-4490-A756-36602A7BCEA3}" type="datetimeFigureOut">
              <a:rPr lang="sk-SK" smtClean="0"/>
              <a:pPr/>
              <a:t>23. 1. 2012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4460-C05F-4359-BA6F-6430DF8BAA0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C9C7-81F9-4490-A756-36602A7BCEA3}" type="datetimeFigureOut">
              <a:rPr lang="sk-SK" smtClean="0"/>
              <a:pPr/>
              <a:t>23. 1. 2012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4460-C05F-4359-BA6F-6430DF8BAA0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C9C7-81F9-4490-A756-36602A7BCEA3}" type="datetimeFigureOut">
              <a:rPr lang="sk-SK" smtClean="0"/>
              <a:pPr/>
              <a:t>23. 1. 2012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4460-C05F-4359-BA6F-6430DF8BAA0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C9C7-81F9-4490-A756-36602A7BCEA3}" type="datetimeFigureOut">
              <a:rPr lang="sk-SK" smtClean="0"/>
              <a:pPr/>
              <a:t>23. 1. 2012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4460-C05F-4359-BA6F-6430DF8BAA0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C9C7-81F9-4490-A756-36602A7BCEA3}" type="datetimeFigureOut">
              <a:rPr lang="sk-SK" smtClean="0"/>
              <a:pPr/>
              <a:t>23. 1. 2012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4460-C05F-4359-BA6F-6430DF8BAA0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C9C7-81F9-4490-A756-36602A7BCEA3}" type="datetimeFigureOut">
              <a:rPr lang="sk-SK" smtClean="0"/>
              <a:pPr/>
              <a:t>23. 1. 2012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4460-C05F-4359-BA6F-6430DF8BAA0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C9C7-81F9-4490-A756-36602A7BCEA3}" type="datetimeFigureOut">
              <a:rPr lang="sk-SK" smtClean="0"/>
              <a:pPr/>
              <a:t>23. 1. 2012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4460-C05F-4359-BA6F-6430DF8BAA0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C9C7-81F9-4490-A756-36602A7BCEA3}" type="datetimeFigureOut">
              <a:rPr lang="sk-SK" smtClean="0"/>
              <a:pPr/>
              <a:t>23. 1. 2012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4460-C05F-4359-BA6F-6430DF8BAA0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C9C7-81F9-4490-A756-36602A7BCEA3}" type="datetimeFigureOut">
              <a:rPr lang="sk-SK" smtClean="0"/>
              <a:pPr/>
              <a:t>23. 1. 2012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4460-C05F-4359-BA6F-6430DF8BAA0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C9C7-81F9-4490-A756-36602A7BCEA3}" type="datetimeFigureOut">
              <a:rPr lang="sk-SK" smtClean="0"/>
              <a:pPr/>
              <a:t>23. 1. 2012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4460-C05F-4359-BA6F-6430DF8BAA0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2C9C7-81F9-4490-A756-36602A7BCEA3}" type="datetimeFigureOut">
              <a:rPr lang="sk-SK" smtClean="0"/>
              <a:pPr/>
              <a:t>23. 1. 2012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A4460-C05F-4359-BA6F-6430DF8BAA0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Regulačná technika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Regulátory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6278488" cy="566738"/>
          </a:xfrm>
        </p:spPr>
        <p:txBody>
          <a:bodyPr>
            <a:normAutofit/>
          </a:bodyPr>
          <a:lstStyle/>
          <a:p>
            <a:pPr algn="ctr"/>
            <a:r>
              <a:rPr lang="sk-SK" sz="2400" dirty="0" smtClean="0"/>
              <a:t>Derivačný regulátor</a:t>
            </a:r>
            <a:endParaRPr lang="sk-SK" sz="24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27584" y="1412776"/>
            <a:ext cx="7704856" cy="804862"/>
          </a:xfrm>
        </p:spPr>
        <p:txBody>
          <a:bodyPr>
            <a:normAutofit fontScale="92500" lnSpcReduction="10000"/>
          </a:bodyPr>
          <a:lstStyle/>
          <a:p>
            <a:r>
              <a:rPr lang="sk-SK" sz="1800" dirty="0" smtClean="0"/>
              <a:t>Pri tomto regulátore zmene rýchlosti vstupnej veličiny zodpovedá priamo úmerná hodnota výstupnej veličiny. Používa sa na zrýchlenie regulačného procesu. Nepoužíva sa priamo, pretože neodstraňuje regulačnú odchýlku. </a:t>
            </a:r>
            <a:endParaRPr lang="sk-SK" sz="1800" dirty="0"/>
          </a:p>
        </p:txBody>
      </p:sp>
      <p:pic>
        <p:nvPicPr>
          <p:cNvPr id="3074" name="Picture 2" descr="E0C6815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lum contrast="28000"/>
          </a:blip>
          <a:srcRect l="1713" r="1713" b="10417"/>
          <a:stretch>
            <a:fillRect/>
          </a:stretch>
        </p:blipFill>
        <p:spPr bwMode="auto">
          <a:xfrm>
            <a:off x="1547664" y="2348880"/>
            <a:ext cx="511256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Združené regulátory</a:t>
            </a:r>
            <a:endParaRPr lang="sk-SK" sz="2800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/>
          </a:bodyPr>
          <a:lstStyle/>
          <a:p>
            <a:r>
              <a:rPr lang="sk-SK" sz="1800" dirty="0" smtClean="0"/>
              <a:t>Vlastnosti združených regulátorov určuje súčet vlastností jednoduchých regulátorov. V praxi sa však používajú len tri z nich, a to: regulátory PI, regulátory PD a regulátory PID.</a:t>
            </a:r>
          </a:p>
          <a:p>
            <a:r>
              <a:rPr lang="sk-SK" sz="1800" b="1" dirty="0" smtClean="0"/>
              <a:t>PI regulátor:</a:t>
            </a:r>
            <a:r>
              <a:rPr lang="sk-SK" sz="1800" dirty="0" smtClean="0"/>
              <a:t> Z priebehu prechodovej charakteristiky možno vyčítať, že do regulačného procesu zasiahne najskôr proporcionálna zložka regulátora a až potom zložka integračná. Tento regulátor pracuje bez trvalej regulačnej odchýlky.</a:t>
            </a:r>
          </a:p>
          <a:p>
            <a:r>
              <a:rPr lang="sk-SK" sz="1800" b="1" dirty="0" smtClean="0"/>
              <a:t>PD regulátor: </a:t>
            </a:r>
            <a:r>
              <a:rPr lang="sk-SK" sz="1800" dirty="0" smtClean="0"/>
              <a:t>Z priebehu prechodovej charakteristiky  možno vyčítať, že do regulačného procesu najskôr zasiahne derivačná zložka regulátora, ktorá celý regulačný proces urýchli, a až potom sa prejaví proporcionálna zložka ktorá celý regulačný pochod stabilizuje. Tento regulátor však pracuje s trvalou regulačnou odchýlkou.</a:t>
            </a:r>
          </a:p>
          <a:p>
            <a:r>
              <a:rPr lang="sk-SK" sz="1800" b="1" dirty="0" smtClean="0"/>
              <a:t>PID regulátor</a:t>
            </a:r>
            <a:r>
              <a:rPr lang="sk-SK" sz="1800" dirty="0" smtClean="0"/>
              <a:t>: Z priebehu prechodovej charakteristiky možno vyčítať, že do regulačného procesu najskôr zasiahne derivačná zložka, neskôr proporcionálna zložka a až na záver integračná zložka. Tento regulátor pracuje bez trvalej regulačnej odchýlky a možno ho hodnotiť ako najdokonalejší spojitý regulátor. </a:t>
            </a:r>
            <a:endParaRPr lang="sk-SK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712" y="764704"/>
            <a:ext cx="5486400" cy="566738"/>
          </a:xfrm>
        </p:spPr>
        <p:txBody>
          <a:bodyPr/>
          <a:lstStyle/>
          <a:p>
            <a:r>
              <a:rPr lang="sk-SK" dirty="0" smtClean="0"/>
              <a:t>Prechodové charakteristiky PI a PD regulátora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907704" y="5661248"/>
            <a:ext cx="5486400" cy="804862"/>
          </a:xfrm>
        </p:spPr>
        <p:txBody>
          <a:bodyPr/>
          <a:lstStyle/>
          <a:p>
            <a:endParaRPr lang="sk-SK" dirty="0"/>
          </a:p>
        </p:txBody>
      </p:sp>
      <p:grpSp>
        <p:nvGrpSpPr>
          <p:cNvPr id="23554" name="Group 2"/>
          <p:cNvGrpSpPr>
            <a:grpSpLocks noGrp="1"/>
          </p:cNvGrpSpPr>
          <p:nvPr>
            <p:ph type="pic" idx="1"/>
          </p:nvPr>
        </p:nvGrpSpPr>
        <p:grpSpPr bwMode="auto">
          <a:xfrm>
            <a:off x="539552" y="1556792"/>
            <a:ext cx="8280920" cy="4114800"/>
            <a:chOff x="2783" y="7597"/>
            <a:chExt cx="6498" cy="2868"/>
          </a:xfrm>
        </p:grpSpPr>
        <p:grpSp>
          <p:nvGrpSpPr>
            <p:cNvPr id="23555" name="Group 3"/>
            <p:cNvGrpSpPr>
              <a:grpSpLocks/>
            </p:cNvGrpSpPr>
            <p:nvPr/>
          </p:nvGrpSpPr>
          <p:grpSpPr bwMode="auto">
            <a:xfrm>
              <a:off x="2783" y="7597"/>
              <a:ext cx="6498" cy="2451"/>
              <a:chOff x="2502" y="7585"/>
              <a:chExt cx="6498" cy="2451"/>
            </a:xfrm>
          </p:grpSpPr>
          <p:pic>
            <p:nvPicPr>
              <p:cNvPr id="23556" name="Picture 4" descr="725DAC81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contrast="12000"/>
              </a:blip>
              <a:srcRect l="18817" t="57358" r="780" b="11357"/>
              <a:stretch>
                <a:fillRect/>
              </a:stretch>
            </p:blipFill>
            <p:spPr bwMode="auto">
              <a:xfrm>
                <a:off x="6321" y="7613"/>
                <a:ext cx="2679" cy="2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57" name="Picture 5" descr="725DAC81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contrast="12000"/>
              </a:blip>
              <a:srcRect l="18817" t="745" r="780" b="67224"/>
              <a:stretch>
                <a:fillRect/>
              </a:stretch>
            </p:blipFill>
            <p:spPr bwMode="auto">
              <a:xfrm>
                <a:off x="2502" y="7585"/>
                <a:ext cx="2679" cy="24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3558" name="Text Box 6"/>
            <p:cNvSpPr txBox="1">
              <a:spLocks noChangeArrowheads="1"/>
            </p:cNvSpPr>
            <p:nvPr/>
          </p:nvSpPr>
          <p:spPr bwMode="auto">
            <a:xfrm>
              <a:off x="3670" y="10092"/>
              <a:ext cx="342" cy="3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sk-SK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a)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59" name="Text Box 7"/>
            <p:cNvSpPr txBox="1">
              <a:spLocks noChangeArrowheads="1"/>
            </p:cNvSpPr>
            <p:nvPr/>
          </p:nvSpPr>
          <p:spPr bwMode="auto">
            <a:xfrm>
              <a:off x="7489" y="10149"/>
              <a:ext cx="342" cy="3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sk-SK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b)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5486400" cy="566738"/>
          </a:xfrm>
        </p:spPr>
        <p:txBody>
          <a:bodyPr/>
          <a:lstStyle/>
          <a:p>
            <a:r>
              <a:rPr lang="sk-SK" dirty="0" smtClean="0"/>
              <a:t>Prechodová charakteristika PID regulátora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63688" y="5661248"/>
            <a:ext cx="5486400" cy="804862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24579" name="Picture 3" descr="FA16288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lum contrast="12000"/>
          </a:blip>
          <a:srcRect t="3388" b="8099"/>
          <a:stretch>
            <a:fillRect/>
          </a:stretch>
        </p:blipFill>
        <p:spPr bwMode="auto">
          <a:xfrm>
            <a:off x="1619672" y="1340768"/>
            <a:ext cx="54864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5486400" cy="56673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Stabilita regulačného obvodu</a:t>
            </a:r>
            <a:endParaRPr lang="sk-SK" sz="28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39552" y="5589240"/>
            <a:ext cx="8064896" cy="864096"/>
          </a:xfrm>
        </p:spPr>
        <p:txBody>
          <a:bodyPr>
            <a:noAutofit/>
          </a:bodyPr>
          <a:lstStyle/>
          <a:p>
            <a:r>
              <a:rPr lang="sk-SK" sz="1800" dirty="0" smtClean="0"/>
              <a:t>Vznik nestability regulačného procesu môže zapríčiniť buď regulovaná sústava alebo regulátor. Viackapacitné regulované sústavy a sústavy s dopravným oneskorením sa regulujú </a:t>
            </a:r>
            <a:r>
              <a:rPr lang="sk-SK" sz="1800" dirty="0" err="1" smtClean="0"/>
              <a:t>obtiažne</a:t>
            </a:r>
            <a:r>
              <a:rPr lang="sk-SK" sz="1800" dirty="0" smtClean="0"/>
              <a:t>.</a:t>
            </a:r>
            <a:endParaRPr lang="sk-SK" sz="1800" dirty="0"/>
          </a:p>
        </p:txBody>
      </p:sp>
      <p:grpSp>
        <p:nvGrpSpPr>
          <p:cNvPr id="25602" name="Group 2"/>
          <p:cNvGrpSpPr>
            <a:grpSpLocks noGrp="1"/>
          </p:cNvGrpSpPr>
          <p:nvPr>
            <p:ph type="pic" idx="1"/>
          </p:nvPr>
        </p:nvGrpSpPr>
        <p:grpSpPr bwMode="auto">
          <a:xfrm>
            <a:off x="683568" y="1124744"/>
            <a:ext cx="8064500" cy="4394200"/>
            <a:chOff x="1639" y="7193"/>
            <a:chExt cx="7589" cy="5460"/>
          </a:xfrm>
        </p:grpSpPr>
        <p:pic>
          <p:nvPicPr>
            <p:cNvPr id="25603" name="Picture 3" descr="DEE262A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39" y="7193"/>
              <a:ext cx="3825" cy="5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4" name="Text Box 4"/>
            <p:cNvSpPr txBox="1">
              <a:spLocks noChangeArrowheads="1"/>
            </p:cNvSpPr>
            <p:nvPr/>
          </p:nvSpPr>
          <p:spPr bwMode="auto">
            <a:xfrm>
              <a:off x="5409" y="8350"/>
              <a:ext cx="3819" cy="2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Periodicky stabilný regulačný proces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05" name="Text Box 5"/>
            <p:cNvSpPr txBox="1">
              <a:spLocks noChangeArrowheads="1"/>
            </p:cNvSpPr>
            <p:nvPr/>
          </p:nvSpPr>
          <p:spPr bwMode="auto">
            <a:xfrm>
              <a:off x="5409" y="9262"/>
              <a:ext cx="3819" cy="2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Aperiodicky stabilný regulačný proces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06" name="Text Box 6"/>
            <p:cNvSpPr txBox="1">
              <a:spLocks noChangeArrowheads="1"/>
            </p:cNvSpPr>
            <p:nvPr/>
          </p:nvSpPr>
          <p:spPr bwMode="auto">
            <a:xfrm>
              <a:off x="5409" y="10174"/>
              <a:ext cx="3819" cy="2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Periodicky na hranici stability regulačný proces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07" name="Text Box 7"/>
            <p:cNvSpPr txBox="1">
              <a:spLocks noChangeArrowheads="1"/>
            </p:cNvSpPr>
            <p:nvPr/>
          </p:nvSpPr>
          <p:spPr bwMode="auto">
            <a:xfrm>
              <a:off x="5409" y="11029"/>
              <a:ext cx="3819" cy="2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Periodicky nestabilný regulačný proces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08" name="Text Box 8"/>
            <p:cNvSpPr txBox="1">
              <a:spLocks noChangeArrowheads="1"/>
            </p:cNvSpPr>
            <p:nvPr/>
          </p:nvSpPr>
          <p:spPr bwMode="auto">
            <a:xfrm>
              <a:off x="5409" y="11998"/>
              <a:ext cx="3819" cy="2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Aperiodicky nestabilný regulačný proces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5486400" cy="56673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Kvalita regulačného procesu</a:t>
            </a:r>
            <a:endParaRPr lang="sk-SK" sz="28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55576" y="5157192"/>
            <a:ext cx="7776864" cy="1296144"/>
          </a:xfrm>
        </p:spPr>
        <p:txBody>
          <a:bodyPr>
            <a:normAutofit/>
          </a:bodyPr>
          <a:lstStyle/>
          <a:p>
            <a:r>
              <a:rPr lang="sk-SK" sz="1600" b="1" dirty="0" smtClean="0"/>
              <a:t>Kritéria kvality posudzované z prechodovej charakteristiky:</a:t>
            </a:r>
          </a:p>
          <a:p>
            <a:r>
              <a:rPr lang="sk-SK" sz="1600" dirty="0" smtClean="0"/>
              <a:t>–  minimálne preregulovanie </a:t>
            </a:r>
            <a:r>
              <a:rPr lang="sk-SK" sz="1600" b="1" i="1" dirty="0" err="1" smtClean="0"/>
              <a:t>y</a:t>
            </a:r>
            <a:r>
              <a:rPr lang="sk-SK" sz="1600" b="1" i="1" baseline="-25000" dirty="0" err="1" smtClean="0"/>
              <a:t>m</a:t>
            </a:r>
            <a:r>
              <a:rPr lang="sk-SK" sz="1600" dirty="0" smtClean="0"/>
              <a:t>,</a:t>
            </a:r>
          </a:p>
          <a:p>
            <a:r>
              <a:rPr lang="sk-SK" sz="1600" dirty="0" smtClean="0"/>
              <a:t>– minimálna regulačná plocha (vyšrafované),</a:t>
            </a:r>
          </a:p>
          <a:p>
            <a:r>
              <a:rPr lang="sk-SK" sz="1600" dirty="0" smtClean="0"/>
              <a:t>– minimálny čas regulácie </a:t>
            </a:r>
            <a:r>
              <a:rPr lang="sk-SK" sz="1600" b="1" i="1" dirty="0" smtClean="0"/>
              <a:t>T</a:t>
            </a:r>
            <a:r>
              <a:rPr lang="sk-SK" sz="1600" dirty="0" smtClean="0"/>
              <a:t>.</a:t>
            </a:r>
          </a:p>
          <a:p>
            <a:endParaRPr lang="sk-SK" dirty="0"/>
          </a:p>
        </p:txBody>
      </p:sp>
      <p:pic>
        <p:nvPicPr>
          <p:cNvPr id="26626" name="Picture 2" descr="14888A4D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lum bright="-6000" contrast="40000"/>
          </a:blip>
          <a:srcRect l="1407" r="1407"/>
          <a:stretch>
            <a:fillRect/>
          </a:stretch>
        </p:blipFill>
        <p:spPr bwMode="auto">
          <a:xfrm rot="10740000">
            <a:off x="1260089" y="1118358"/>
            <a:ext cx="6624984" cy="375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sk-SK" sz="2800" dirty="0" smtClean="0"/>
              <a:t>Nastavenie konštánt regulátorov</a:t>
            </a:r>
            <a:endParaRPr lang="sk-SK" sz="2800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k-SK" sz="1800" dirty="0" smtClean="0"/>
              <a:t>Nastavenie regulátora spočíva vo vhodnom nastavení jeho charakteristických veličín </a:t>
            </a:r>
            <a:r>
              <a:rPr lang="sk-SK" sz="1800" b="1" i="1" dirty="0" err="1" smtClean="0"/>
              <a:t>pp</a:t>
            </a:r>
            <a:r>
              <a:rPr lang="sk-SK" sz="1800" b="1" i="1" dirty="0" smtClean="0"/>
              <a:t>, T</a:t>
            </a:r>
            <a:r>
              <a:rPr lang="sk-SK" sz="1800" b="1" i="1" baseline="-25000" dirty="0" smtClean="0"/>
              <a:t>I</a:t>
            </a:r>
            <a:r>
              <a:rPr lang="sk-SK" sz="1800" b="1" i="1" dirty="0" smtClean="0"/>
              <a:t>, T</a:t>
            </a:r>
            <a:r>
              <a:rPr lang="sk-SK" sz="1800" b="1" i="1" baseline="-25000" dirty="0" smtClean="0"/>
              <a:t>D</a:t>
            </a:r>
            <a:r>
              <a:rPr lang="sk-SK" sz="1800" dirty="0" smtClean="0"/>
              <a:t> tak, aby získaný regulačný proces prebiehal čo najpriaznivejšie.</a:t>
            </a:r>
          </a:p>
          <a:p>
            <a:r>
              <a:rPr lang="sk-SK" sz="1800" dirty="0" smtClean="0"/>
              <a:t>V zásade rozoznávame dve skupiny:</a:t>
            </a:r>
          </a:p>
          <a:p>
            <a:r>
              <a:rPr lang="sk-SK" sz="1800" b="1" dirty="0" smtClean="0"/>
              <a:t>Nastavovanie konštánt na základe skúseností</a:t>
            </a:r>
            <a:r>
              <a:rPr lang="sk-SK" sz="1800" dirty="0" smtClean="0"/>
              <a:t>. Táto metóda vychádza zo skúseností, získaných pri nastavovaní regulátorov v regulačných obvodoch podobných obvodu, ktorého regulátor má byť nastavený</a:t>
            </a:r>
          </a:p>
          <a:p>
            <a:r>
              <a:rPr lang="sk-SK" sz="1800" b="1" dirty="0" smtClean="0"/>
              <a:t>Nastavovanie konštánt na základe výpočtu</a:t>
            </a:r>
            <a:r>
              <a:rPr lang="sk-SK" sz="1800" dirty="0" smtClean="0"/>
              <a:t>. V praxi existuje niekoľko metód, ktorými možno na základe jednoduchého výpočtu stanoviť konštanty regulátora. Tieto metódy možno v podstate rozdeliť do dvoch skupín. Prvú skupinu tvoria metódy vychádzajúce z predpokladu, že charakteristické veličiny regulovanej sústavy poznáme. Druhú skupinu tvoria metódy vychádzajúce z predpokladu, že charakteristické veličiny regulovanej sústavy nepoznáme.</a:t>
            </a:r>
          </a:p>
          <a:p>
            <a:endParaRPr lang="sk-SK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sk-SK" sz="2400" dirty="0" smtClean="0"/>
              <a:t>Regulačný obvod zložený zo sústavy 1. rádu regulovaný dvojpolohovým regulátorom</a:t>
            </a:r>
            <a:endParaRPr lang="sk-SK" sz="2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57403"/>
          </a:xfrm>
        </p:spPr>
        <p:txBody>
          <a:bodyPr>
            <a:normAutofit/>
          </a:bodyPr>
          <a:lstStyle/>
          <a:p>
            <a:r>
              <a:rPr lang="sk-SK" sz="1800" dirty="0" smtClean="0"/>
              <a:t>Činnosť regulátora vysvetlíme na príklade regulácie teploty vo vodnej </a:t>
            </a:r>
            <a:r>
              <a:rPr lang="sk-SK" sz="1800" dirty="0" smtClean="0"/>
              <a:t>nádrži. </a:t>
            </a:r>
          </a:p>
          <a:p>
            <a:r>
              <a:rPr lang="sk-SK" sz="1800" b="1" dirty="0" smtClean="0"/>
              <a:t>Regulovaná veličina</a:t>
            </a:r>
            <a:r>
              <a:rPr lang="sk-SK" sz="1800" dirty="0" smtClean="0"/>
              <a:t>: teplota vody v nádrži.</a:t>
            </a:r>
          </a:p>
          <a:p>
            <a:r>
              <a:rPr lang="sk-SK" sz="1800" b="1" dirty="0" smtClean="0"/>
              <a:t>Akčná veličina</a:t>
            </a:r>
            <a:r>
              <a:rPr lang="sk-SK" sz="1800" dirty="0" smtClean="0"/>
              <a:t>: elektrické napätie privádzané na vyhrievacie teleso.</a:t>
            </a:r>
          </a:p>
          <a:p>
            <a:r>
              <a:rPr lang="sk-SK" sz="1800" b="1" dirty="0" smtClean="0"/>
              <a:t>Princíp</a:t>
            </a:r>
            <a:r>
              <a:rPr lang="sk-SK" sz="1800" dirty="0" smtClean="0"/>
              <a:t>: </a:t>
            </a:r>
            <a:r>
              <a:rPr lang="sk-SK" sz="1800" dirty="0" smtClean="0"/>
              <a:t>Po pripojení zdroja napätia prechádza vyhrievacím telesom elektrický prúd, a tým sa začne zväčšovať </a:t>
            </a:r>
            <a:r>
              <a:rPr lang="sk-SK" sz="1800" dirty="0" smtClean="0"/>
              <a:t>teplota vody. </a:t>
            </a:r>
            <a:r>
              <a:rPr lang="sk-SK" sz="1800" dirty="0" smtClean="0"/>
              <a:t>Toto zväčšovanie teploty vody pokračuje dovtedy, kým skutočná hodnota regulovanej veličiny nedosiahne hodnotu </a:t>
            </a:r>
            <a:r>
              <a:rPr lang="sk-SK" sz="1800" b="1" i="1" dirty="0" err="1" smtClean="0"/>
              <a:t>y</a:t>
            </a:r>
            <a:r>
              <a:rPr lang="sk-SK" sz="1800" b="1" i="1" baseline="-25000" dirty="0" err="1" smtClean="0"/>
              <a:t>h</a:t>
            </a:r>
            <a:r>
              <a:rPr lang="sk-SK" sz="1800" dirty="0" smtClean="0"/>
              <a:t>, (horná hranica </a:t>
            </a:r>
            <a:r>
              <a:rPr lang="sk-SK" sz="1800" dirty="0" err="1" smtClean="0"/>
              <a:t>hysterézie</a:t>
            </a:r>
            <a:r>
              <a:rPr lang="sk-SK" sz="1800" dirty="0" smtClean="0"/>
              <a:t>). V tom okamihu totiž rozpínací kontakt relé preruší prívod elektrického prúdu do vyhrievacieho telesa a regulovaná veličina sa naopak začne </a:t>
            </a:r>
            <a:r>
              <a:rPr lang="sk-SK" sz="1800" dirty="0" smtClean="0"/>
              <a:t>zmenšovať. </a:t>
            </a:r>
            <a:r>
              <a:rPr lang="sk-SK" sz="1800" dirty="0" err="1" smtClean="0"/>
              <a:t>Akonáhle</a:t>
            </a:r>
            <a:r>
              <a:rPr lang="sk-SK" sz="1800" dirty="0" smtClean="0"/>
              <a:t> sa skutočná hodnota regulovanej veličiny zmenší na hodnotu </a:t>
            </a:r>
            <a:r>
              <a:rPr lang="sk-SK" sz="1800" b="1" i="1" dirty="0" err="1" smtClean="0"/>
              <a:t>y</a:t>
            </a:r>
            <a:r>
              <a:rPr lang="sk-SK" sz="1800" b="1" i="1" baseline="-25000" dirty="0" err="1" smtClean="0"/>
              <a:t>d</a:t>
            </a:r>
            <a:r>
              <a:rPr lang="sk-SK" sz="1800" dirty="0" smtClean="0"/>
              <a:t>, (dolná hranica </a:t>
            </a:r>
            <a:r>
              <a:rPr lang="sk-SK" sz="1800" dirty="0" err="1" smtClean="0"/>
              <a:t>hysterézie</a:t>
            </a:r>
            <a:r>
              <a:rPr lang="sk-SK" sz="1800" dirty="0" smtClean="0"/>
              <a:t>) pripojí rozpínací kontakt relé vyhrievací obvod na napätie a regulovaná veličina sa začne zväčšovať. Tento cyklus sa neustále opakuje, a tak skutočná hodnota regulovanej veličiny trvalé kmitá medzi hodnotami</a:t>
            </a:r>
            <a:r>
              <a:rPr lang="sk-SK" sz="1800" b="1" i="1" dirty="0" smtClean="0"/>
              <a:t> </a:t>
            </a:r>
            <a:r>
              <a:rPr lang="sk-SK" sz="1800" b="1" i="1" dirty="0" err="1" smtClean="0"/>
              <a:t>y</a:t>
            </a:r>
            <a:r>
              <a:rPr lang="sk-SK" sz="1800" b="1" i="1" baseline="-25000" dirty="0" err="1" smtClean="0"/>
              <a:t>h</a:t>
            </a:r>
            <a:r>
              <a:rPr lang="sk-SK" sz="1800" baseline="-25000" dirty="0" smtClean="0"/>
              <a:t> </a:t>
            </a:r>
            <a:r>
              <a:rPr lang="sk-SK" sz="1800" dirty="0" smtClean="0"/>
              <a:t>a </a:t>
            </a:r>
            <a:r>
              <a:rPr lang="sk-SK" sz="1800" b="1" i="1" dirty="0" err="1" smtClean="0"/>
              <a:t>y</a:t>
            </a:r>
            <a:r>
              <a:rPr lang="sk-SK" sz="1800" b="1" i="1" baseline="-25000" dirty="0" err="1" smtClean="0"/>
              <a:t>d</a:t>
            </a:r>
            <a:r>
              <a:rPr lang="sk-SK" sz="1800" dirty="0" smtClean="0"/>
              <a:t>.</a:t>
            </a:r>
          </a:p>
          <a:p>
            <a:endParaRPr lang="sk-SK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Regulačný obvod pre reguláciu teploty</a:t>
            </a:r>
            <a:endParaRPr lang="sk-SK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sz="half" idx="2"/>
          </p:nvPr>
        </p:nvSpPr>
        <p:spPr>
          <a:xfrm>
            <a:off x="1763688" y="5367338"/>
            <a:ext cx="5515000" cy="804862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23554" name="Picture 2" descr="1D0C885D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lum bright="-12000" contrast="38000"/>
          </a:blip>
          <a:srcRect t="5721" b="5721"/>
          <a:stretch>
            <a:fillRect/>
          </a:stretch>
        </p:blipFill>
        <p:spPr bwMode="auto">
          <a:xfrm>
            <a:off x="1835696" y="54868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800600"/>
            <a:ext cx="7344816" cy="566738"/>
          </a:xfrm>
        </p:spPr>
        <p:txBody>
          <a:bodyPr/>
          <a:lstStyle/>
          <a:p>
            <a:r>
              <a:rPr lang="sk-SK" dirty="0" smtClean="0"/>
              <a:t>Priebeh regulovanej a akčnej veličiny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55576" y="5367338"/>
            <a:ext cx="7632848" cy="804862"/>
          </a:xfrm>
        </p:spPr>
        <p:txBody>
          <a:bodyPr/>
          <a:lstStyle/>
          <a:p>
            <a:endParaRPr lang="sk-SK" dirty="0"/>
          </a:p>
        </p:txBody>
      </p:sp>
      <p:grpSp>
        <p:nvGrpSpPr>
          <p:cNvPr id="24578" name="Group 2"/>
          <p:cNvGrpSpPr>
            <a:grpSpLocks noGrp="1"/>
          </p:cNvGrpSpPr>
          <p:nvPr>
            <p:ph type="pic" idx="1"/>
          </p:nvPr>
        </p:nvGrpSpPr>
        <p:grpSpPr bwMode="auto">
          <a:xfrm>
            <a:off x="1259632" y="612775"/>
            <a:ext cx="7416823" cy="4114800"/>
            <a:chOff x="2646" y="3206"/>
            <a:chExt cx="7231" cy="3860"/>
          </a:xfrm>
        </p:grpSpPr>
        <p:pic>
          <p:nvPicPr>
            <p:cNvPr id="24579" name="Picture 3" descr="D651EF7C"/>
            <p:cNvPicPr>
              <a:picLocks noChangeAspect="1" noChangeArrowheads="1"/>
            </p:cNvPicPr>
            <p:nvPr/>
          </p:nvPicPr>
          <p:blipFill>
            <a:blip r:embed="rId2" cstate="print">
              <a:lum contrast="18000"/>
            </a:blip>
            <a:srcRect l="3069" t="1833" r="3624" b="1305"/>
            <a:stretch>
              <a:fillRect/>
            </a:stretch>
          </p:blipFill>
          <p:spPr bwMode="auto">
            <a:xfrm>
              <a:off x="2646" y="3206"/>
              <a:ext cx="4531" cy="3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0" name="Text Box 4"/>
            <p:cNvSpPr txBox="1">
              <a:spLocks noChangeArrowheads="1"/>
            </p:cNvSpPr>
            <p:nvPr/>
          </p:nvSpPr>
          <p:spPr bwMode="auto">
            <a:xfrm>
              <a:off x="7357" y="6097"/>
              <a:ext cx="180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sk-SK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 – krivka ohrevu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7357" y="6457"/>
              <a:ext cx="252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sk-SK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 – krivka chladnutia 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Regulátory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800" dirty="0" smtClean="0"/>
              <a:t>Sú zariadenia, ktoré samočinne uskutočňujú reguláciu.</a:t>
            </a:r>
          </a:p>
          <a:p>
            <a:r>
              <a:rPr lang="sk-SK" sz="1800" b="1" dirty="0" smtClean="0"/>
              <a:t>Spojité regulátory </a:t>
            </a:r>
            <a:r>
              <a:rPr lang="sk-SK" sz="1800" dirty="0" smtClean="0"/>
              <a:t>sú charakteristické tým, že všetky ich členy pracujú spojito. Akčná veličina je spojitou funkciou regulačnej odchýlky.</a:t>
            </a:r>
          </a:p>
          <a:p>
            <a:r>
              <a:rPr lang="sk-SK" sz="1800" b="1" dirty="0" smtClean="0"/>
              <a:t>Nespojité regulátory </a:t>
            </a:r>
            <a:r>
              <a:rPr lang="sk-SK" sz="1800" dirty="0" smtClean="0"/>
              <a:t>sú charakteristické tým, že aspoň jeden člen regulátora pracuje nespojito. Akčná veličina môže nadobúdať len určitý počet hodnôt.</a:t>
            </a:r>
          </a:p>
          <a:p>
            <a:r>
              <a:rPr lang="sk-SK" sz="1800" b="1" dirty="0" smtClean="0"/>
              <a:t>Priame regulátory </a:t>
            </a:r>
            <a:r>
              <a:rPr lang="sk-SK" sz="1800" dirty="0" smtClean="0"/>
              <a:t>sú charakteristické tým, že energia odoberaná z ich meracieho člena (receptora) stačí na priame ovládanie akčného člena. Nepotrebuje pre svoju činnosť pomocnú energiu.</a:t>
            </a:r>
          </a:p>
          <a:p>
            <a:r>
              <a:rPr lang="sk-SK" sz="1800" b="1" dirty="0" smtClean="0"/>
              <a:t>Nepriame regulátory </a:t>
            </a:r>
            <a:r>
              <a:rPr lang="sk-SK" sz="1800" dirty="0" smtClean="0"/>
              <a:t>– energia odoberaná z ich meracieho člena nestačí na priame ovládanie akčného člena. Tzn., že potrebujú pre svoju činnosť pomocnú energiu. Tieto regulátory môžu byť hydraulické, pneumatické, elektrické. </a:t>
            </a:r>
            <a:endParaRPr lang="sk-SK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sk-SK" sz="2400" dirty="0" smtClean="0"/>
              <a:t>Regulačný obvod zložený zo sústavy 2. rádu regulovaný dvojpolohovým regulátorom</a:t>
            </a:r>
            <a:endParaRPr lang="sk-SK" sz="2400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800" dirty="0" smtClean="0"/>
              <a:t>Regulovaná </a:t>
            </a:r>
            <a:r>
              <a:rPr lang="sk-SK" sz="1800" dirty="0" smtClean="0"/>
              <a:t>veličina pri zapnutí alebo vypnutí akčnej veličiny nekolíše len v pásme vymedzenom </a:t>
            </a:r>
            <a:r>
              <a:rPr lang="sk-SK" sz="1800" dirty="0" err="1" smtClean="0"/>
              <a:t>hysteréziou</a:t>
            </a:r>
            <a:r>
              <a:rPr lang="sk-SK" sz="1800" dirty="0" smtClean="0"/>
              <a:t> regulátora, ale jej kmitanie je oveľa väčšie. Je to spôsobené tým, že regulovaná veličina sa nezačne okamžite zmenšovať, aj keď dosiahne hodnotu </a:t>
            </a:r>
            <a:r>
              <a:rPr lang="sk-SK" sz="1800" b="1" i="1" dirty="0" err="1" smtClean="0"/>
              <a:t>y</a:t>
            </a:r>
            <a:r>
              <a:rPr lang="sk-SK" sz="1800" b="1" i="1" baseline="-25000" dirty="0" err="1" smtClean="0"/>
              <a:t>h</a:t>
            </a:r>
            <a:r>
              <a:rPr lang="sk-SK" sz="1800" dirty="0" smtClean="0"/>
              <a:t> a akčná veličina sa vypne, ale ďalej sa zväčšuje. Je to spôsobené oneskorením v sústave, ktoré je dané veľkosťou času </a:t>
            </a:r>
            <a:r>
              <a:rPr lang="sk-SK" sz="1800" dirty="0" smtClean="0"/>
              <a:t>prieťahu </a:t>
            </a:r>
            <a:r>
              <a:rPr lang="sk-SK" sz="1800" b="1" i="1" dirty="0" smtClean="0"/>
              <a:t>T</a:t>
            </a:r>
            <a:r>
              <a:rPr lang="sk-SK" sz="1800" b="1" i="1" baseline="-25000" dirty="0" smtClean="0"/>
              <a:t>u</a:t>
            </a:r>
            <a:r>
              <a:rPr lang="sk-SK" sz="1800" dirty="0" smtClean="0"/>
              <a:t>. Až po uplynutí tohto času sa začne regulovaná veličina zmenšo­vať a pri dosiahnutí hodnoty </a:t>
            </a:r>
            <a:r>
              <a:rPr lang="sk-SK" sz="1800" b="1" i="1" dirty="0" err="1" smtClean="0"/>
              <a:t>y</a:t>
            </a:r>
            <a:r>
              <a:rPr lang="sk-SK" sz="1800" b="1" i="1" baseline="-25000" dirty="0" err="1" smtClean="0"/>
              <a:t>d</a:t>
            </a:r>
            <a:r>
              <a:rPr lang="sk-SK" sz="1800" dirty="0" smtClean="0"/>
              <a:t> sa síce akčná veličina znova zapne, ale zmenšovanie regulovanej veličiny pokračuje ďalej v dôsledku </a:t>
            </a:r>
            <a:r>
              <a:rPr lang="sk-SK" sz="1800" dirty="0" smtClean="0"/>
              <a:t>oneskorenia </a:t>
            </a:r>
            <a:r>
              <a:rPr lang="sk-SK" sz="1800" dirty="0" smtClean="0"/>
              <a:t>v </a:t>
            </a:r>
            <a:r>
              <a:rPr lang="sk-SK" sz="1800" dirty="0" smtClean="0"/>
              <a:t>sústave.</a:t>
            </a:r>
            <a:endParaRPr lang="sk-SK"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3568" y="4800600"/>
            <a:ext cx="7776864" cy="566738"/>
          </a:xfrm>
        </p:spPr>
        <p:txBody>
          <a:bodyPr/>
          <a:lstStyle/>
          <a:p>
            <a:r>
              <a:rPr lang="sk-SK" dirty="0" smtClean="0"/>
              <a:t>Priebeh regulovanej a akčnej veličiny</a:t>
            </a:r>
            <a:endParaRPr lang="sk-SK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sz="half" idx="2"/>
          </p:nvPr>
        </p:nvSpPr>
        <p:spPr>
          <a:xfrm>
            <a:off x="755576" y="5367338"/>
            <a:ext cx="7776864" cy="804862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25602" name="Picture 2" descr="6FB32A3B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lum bright="-6000" contrast="32000"/>
          </a:blip>
          <a:srcRect t="208" b="208"/>
          <a:stretch>
            <a:fillRect/>
          </a:stretch>
        </p:blipFill>
        <p:spPr bwMode="auto">
          <a:xfrm rot="10800000">
            <a:off x="1792288" y="612775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400" dirty="0" smtClean="0"/>
              <a:t>Regulačný obvod s trojpolohovým regulátorom</a:t>
            </a:r>
            <a:endParaRPr lang="sk-SK" sz="2400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sk-SK" sz="1800" dirty="0" smtClean="0"/>
              <a:t>Príklad </a:t>
            </a:r>
            <a:r>
              <a:rPr lang="sk-SK" sz="1800" dirty="0" smtClean="0"/>
              <a:t>regulácie teploty v elektricky vykurovanej </a:t>
            </a:r>
            <a:r>
              <a:rPr lang="sk-SK" sz="1800" dirty="0" smtClean="0"/>
              <a:t>peci – regulácia trojuholník – hviezda - vypnuté:   </a:t>
            </a:r>
            <a:endParaRPr lang="sk-SK" sz="1800" dirty="0" smtClean="0"/>
          </a:p>
          <a:p>
            <a:r>
              <a:rPr lang="sk-SK" sz="1800" dirty="0" smtClean="0"/>
              <a:t>Pri spojení vykurovacích telies do trojuholníka má pec maximálny vykurovací výkon a z čoho vyplýva i veľmi krátky čas rozbehu.</a:t>
            </a:r>
          </a:p>
          <a:p>
            <a:r>
              <a:rPr lang="sk-SK" sz="1800" dirty="0" err="1" smtClean="0"/>
              <a:t>Akonáhle</a:t>
            </a:r>
            <a:r>
              <a:rPr lang="sk-SK" sz="1800" dirty="0" smtClean="0"/>
              <a:t> regulovaná veličina dosiahne po prvýkrát nastavenú notu </a:t>
            </a:r>
            <a:r>
              <a:rPr lang="sk-SK" sz="1800" b="1" i="1" dirty="0" smtClean="0"/>
              <a:t>y</a:t>
            </a:r>
            <a:r>
              <a:rPr lang="sk-SK" sz="1800" b="1" i="1" baseline="-25000" dirty="0" smtClean="0"/>
              <a:t>w1</a:t>
            </a:r>
            <a:r>
              <a:rPr lang="sk-SK" sz="1800" dirty="0" smtClean="0"/>
              <a:t>, prepoja </a:t>
            </a:r>
            <a:r>
              <a:rPr lang="sk-SK" sz="1800" dirty="0" smtClean="0"/>
              <a:t>sa vykurovacie telesá do hviezdy a tým sa vykurovací výkon zmenší na tretinu. Regulovaná veličina sa i naďalej zväčšuje, ale už omnoho pomalšie. Pri dosiahnutí nastavenej hodnoty </a:t>
            </a:r>
            <a:r>
              <a:rPr lang="sk-SK" sz="1800" b="1" i="1" dirty="0" smtClean="0"/>
              <a:t>y</a:t>
            </a:r>
            <a:r>
              <a:rPr lang="sk-SK" sz="1800" b="1" i="1" baseline="-25000" dirty="0" smtClean="0"/>
              <a:t>w2</a:t>
            </a:r>
            <a:r>
              <a:rPr lang="sk-SK" sz="1800" dirty="0" smtClean="0"/>
              <a:t> sa kúrenie vypne úplne. Ďalší regulačný proces potom využíva len stavy hviezda – —vypnuté, pokiaľ sa nevyskytnú veľké poruchy, resp. pokiaľ nenaprogramujeme činnosť regulátora v inom režime</a:t>
            </a:r>
            <a:r>
              <a:rPr lang="sk-SK" sz="1800" dirty="0" smtClean="0"/>
              <a:t>.</a:t>
            </a:r>
          </a:p>
          <a:p>
            <a:r>
              <a:rPr lang="sk-SK" sz="1800" b="1" dirty="0" smtClean="0"/>
              <a:t>Výhoda trojpolohovej regulácie:</a:t>
            </a:r>
            <a:r>
              <a:rPr lang="sk-SK" sz="1800" dirty="0" smtClean="0"/>
              <a:t> menšia šírka kmitania regulovanej veličiny a zároveň krátky čas rozbehu. </a:t>
            </a:r>
            <a:endParaRPr lang="sk-SK" sz="1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43608" y="5085184"/>
            <a:ext cx="7416824" cy="566738"/>
          </a:xfrm>
        </p:spPr>
        <p:txBody>
          <a:bodyPr>
            <a:normAutofit/>
          </a:bodyPr>
          <a:lstStyle/>
          <a:p>
            <a:r>
              <a:rPr lang="sk-SK" dirty="0" smtClean="0"/>
              <a:t>Priebeh regulovanej a akčnej veličiny pri trojpolohovej regulácií. </a:t>
            </a:r>
            <a:endParaRPr lang="sk-SK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sz="half" idx="2"/>
          </p:nvPr>
        </p:nvSpPr>
        <p:spPr>
          <a:xfrm>
            <a:off x="1043608" y="5733256"/>
            <a:ext cx="6840760" cy="581942"/>
          </a:xfrm>
        </p:spPr>
        <p:txBody>
          <a:bodyPr>
            <a:normAutofit/>
          </a:bodyPr>
          <a:lstStyle/>
          <a:p>
            <a:r>
              <a:rPr lang="sk-SK" sz="1800" dirty="0" smtClean="0"/>
              <a:t>Regulácia trojuholník – hviezda - vypnuté</a:t>
            </a:r>
            <a:endParaRPr lang="sk-SK" sz="1800" dirty="0"/>
          </a:p>
        </p:txBody>
      </p:sp>
      <p:pic>
        <p:nvPicPr>
          <p:cNvPr id="26627" name="Picture 3" descr="2EAFA70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lum bright="-12000" contrast="30000"/>
          </a:blip>
          <a:srcRect l="4103" r="4103"/>
          <a:stretch>
            <a:fillRect/>
          </a:stretch>
        </p:blipFill>
        <p:spPr bwMode="auto">
          <a:xfrm>
            <a:off x="2051720" y="404664"/>
            <a:ext cx="5328592" cy="482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07704" y="404664"/>
            <a:ext cx="5486400" cy="570186"/>
          </a:xfrm>
        </p:spPr>
        <p:txBody>
          <a:bodyPr>
            <a:normAutofit/>
          </a:bodyPr>
          <a:lstStyle/>
          <a:p>
            <a:r>
              <a:rPr lang="sk-SK" sz="2400" dirty="0" smtClean="0"/>
              <a:t>Bloková schéma všeobecného regulátora</a:t>
            </a:r>
            <a:endParaRPr lang="sk-SK" sz="2400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/>
          </a:p>
        </p:txBody>
      </p:sp>
      <p:grpSp>
        <p:nvGrpSpPr>
          <p:cNvPr id="1026" name="Group 2"/>
          <p:cNvGrpSpPr>
            <a:grpSpLocks noGrp="1"/>
          </p:cNvGrpSpPr>
          <p:nvPr>
            <p:ph type="pic" idx="1"/>
          </p:nvPr>
        </p:nvGrpSpPr>
        <p:grpSpPr bwMode="auto">
          <a:xfrm>
            <a:off x="1259632" y="1772816"/>
            <a:ext cx="6480720" cy="1872208"/>
            <a:chOff x="1647" y="8316"/>
            <a:chExt cx="8205" cy="2281"/>
          </a:xfrm>
        </p:grpSpPr>
        <p:grpSp>
          <p:nvGrpSpPr>
            <p:cNvPr id="1027" name="Group 3"/>
            <p:cNvGrpSpPr>
              <a:grpSpLocks/>
            </p:cNvGrpSpPr>
            <p:nvPr/>
          </p:nvGrpSpPr>
          <p:grpSpPr bwMode="auto">
            <a:xfrm>
              <a:off x="1647" y="8316"/>
              <a:ext cx="8205" cy="1539"/>
              <a:chOff x="2322" y="6391"/>
              <a:chExt cx="6304" cy="1190"/>
            </a:xfrm>
          </p:grpSpPr>
          <p:sp>
            <p:nvSpPr>
              <p:cNvPr id="1028" name="Rectangle 4"/>
              <p:cNvSpPr>
                <a:spLocks noChangeArrowheads="1"/>
              </p:cNvSpPr>
              <p:nvPr/>
            </p:nvSpPr>
            <p:spPr bwMode="auto">
              <a:xfrm>
                <a:off x="2935" y="7052"/>
                <a:ext cx="1227" cy="529"/>
              </a:xfrm>
              <a:prstGeom prst="rect">
                <a:avLst/>
              </a:prstGeom>
              <a:noFill/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k-SK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riadiaci člen</a:t>
                </a:r>
                <a:endParaRPr kumimoji="0" lang="sk-SK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9" name="Rectangle 5"/>
              <p:cNvSpPr>
                <a:spLocks noChangeArrowheads="1"/>
              </p:cNvSpPr>
              <p:nvPr/>
            </p:nvSpPr>
            <p:spPr bwMode="auto">
              <a:xfrm>
                <a:off x="6913" y="6732"/>
                <a:ext cx="1094" cy="535"/>
              </a:xfrm>
              <a:prstGeom prst="rect">
                <a:avLst/>
              </a:prstGeom>
              <a:noFill/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k-SK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výstupný člen</a:t>
                </a:r>
                <a:endParaRPr kumimoji="0" lang="sk-SK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0" name="Rectangle 6"/>
              <p:cNvSpPr>
                <a:spLocks noChangeArrowheads="1"/>
              </p:cNvSpPr>
              <p:nvPr/>
            </p:nvSpPr>
            <p:spPr bwMode="auto">
              <a:xfrm>
                <a:off x="5518" y="6732"/>
                <a:ext cx="1094" cy="534"/>
              </a:xfrm>
              <a:prstGeom prst="rect">
                <a:avLst/>
              </a:prstGeom>
              <a:noFill/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k-SK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ústredný člen</a:t>
                </a:r>
                <a:endParaRPr kumimoji="0" lang="sk-SK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1" name="Line 7"/>
              <p:cNvSpPr>
                <a:spLocks noChangeShapeType="1"/>
              </p:cNvSpPr>
              <p:nvPr/>
            </p:nvSpPr>
            <p:spPr bwMode="auto">
              <a:xfrm>
                <a:off x="6608" y="6996"/>
                <a:ext cx="305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grpSp>
            <p:nvGrpSpPr>
              <p:cNvPr id="1032" name="Group 8"/>
              <p:cNvGrpSpPr>
                <a:grpSpLocks/>
              </p:cNvGrpSpPr>
              <p:nvPr/>
            </p:nvGrpSpPr>
            <p:grpSpPr bwMode="auto">
              <a:xfrm>
                <a:off x="4555" y="6844"/>
                <a:ext cx="351" cy="309"/>
                <a:chOff x="4838" y="6174"/>
                <a:chExt cx="605" cy="572"/>
              </a:xfrm>
            </p:grpSpPr>
            <p:sp>
              <p:nvSpPr>
                <p:cNvPr id="1033" name="Oval 9"/>
                <p:cNvSpPr>
                  <a:spLocks noChangeArrowheads="1"/>
                </p:cNvSpPr>
                <p:nvPr/>
              </p:nvSpPr>
              <p:spPr bwMode="auto">
                <a:xfrm>
                  <a:off x="4838" y="6174"/>
                  <a:ext cx="605" cy="57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/>
                </a:p>
              </p:txBody>
            </p:sp>
            <p:sp>
              <p:nvSpPr>
                <p:cNvPr id="1034" name="Line 10"/>
                <p:cNvSpPr>
                  <a:spLocks noChangeShapeType="1"/>
                </p:cNvSpPr>
                <p:nvPr/>
              </p:nvSpPr>
              <p:spPr bwMode="auto">
                <a:xfrm>
                  <a:off x="4895" y="6264"/>
                  <a:ext cx="464" cy="38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/>
                </a:p>
              </p:txBody>
            </p:sp>
            <p:sp>
              <p:nvSpPr>
                <p:cNvPr id="103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4903" y="6286"/>
                  <a:ext cx="440" cy="38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/>
                </a:p>
              </p:txBody>
            </p:sp>
          </p:grpSp>
          <p:sp>
            <p:nvSpPr>
              <p:cNvPr id="1036" name="Rectangle 12"/>
              <p:cNvSpPr>
                <a:spLocks noChangeArrowheads="1"/>
              </p:cNvSpPr>
              <p:nvPr/>
            </p:nvSpPr>
            <p:spPr bwMode="auto">
              <a:xfrm>
                <a:off x="2935" y="6391"/>
                <a:ext cx="1226" cy="529"/>
              </a:xfrm>
              <a:prstGeom prst="rect">
                <a:avLst/>
              </a:prstGeom>
              <a:noFill/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k-SK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merací člen</a:t>
                </a:r>
                <a:endParaRPr kumimoji="0" lang="sk-SK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7" name="Line 13"/>
              <p:cNvSpPr>
                <a:spLocks noChangeShapeType="1"/>
              </p:cNvSpPr>
              <p:nvPr/>
            </p:nvSpPr>
            <p:spPr bwMode="auto">
              <a:xfrm>
                <a:off x="2322" y="6655"/>
                <a:ext cx="613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038" name="Line 14"/>
              <p:cNvSpPr>
                <a:spLocks noChangeShapeType="1"/>
              </p:cNvSpPr>
              <p:nvPr/>
            </p:nvSpPr>
            <p:spPr bwMode="auto">
              <a:xfrm>
                <a:off x="4161" y="6661"/>
                <a:ext cx="567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039" name="Line 15"/>
              <p:cNvSpPr>
                <a:spLocks noChangeShapeType="1"/>
              </p:cNvSpPr>
              <p:nvPr/>
            </p:nvSpPr>
            <p:spPr bwMode="auto">
              <a:xfrm>
                <a:off x="2322" y="7316"/>
                <a:ext cx="613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040" name="Line 16"/>
              <p:cNvSpPr>
                <a:spLocks noChangeShapeType="1"/>
              </p:cNvSpPr>
              <p:nvPr/>
            </p:nvSpPr>
            <p:spPr bwMode="auto">
              <a:xfrm>
                <a:off x="4172" y="7317"/>
                <a:ext cx="568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041" name="Line 17"/>
              <p:cNvSpPr>
                <a:spLocks noChangeShapeType="1"/>
              </p:cNvSpPr>
              <p:nvPr/>
            </p:nvSpPr>
            <p:spPr bwMode="auto">
              <a:xfrm flipH="1">
                <a:off x="4742" y="7153"/>
                <a:ext cx="10" cy="17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triangle" w="med" len="med"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042" name="Line 18"/>
              <p:cNvSpPr>
                <a:spLocks noChangeShapeType="1"/>
              </p:cNvSpPr>
              <p:nvPr/>
            </p:nvSpPr>
            <p:spPr bwMode="auto">
              <a:xfrm flipH="1">
                <a:off x="4726" y="6655"/>
                <a:ext cx="10" cy="1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043" name="Text Box 19"/>
              <p:cNvSpPr txBox="1">
                <a:spLocks noChangeArrowheads="1"/>
              </p:cNvSpPr>
              <p:nvPr/>
            </p:nvSpPr>
            <p:spPr bwMode="auto">
              <a:xfrm>
                <a:off x="2503" y="6397"/>
                <a:ext cx="131" cy="22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k-SK" sz="1100" b="1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y</a:t>
                </a:r>
                <a:endParaRPr kumimoji="0" lang="sk-SK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4" name="Text Box 20"/>
              <p:cNvSpPr txBox="1">
                <a:spLocks noChangeArrowheads="1"/>
              </p:cNvSpPr>
              <p:nvPr/>
            </p:nvSpPr>
            <p:spPr bwMode="auto">
              <a:xfrm>
                <a:off x="2472" y="7067"/>
                <a:ext cx="130" cy="2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k-SK" sz="1100" b="1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w</a:t>
                </a:r>
                <a:endParaRPr kumimoji="0" lang="sk-SK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5" name="Text Box 21"/>
              <p:cNvSpPr txBox="1">
                <a:spLocks noChangeArrowheads="1"/>
              </p:cNvSpPr>
              <p:nvPr/>
            </p:nvSpPr>
            <p:spPr bwMode="auto">
              <a:xfrm>
                <a:off x="4336" y="6435"/>
                <a:ext cx="175" cy="22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k-SK" sz="1100" b="1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y</a:t>
                </a:r>
                <a:r>
                  <a:rPr kumimoji="0" lang="sk-SK" sz="1100" b="1" i="1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s</a:t>
                </a:r>
                <a:endParaRPr kumimoji="0" lang="sk-SK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6" name="Text Box 22"/>
              <p:cNvSpPr txBox="1">
                <a:spLocks noChangeArrowheads="1"/>
              </p:cNvSpPr>
              <p:nvPr/>
            </p:nvSpPr>
            <p:spPr bwMode="auto">
              <a:xfrm>
                <a:off x="4249" y="7096"/>
                <a:ext cx="306" cy="22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k-SK" sz="1100" b="1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y</a:t>
                </a:r>
                <a:r>
                  <a:rPr kumimoji="0" lang="sk-SK" sz="1100" b="1" i="1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w</a:t>
                </a:r>
                <a:endParaRPr kumimoji="0" lang="sk-SK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7" name="Text Box 23"/>
              <p:cNvSpPr txBox="1">
                <a:spLocks noChangeArrowheads="1"/>
              </p:cNvSpPr>
              <p:nvPr/>
            </p:nvSpPr>
            <p:spPr bwMode="auto">
              <a:xfrm>
                <a:off x="5162" y="6757"/>
                <a:ext cx="132" cy="2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k-SK" sz="1100" b="1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sk-SK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8" name="Line 24"/>
              <p:cNvSpPr>
                <a:spLocks noChangeShapeType="1"/>
              </p:cNvSpPr>
              <p:nvPr/>
            </p:nvSpPr>
            <p:spPr bwMode="auto">
              <a:xfrm>
                <a:off x="8014" y="7008"/>
                <a:ext cx="612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049" name="Text Box 25"/>
              <p:cNvSpPr txBox="1">
                <a:spLocks noChangeArrowheads="1"/>
              </p:cNvSpPr>
              <p:nvPr/>
            </p:nvSpPr>
            <p:spPr bwMode="auto">
              <a:xfrm>
                <a:off x="8261" y="6764"/>
                <a:ext cx="131" cy="2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k-SK" sz="1100" b="1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x</a:t>
                </a:r>
                <a:endParaRPr kumimoji="0" lang="sk-SK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0" name="Line 26"/>
              <p:cNvSpPr>
                <a:spLocks noChangeShapeType="1"/>
              </p:cNvSpPr>
              <p:nvPr/>
            </p:nvSpPr>
            <p:spPr bwMode="auto">
              <a:xfrm>
                <a:off x="4905" y="6998"/>
                <a:ext cx="613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051" name="Line 27"/>
              <p:cNvSpPr>
                <a:spLocks noChangeShapeType="1"/>
              </p:cNvSpPr>
              <p:nvPr/>
            </p:nvSpPr>
            <p:spPr bwMode="auto">
              <a:xfrm flipV="1">
                <a:off x="4686" y="6876"/>
                <a:ext cx="132" cy="89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052" name="Line 28"/>
              <p:cNvSpPr>
                <a:spLocks noChangeShapeType="1"/>
              </p:cNvSpPr>
              <p:nvPr/>
            </p:nvSpPr>
            <p:spPr bwMode="auto">
              <a:xfrm>
                <a:off x="4686" y="6876"/>
                <a:ext cx="88" cy="1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053" name="Line 29"/>
              <p:cNvSpPr>
                <a:spLocks noChangeShapeType="1"/>
              </p:cNvSpPr>
              <p:nvPr/>
            </p:nvSpPr>
            <p:spPr bwMode="auto">
              <a:xfrm>
                <a:off x="4642" y="6876"/>
                <a:ext cx="132" cy="88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</p:grpSp>
        <p:sp>
          <p:nvSpPr>
            <p:cNvPr id="1054" name="Text Box 30"/>
            <p:cNvSpPr txBox="1">
              <a:spLocks noChangeArrowheads="1"/>
            </p:cNvSpPr>
            <p:nvPr/>
          </p:nvSpPr>
          <p:spPr bwMode="auto">
            <a:xfrm>
              <a:off x="1875" y="9912"/>
              <a:ext cx="7465" cy="6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sk-SK" sz="11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y</a:t>
              </a:r>
              <a:r>
                <a:rPr kumimoji="0" lang="sk-SK" sz="1100" b="1" i="1" u="none" strike="noStrike" cap="none" normalizeH="0" baseline="-2500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</a:t>
              </a:r>
              <a:r>
                <a:rPr kumimoji="0" lang="sk-SK" sz="11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sk-SK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– skutočná hodnota regulovanej veličiny, </a:t>
              </a:r>
              <a:r>
                <a:rPr kumimoji="0" lang="sk-SK" sz="11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y</a:t>
              </a:r>
              <a:r>
                <a:rPr kumimoji="0" lang="sk-SK" sz="1100" b="1" i="1" u="none" strike="noStrike" cap="none" normalizeH="0" baseline="-2500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</a:t>
              </a:r>
              <a:r>
                <a:rPr kumimoji="0" lang="sk-SK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–žiadaná hodnota,</a:t>
              </a:r>
              <a:br>
                <a:rPr kumimoji="0" lang="sk-SK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sk-SK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sk-SK" sz="11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 </a:t>
              </a:r>
              <a:r>
                <a:rPr kumimoji="0" lang="sk-SK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– regulačná odchýlka, </a:t>
              </a:r>
              <a:r>
                <a:rPr kumimoji="0" lang="sk-SK" sz="11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x</a:t>
              </a:r>
              <a:r>
                <a:rPr kumimoji="0" lang="sk-SK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– akčná veličina</a:t>
              </a:r>
              <a:endParaRPr kumimoji="0" lang="sk-SK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sk-SK" sz="2800" dirty="0" smtClean="0"/>
              <a:t>Nespojité regulátory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r>
              <a:rPr lang="sk-SK" sz="2000" dirty="0" smtClean="0"/>
              <a:t>Sú charakterizované tým, že akčná veličina môže nadobúdať len obmedzený počet hodnôt. Zmena z jednej hodnoty na druhú prebieha skokom. Akčný člen nespojitého regulátora môže nadobúdať len 2 alebo niekoľko pevných polôh. </a:t>
            </a:r>
          </a:p>
          <a:p>
            <a:r>
              <a:rPr lang="sk-SK" sz="2000" b="1" dirty="0" smtClean="0"/>
              <a:t>Dvojpolohový regulátor </a:t>
            </a:r>
            <a:r>
              <a:rPr lang="sk-SK" sz="2000" dirty="0" smtClean="0"/>
              <a:t>je najjednoduchší nespojitý regulátor. Ak skutočná hodnota regulovanej veličiny klesne pod požadovanú hodnotu, nadobudne akčná veličina určitú pevnú hodnotu x </a:t>
            </a:r>
            <a:r>
              <a:rPr lang="sk-SK" sz="2000" baseline="-25000" dirty="0" smtClean="0"/>
              <a:t>max</a:t>
            </a:r>
            <a:r>
              <a:rPr lang="sk-SK" sz="2000" dirty="0" smtClean="0"/>
              <a:t>. Ak prekročí skutočná hodnota regulovanej veličiny požadovanú hodnotu, nadobudne akčná veličina inú pevnú hodnotu x </a:t>
            </a:r>
            <a:r>
              <a:rPr lang="sk-SK" sz="2000" baseline="-25000" dirty="0" smtClean="0"/>
              <a:t>min,</a:t>
            </a:r>
            <a:r>
              <a:rPr lang="sk-SK" sz="2000" dirty="0" smtClean="0"/>
              <a:t> spravidla nulovú. </a:t>
            </a:r>
          </a:p>
          <a:p>
            <a:r>
              <a:rPr lang="sk-SK" sz="2000" b="1" dirty="0" smtClean="0"/>
              <a:t>Trojpolohový regulátor - </a:t>
            </a:r>
            <a:r>
              <a:rPr lang="sk-SK" sz="2000" dirty="0" smtClean="0"/>
              <a:t>akčný člen trojpolohového regulátora môže nadobudnúť tri pevné polohy. Tretiu polohu je potrebné vhodne zvoliť, pretože tým možno zlepšiť kvalitu regulačného procesu. Nastavujú sa dve požadované hodnoty y </a:t>
            </a:r>
            <a:r>
              <a:rPr lang="sk-SK" sz="2000" baseline="-25000" dirty="0" smtClean="0"/>
              <a:t>w1</a:t>
            </a:r>
            <a:r>
              <a:rPr lang="sk-SK" sz="2000" dirty="0" smtClean="0"/>
              <a:t> a y </a:t>
            </a:r>
            <a:r>
              <a:rPr lang="sk-SK" sz="2000" baseline="-25000" dirty="0" smtClean="0"/>
              <a:t>w2</a:t>
            </a:r>
            <a:r>
              <a:rPr lang="sk-SK" sz="2000" dirty="0" smtClean="0"/>
              <a:t>  . </a:t>
            </a:r>
            <a:endParaRPr lang="sk-SK" sz="20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60840" cy="710754"/>
          </a:xfrm>
        </p:spPr>
        <p:txBody>
          <a:bodyPr>
            <a:normAutofit/>
          </a:bodyPr>
          <a:lstStyle/>
          <a:p>
            <a:r>
              <a:rPr lang="sk-SK" sz="2400" dirty="0" smtClean="0"/>
              <a:t>Dvojpolohový regulátor – statická charakteristika</a:t>
            </a:r>
            <a:endParaRPr lang="sk-SK" sz="2400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sz="half" idx="2"/>
          </p:nvPr>
        </p:nvSpPr>
        <p:spPr>
          <a:xfrm>
            <a:off x="1763688" y="5013176"/>
            <a:ext cx="5486400" cy="1224136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sk-SK" sz="1800" dirty="0" smtClean="0"/>
              <a:t>Bez </a:t>
            </a:r>
            <a:r>
              <a:rPr lang="sk-SK" sz="1800" dirty="0" err="1" smtClean="0"/>
              <a:t>hysterézie</a:t>
            </a:r>
            <a:endParaRPr lang="sk-SK" sz="1800" dirty="0" smtClean="0"/>
          </a:p>
          <a:p>
            <a:pPr marL="342900" indent="-342900">
              <a:buFont typeface="+mj-lt"/>
              <a:buAutoNum type="alphaLcParenR"/>
            </a:pPr>
            <a:r>
              <a:rPr lang="sk-SK" sz="1800" dirty="0" smtClean="0"/>
              <a:t>Teoretická charakteristika s </a:t>
            </a:r>
            <a:r>
              <a:rPr lang="sk-SK" sz="1800" dirty="0" err="1" smtClean="0"/>
              <a:t>hysteréziou</a:t>
            </a:r>
            <a:endParaRPr lang="sk-SK" sz="1800" dirty="0" smtClean="0"/>
          </a:p>
          <a:p>
            <a:pPr marL="342900" indent="-342900">
              <a:buFont typeface="+mj-lt"/>
              <a:buAutoNum type="alphaLcParenR"/>
            </a:pPr>
            <a:r>
              <a:rPr lang="sk-SK" sz="1800" dirty="0" smtClean="0"/>
              <a:t>Reálna charakteristika s </a:t>
            </a:r>
            <a:r>
              <a:rPr lang="sk-SK" sz="1800" dirty="0" err="1" smtClean="0"/>
              <a:t>hysteréziou</a:t>
            </a:r>
            <a:endParaRPr lang="sk-SK" sz="1800" dirty="0" smtClean="0"/>
          </a:p>
          <a:p>
            <a:pPr marL="342900" indent="-342900">
              <a:buFont typeface="+mj-lt"/>
              <a:buAutoNum type="alphaLcParenR"/>
            </a:pPr>
            <a:endParaRPr lang="sk-SK" sz="1800" dirty="0" smtClean="0"/>
          </a:p>
          <a:p>
            <a:pPr marL="342900" indent="-342900">
              <a:buFont typeface="+mj-lt"/>
              <a:buAutoNum type="alphaLcParenR"/>
            </a:pPr>
            <a:endParaRPr lang="sk-SK" sz="1800" dirty="0"/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1043608" y="1772816"/>
            <a:ext cx="6840760" cy="3096344"/>
            <a:chOff x="1494" y="10212"/>
            <a:chExt cx="8677" cy="2835"/>
          </a:xfrm>
        </p:grpSpPr>
        <p:grpSp>
          <p:nvGrpSpPr>
            <p:cNvPr id="2053" name="Group 5"/>
            <p:cNvGrpSpPr>
              <a:grpSpLocks/>
            </p:cNvGrpSpPr>
            <p:nvPr/>
          </p:nvGrpSpPr>
          <p:grpSpPr bwMode="auto">
            <a:xfrm>
              <a:off x="1494" y="10212"/>
              <a:ext cx="8677" cy="2656"/>
              <a:chOff x="1494" y="10212"/>
              <a:chExt cx="8677" cy="2656"/>
            </a:xfrm>
          </p:grpSpPr>
          <p:sp>
            <p:nvSpPr>
              <p:cNvPr id="2054" name="Text Box 6"/>
              <p:cNvSpPr txBox="1">
                <a:spLocks noChangeArrowheads="1"/>
              </p:cNvSpPr>
              <p:nvPr/>
            </p:nvSpPr>
            <p:spPr bwMode="auto">
              <a:xfrm>
                <a:off x="6013" y="12584"/>
                <a:ext cx="285" cy="28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k-SK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b)</a:t>
                </a:r>
                <a:endParaRPr kumimoji="0" lang="sk-SK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5" name="Text Box 7"/>
              <p:cNvSpPr txBox="1">
                <a:spLocks noChangeArrowheads="1"/>
              </p:cNvSpPr>
              <p:nvPr/>
            </p:nvSpPr>
            <p:spPr bwMode="auto">
              <a:xfrm>
                <a:off x="2445" y="12584"/>
                <a:ext cx="285" cy="284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k-SK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a)</a:t>
                </a:r>
                <a:endParaRPr kumimoji="0" lang="sk-SK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056" name="Picture 8" descr="19F70F08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8000" contrast="40000"/>
              </a:blip>
              <a:srcRect l="4420" t="12903" r="5766" b="7443"/>
              <a:stretch>
                <a:fillRect/>
              </a:stretch>
            </p:blipFill>
            <p:spPr bwMode="auto">
              <a:xfrm rot="10740000">
                <a:off x="1494" y="10212"/>
                <a:ext cx="8677" cy="2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</p:pic>
          <p:sp>
            <p:nvSpPr>
              <p:cNvPr id="2057" name="Text Box 9"/>
              <p:cNvSpPr txBox="1">
                <a:spLocks noChangeArrowheads="1"/>
              </p:cNvSpPr>
              <p:nvPr/>
            </p:nvSpPr>
            <p:spPr bwMode="auto">
              <a:xfrm>
                <a:off x="8985" y="12584"/>
                <a:ext cx="285" cy="28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k-SK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c)</a:t>
                </a:r>
                <a:endParaRPr kumimoji="0" lang="sk-SK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059" name="Text Box 11"/>
            <p:cNvSpPr txBox="1">
              <a:spLocks noChangeArrowheads="1"/>
            </p:cNvSpPr>
            <p:nvPr/>
          </p:nvSpPr>
          <p:spPr bwMode="auto">
            <a:xfrm>
              <a:off x="1874" y="12819"/>
              <a:ext cx="228" cy="228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6408712" cy="566738"/>
          </a:xfrm>
        </p:spPr>
        <p:txBody>
          <a:bodyPr>
            <a:noAutofit/>
          </a:bodyPr>
          <a:lstStyle/>
          <a:p>
            <a:r>
              <a:rPr lang="sk-SK" sz="2400" dirty="0" smtClean="0"/>
              <a:t>Trojpolohový regulátor – statická charakteristika</a:t>
            </a:r>
            <a:endParaRPr lang="sk-SK" sz="24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 descr="3950F369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4543" b="42823"/>
          <a:stretch>
            <a:fillRect/>
          </a:stretch>
        </p:blipFill>
        <p:spPr bwMode="auto">
          <a:xfrm rot="-60000">
            <a:off x="1187624" y="1700808"/>
            <a:ext cx="72008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Spojité regulátory</a:t>
            </a:r>
            <a:endParaRPr lang="sk-SK" sz="2800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800" dirty="0" smtClean="0"/>
              <a:t>Sú to regulátory, u ktorých môže akčná veličina v danom rozsahu nadobúdať ľubovoľný počet hodnôt (0 – max.)</a:t>
            </a:r>
          </a:p>
          <a:p>
            <a:r>
              <a:rPr lang="sk-SK" sz="1800" b="1" dirty="0" smtClean="0"/>
              <a:t>Proporcionálny regulátor</a:t>
            </a:r>
            <a:r>
              <a:rPr lang="sk-SK" sz="1800" dirty="0" smtClean="0"/>
              <a:t> je regulátor, ktorého závislosť medzi vstupnou a výstupnou veličinou je priama úmernosť. </a:t>
            </a:r>
          </a:p>
          <a:p>
            <a:pPr>
              <a:buNone/>
            </a:pPr>
            <a:r>
              <a:rPr lang="sk-SK" sz="1800" dirty="0" smtClean="0"/>
              <a:t>				x  = K</a:t>
            </a:r>
            <a:r>
              <a:rPr lang="sk-SK" sz="1800" baseline="-25000" dirty="0" smtClean="0"/>
              <a:t>R</a:t>
            </a:r>
            <a:r>
              <a:rPr lang="sk-SK" sz="1800" dirty="0" smtClean="0"/>
              <a:t>.e</a:t>
            </a:r>
          </a:p>
          <a:p>
            <a:r>
              <a:rPr lang="sk-SK" sz="1800" dirty="0" smtClean="0"/>
              <a:t>K</a:t>
            </a:r>
            <a:r>
              <a:rPr lang="sk-SK" sz="1800" baseline="-25000" dirty="0" smtClean="0"/>
              <a:t>R</a:t>
            </a:r>
            <a:r>
              <a:rPr lang="sk-SK" sz="1800" dirty="0" smtClean="0"/>
              <a:t> je súčiniteľ prenosu (zosilnenie regulátora)</a:t>
            </a:r>
          </a:p>
          <a:p>
            <a:r>
              <a:rPr lang="sk-SK" sz="1800" b="1" dirty="0" smtClean="0"/>
              <a:t>Pásmo proporcionality pp</a:t>
            </a:r>
            <a:r>
              <a:rPr lang="sk-SK" sz="1800" dirty="0" smtClean="0"/>
              <a:t> je rozsah, v ktorom sa musí zmeniť regulovaná veličina (regulačná odchýlka), aby sa regulačný orgán prestavil z jednej krajnej polohy do druhej. </a:t>
            </a:r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3635896" y="4365104"/>
          <a:ext cx="1656184" cy="648072"/>
        </p:xfrm>
        <a:graphic>
          <a:graphicData uri="http://schemas.openxmlformats.org/presentationml/2006/ole">
            <p:oleObj spid="_x0000_s4098" name="Rovnica" r:id="rId3" imgW="102852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768752" cy="566738"/>
          </a:xfrm>
        </p:spPr>
        <p:txBody>
          <a:bodyPr>
            <a:normAutofit/>
          </a:bodyPr>
          <a:lstStyle/>
          <a:p>
            <a:r>
              <a:rPr lang="sk-SK" dirty="0" smtClean="0"/>
              <a:t>Prechodová charakteristika proporcionálneho regulátora </a:t>
            </a:r>
            <a:endParaRPr lang="sk-SK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sz="half" idx="2"/>
          </p:nvPr>
        </p:nvSpPr>
        <p:spPr>
          <a:xfrm>
            <a:off x="899592" y="4653136"/>
            <a:ext cx="7416824" cy="1584176"/>
          </a:xfrm>
        </p:spPr>
        <p:txBody>
          <a:bodyPr>
            <a:normAutofit/>
          </a:bodyPr>
          <a:lstStyle/>
          <a:p>
            <a:r>
              <a:rPr lang="sk-SK" sz="1800" dirty="0" smtClean="0"/>
              <a:t>Pri jednotkovej zmene vstupnej veličiny regulátora sa jeho výstupná veličina ustáli takmer ihneď na novej hodnote. </a:t>
            </a:r>
          </a:p>
          <a:p>
            <a:r>
              <a:rPr lang="sk-SK" sz="1800" dirty="0" smtClean="0"/>
              <a:t>Proporcionálny regulátor je jednoduchý, lacný a stabilný. Nevýhodou však je, že pracuje s trvalou regulačnou odchýlkou. </a:t>
            </a:r>
          </a:p>
          <a:p>
            <a:endParaRPr lang="sk-SK" sz="1800" dirty="0" smtClean="0"/>
          </a:p>
          <a:p>
            <a:endParaRPr lang="sk-SK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lum contrast="24000"/>
          </a:blip>
          <a:srcRect t="729" b="729"/>
          <a:stretch>
            <a:fillRect/>
          </a:stretch>
        </p:blipFill>
        <p:spPr bwMode="auto">
          <a:xfrm>
            <a:off x="1547664" y="1484785"/>
            <a:ext cx="5832648" cy="27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56784" cy="566738"/>
          </a:xfrm>
        </p:spPr>
        <p:txBody>
          <a:bodyPr>
            <a:normAutofit/>
          </a:bodyPr>
          <a:lstStyle/>
          <a:p>
            <a:r>
              <a:rPr lang="sk-SK" sz="2400" dirty="0" smtClean="0"/>
              <a:t>Integračný regulátor</a:t>
            </a:r>
            <a:endParaRPr lang="sk-SK" sz="24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971600" y="4221088"/>
            <a:ext cx="7488832" cy="20951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sk-SK" sz="1800" dirty="0" smtClean="0"/>
              <a:t>Pri tomto regulátore každej hodnote vstupnej veličiny zodpovedá úmerná zmena rýchlosti výstupnej veličiny.</a:t>
            </a:r>
          </a:p>
          <a:p>
            <a:pPr>
              <a:spcBef>
                <a:spcPts val="0"/>
              </a:spcBef>
            </a:pPr>
            <a:r>
              <a:rPr lang="sk-SK" sz="1800" b="1" dirty="0" smtClean="0"/>
              <a:t>Ti</a:t>
            </a:r>
            <a:r>
              <a:rPr lang="sk-SK" sz="1800" dirty="0" smtClean="0"/>
              <a:t> – integračná časová konštanta.</a:t>
            </a:r>
          </a:p>
          <a:p>
            <a:pPr>
              <a:spcBef>
                <a:spcPts val="0"/>
              </a:spcBef>
            </a:pPr>
            <a:r>
              <a:rPr lang="sk-SK" sz="1800" dirty="0" smtClean="0"/>
              <a:t>Z prechodovej charakteristiky je zrejmý </a:t>
            </a:r>
            <a:r>
              <a:rPr lang="sk-SK" sz="1800" b="1" dirty="0" err="1" smtClean="0"/>
              <a:t>astatizmus</a:t>
            </a:r>
            <a:r>
              <a:rPr lang="sk-SK" sz="1800" b="1" dirty="0" smtClean="0"/>
              <a:t> </a:t>
            </a:r>
            <a:r>
              <a:rPr lang="sk-SK" sz="1800" dirty="0" smtClean="0"/>
              <a:t>– nestabilita integračného regulátora. </a:t>
            </a:r>
          </a:p>
          <a:p>
            <a:pPr>
              <a:spcBef>
                <a:spcPts val="0"/>
              </a:spcBef>
            </a:pPr>
            <a:r>
              <a:rPr lang="sk-SK" sz="1800" dirty="0" smtClean="0"/>
              <a:t>Tento regulátor  pracuje bez trvalej regulačnej odchýlky, Vzhľadom na </a:t>
            </a:r>
            <a:r>
              <a:rPr lang="sk-SK" sz="1800" dirty="0" err="1" smtClean="0"/>
              <a:t>astatizmus</a:t>
            </a:r>
            <a:r>
              <a:rPr lang="sk-SK" sz="1800" dirty="0" smtClean="0"/>
              <a:t> nie je vhodný na reguláciu </a:t>
            </a:r>
            <a:r>
              <a:rPr lang="sk-SK" sz="1800" dirty="0" err="1" smtClean="0"/>
              <a:t>astatických</a:t>
            </a:r>
            <a:r>
              <a:rPr lang="sk-SK" sz="1800" dirty="0" smtClean="0"/>
              <a:t> sústav. </a:t>
            </a:r>
            <a:endParaRPr lang="sk-SK" sz="1800" dirty="0"/>
          </a:p>
        </p:txBody>
      </p:sp>
      <p:pic>
        <p:nvPicPr>
          <p:cNvPr id="2050" name="Picture 2" descr="5BBB69E6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lum bright="10000" contrast="44000"/>
          </a:blip>
          <a:srcRect l="4751" t="8257" r="4751"/>
          <a:stretch>
            <a:fillRect/>
          </a:stretch>
        </p:blipFill>
        <p:spPr bwMode="auto">
          <a:xfrm rot="10680000">
            <a:off x="2049376" y="1268311"/>
            <a:ext cx="4394838" cy="252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993</Words>
  <Application>Microsoft Office PowerPoint</Application>
  <PresentationFormat>Prezentácia na obrazovke (4:3)</PresentationFormat>
  <Paragraphs>95</Paragraphs>
  <Slides>23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25" baseType="lpstr">
      <vt:lpstr>Motív Office</vt:lpstr>
      <vt:lpstr>Rovnica</vt:lpstr>
      <vt:lpstr>Regulačná technika</vt:lpstr>
      <vt:lpstr>Regulátory</vt:lpstr>
      <vt:lpstr>Bloková schéma všeobecného regulátora</vt:lpstr>
      <vt:lpstr>Nespojité regulátory</vt:lpstr>
      <vt:lpstr>Dvojpolohový regulátor – statická charakteristika</vt:lpstr>
      <vt:lpstr>Trojpolohový regulátor – statická charakteristika</vt:lpstr>
      <vt:lpstr>Spojité regulátory</vt:lpstr>
      <vt:lpstr>Prechodová charakteristika proporcionálneho regulátora </vt:lpstr>
      <vt:lpstr>Integračný regulátor</vt:lpstr>
      <vt:lpstr>Derivačný regulátor</vt:lpstr>
      <vt:lpstr>Združené regulátory</vt:lpstr>
      <vt:lpstr>Prechodové charakteristiky PI a PD regulátora</vt:lpstr>
      <vt:lpstr>Prechodová charakteristika PID regulátora</vt:lpstr>
      <vt:lpstr>Stabilita regulačného obvodu</vt:lpstr>
      <vt:lpstr>Kvalita regulačného procesu</vt:lpstr>
      <vt:lpstr>Nastavenie konštánt regulátorov</vt:lpstr>
      <vt:lpstr>Regulačný obvod zložený zo sústavy 1. rádu regulovaný dvojpolohovým regulátorom</vt:lpstr>
      <vt:lpstr>Regulačný obvod pre reguláciu teploty</vt:lpstr>
      <vt:lpstr>Priebeh regulovanej a akčnej veličiny</vt:lpstr>
      <vt:lpstr>Regulačný obvod zložený zo sústavy 2. rádu regulovaný dvojpolohovým regulátorom</vt:lpstr>
      <vt:lpstr>Priebeh regulovanej a akčnej veličiny</vt:lpstr>
      <vt:lpstr>Regulačný obvod s trojpolohovým regulátorom</vt:lpstr>
      <vt:lpstr>Priebeh regulovanej a akčnej veličiny pri trojpolohovej regulácií.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Regulačná technika</dc:title>
  <dc:creator>srenkel</dc:creator>
  <cp:lastModifiedBy>Dušan</cp:lastModifiedBy>
  <cp:revision>36</cp:revision>
  <dcterms:created xsi:type="dcterms:W3CDTF">2011-10-19T07:04:36Z</dcterms:created>
  <dcterms:modified xsi:type="dcterms:W3CDTF">2012-01-23T07:22:11Z</dcterms:modified>
</cp:coreProperties>
</file>