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3" r:id="rId11"/>
    <p:sldId id="268" r:id="rId12"/>
    <p:sldId id="264" r:id="rId13"/>
    <p:sldId id="269" r:id="rId14"/>
    <p:sldId id="265" r:id="rId15"/>
    <p:sldId id="270" r:id="rId1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0E2F9-0536-4657-9315-3165326D2D77}" type="datetimeFigureOut">
              <a:rPr lang="sk-SK" smtClean="0"/>
              <a:pPr/>
              <a:t>28. 8. 2012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AB0EA-ED42-432E-90CF-68A901D86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/>
              <a:t>Využitie počítačov vo výrobe</a:t>
            </a:r>
            <a:endParaRPr lang="sk-SK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Automatizovaný systém riadenia technologického procesu – ASR TP</a:t>
            </a:r>
            <a:endParaRPr lang="sk-SK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k-SK" sz="2800" dirty="0" smtClean="0"/>
              <a:t>Plánovanie s podporou počítača CAP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dirty="0" smtClean="0"/>
              <a:t>Plánovanie alebo tiež príprava výroby tvorí spojovací článok medzi konštrukciou a výrobou. Plánovanie s podporou počítača je označované </a:t>
            </a:r>
            <a:r>
              <a:rPr lang="sk-SK" sz="1800" b="1" dirty="0" smtClean="0"/>
              <a:t>CAP</a:t>
            </a:r>
            <a:r>
              <a:rPr lang="sk-SK" sz="1800" dirty="0" smtClean="0"/>
              <a:t>.</a:t>
            </a:r>
          </a:p>
          <a:p>
            <a:r>
              <a:rPr lang="sk-SK" sz="1800" dirty="0" smtClean="0"/>
              <a:t>Podklady pre plánovanie musia byť usporiadané v súboroch s predpísanou štruktúrou, t.j. </a:t>
            </a:r>
            <a:r>
              <a:rPr lang="sk-SK" sz="1800" b="1" dirty="0" smtClean="0"/>
              <a:t>v určitej databáze</a:t>
            </a:r>
            <a:r>
              <a:rPr lang="sk-SK" sz="1800" dirty="0" smtClean="0"/>
              <a:t>. </a:t>
            </a:r>
          </a:p>
          <a:p>
            <a:r>
              <a:rPr lang="sk-SK" sz="1800" b="1" dirty="0" smtClean="0"/>
              <a:t>Databáza pre plánovanie obsahuje tieto dôležité súbory:</a:t>
            </a:r>
          </a:p>
          <a:p>
            <a:pPr lvl="0"/>
            <a:r>
              <a:rPr lang="sk-SK" sz="1800" dirty="0" smtClean="0"/>
              <a:t>súbor obrábacích strojov,</a:t>
            </a:r>
          </a:p>
          <a:p>
            <a:pPr lvl="0"/>
            <a:r>
              <a:rPr lang="sk-SK" sz="1800" dirty="0" smtClean="0"/>
              <a:t>súbor náradia,</a:t>
            </a:r>
          </a:p>
          <a:p>
            <a:pPr lvl="0"/>
            <a:r>
              <a:rPr lang="sk-SK" sz="1800" dirty="0" smtClean="0"/>
              <a:t>súbor upínačov,</a:t>
            </a:r>
          </a:p>
          <a:p>
            <a:pPr lvl="0"/>
            <a:r>
              <a:rPr lang="sk-SK" sz="1800" dirty="0" smtClean="0"/>
              <a:t>súbor meracích zariadení.</a:t>
            </a:r>
          </a:p>
          <a:p>
            <a:endParaRPr lang="sk-S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63688" y="5517232"/>
            <a:ext cx="5486400" cy="354162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Činnosti spojené s prípravou výroby</a:t>
            </a:r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half" idx="2"/>
          </p:nvPr>
        </p:nvSpPr>
        <p:spPr>
          <a:xfrm>
            <a:off x="1792288" y="5877272"/>
            <a:ext cx="5486400" cy="294928"/>
          </a:xfrm>
        </p:spPr>
        <p:txBody>
          <a:bodyPr>
            <a:normAutofit lnSpcReduction="10000"/>
          </a:bodyPr>
          <a:lstStyle/>
          <a:p>
            <a:endParaRPr lang="sk-SK" dirty="0"/>
          </a:p>
        </p:txBody>
      </p:sp>
      <p:grpSp>
        <p:nvGrpSpPr>
          <p:cNvPr id="2050" name="Group 2"/>
          <p:cNvGrpSpPr>
            <a:grpSpLocks noGrp="1"/>
          </p:cNvGrpSpPr>
          <p:nvPr>
            <p:ph type="pic" idx="1"/>
          </p:nvPr>
        </p:nvGrpSpPr>
        <p:grpSpPr bwMode="auto">
          <a:xfrm>
            <a:off x="2339752" y="332656"/>
            <a:ext cx="4392488" cy="5112568"/>
            <a:chOff x="3583" y="1816"/>
            <a:chExt cx="5187" cy="5928"/>
          </a:xfrm>
        </p:grpSpPr>
        <p:pic>
          <p:nvPicPr>
            <p:cNvPr id="2051" name="Picture 3" descr="B021B13A"/>
            <p:cNvPicPr>
              <a:picLocks noChangeAspect="1" noChangeArrowheads="1"/>
            </p:cNvPicPr>
            <p:nvPr/>
          </p:nvPicPr>
          <p:blipFill>
            <a:blip r:embed="rId2" cstate="print">
              <a:lum contrast="6000"/>
              <a:grayscl/>
            </a:blip>
            <a:srcRect l="6931" t="4167" r="2971" b="9166"/>
            <a:stretch>
              <a:fillRect/>
            </a:stretch>
          </p:blipFill>
          <p:spPr bwMode="auto">
            <a:xfrm>
              <a:off x="3583" y="1816"/>
              <a:ext cx="5187" cy="5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3697" y="2355"/>
              <a:ext cx="1169" cy="39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k-SK" sz="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Geometrické dáta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7359" y="2337"/>
              <a:ext cx="1083" cy="3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k-SK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kusovníky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4267" y="3777"/>
              <a:ext cx="1368" cy="31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požiadavky</a:t>
              </a:r>
              <a:b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na konštrukciu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4267" y="4153"/>
              <a:ext cx="1368" cy="3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výrobné</a:t>
              </a:r>
              <a:b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prostriedky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4267" y="4609"/>
              <a:ext cx="1368" cy="22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plán výroby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4210" y="4951"/>
              <a:ext cx="1368" cy="28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NC – programy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6604" y="5008"/>
              <a:ext cx="1368" cy="28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NC – programy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6604" y="3811"/>
              <a:ext cx="1368" cy="22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plány montáže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6661" y="4609"/>
              <a:ext cx="1368" cy="22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plány skúšok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6604" y="4153"/>
              <a:ext cx="1368" cy="3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Výrobné</a:t>
              </a:r>
              <a:b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prostriedky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k-SK" sz="2800" dirty="0" smtClean="0"/>
              <a:t>Výroba s podporou počítača CAM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lnSpcReduction="10000"/>
          </a:bodyPr>
          <a:lstStyle/>
          <a:p>
            <a:r>
              <a:rPr lang="sk-SK" sz="1800" dirty="0" smtClean="0"/>
              <a:t>Výroba s podporou počítača (CAM) zahŕňa súčasné nasadenie počítačov vo všetkých oblastiach produkcie.  Produkcia pritom zahŕňa okrem číslicovo riadených strojov a robotov aj automatické zakladače v skladoch a automatické transportné systémy. </a:t>
            </a:r>
          </a:p>
          <a:p>
            <a:r>
              <a:rPr lang="sk-SK" sz="1800" b="1" dirty="0" smtClean="0"/>
              <a:t>K najdôležitejším úlohám systému CAM patrí:</a:t>
            </a:r>
          </a:p>
          <a:p>
            <a:pPr lvl="0"/>
            <a:r>
              <a:rPr lang="sk-SK" sz="1800" dirty="0" smtClean="0"/>
              <a:t>výmena dát medzi počítačom pre plánovanie a riadenie výroby a systémy pre priame riadenie strojov, robotov, skladových a transportných systémov,</a:t>
            </a:r>
          </a:p>
          <a:p>
            <a:pPr lvl="0"/>
            <a:r>
              <a:rPr lang="sk-SK" sz="1800" dirty="0" smtClean="0"/>
              <a:t>automatické získavanie údajov o priebehu a stave výroby,</a:t>
            </a:r>
          </a:p>
          <a:p>
            <a:pPr lvl="0"/>
            <a:r>
              <a:rPr lang="sk-SK" sz="1800" dirty="0" smtClean="0"/>
              <a:t>kontrola termínov a využitie kapacít,</a:t>
            </a:r>
          </a:p>
          <a:p>
            <a:pPr lvl="0"/>
            <a:r>
              <a:rPr lang="sk-SK" sz="1800" dirty="0" smtClean="0"/>
              <a:t>kontrola dodržania technologických postupov,</a:t>
            </a:r>
          </a:p>
          <a:p>
            <a:pPr lvl="0"/>
            <a:r>
              <a:rPr lang="sk-SK" sz="1800" dirty="0" smtClean="0"/>
              <a:t>kontrola zabezpečenia výroby,</a:t>
            </a:r>
          </a:p>
          <a:p>
            <a:pPr lvl="0"/>
            <a:r>
              <a:rPr lang="sk-SK" sz="1800" dirty="0" smtClean="0"/>
              <a:t>správa a kontrola objednávok a zmlúv,</a:t>
            </a:r>
          </a:p>
          <a:p>
            <a:pPr lvl="0"/>
            <a:r>
              <a:rPr lang="sk-SK" sz="1800" dirty="0" smtClean="0"/>
              <a:t>zásahy do organizácie výroby, napr. pri zmenách termínov,</a:t>
            </a:r>
          </a:p>
          <a:p>
            <a:pPr lvl="0"/>
            <a:r>
              <a:rPr lang="sk-SK" sz="1800" dirty="0" smtClean="0"/>
              <a:t>priebežná optimalizácia využitia kapacít a plnenia termínov,</a:t>
            </a:r>
          </a:p>
          <a:p>
            <a:pPr lvl="0"/>
            <a:r>
              <a:rPr lang="sk-SK" sz="1800" dirty="0" smtClean="0"/>
              <a:t>priebežná dokumentácia stavu nedokončenej výroby</a:t>
            </a:r>
          </a:p>
          <a:p>
            <a:pPr lvl="0"/>
            <a:r>
              <a:rPr lang="sk-SK" sz="1800" dirty="0" smtClean="0"/>
              <a:t>aktualizácia dát pre obnovu vyradzovanie strojov a náradia.</a:t>
            </a:r>
          </a:p>
          <a:p>
            <a:endParaRPr lang="sk-S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835696" y="4797152"/>
            <a:ext cx="5486400" cy="566738"/>
          </a:xfrm>
        </p:spPr>
        <p:txBody>
          <a:bodyPr/>
          <a:lstStyle/>
          <a:p>
            <a:r>
              <a:rPr lang="sk-SK" dirty="0" smtClean="0"/>
              <a:t>Systém CAM s riadiacim počítačom</a:t>
            </a:r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half" idx="2"/>
          </p:nvPr>
        </p:nvSpPr>
        <p:spPr>
          <a:xfrm>
            <a:off x="1691680" y="5949280"/>
            <a:ext cx="5486400" cy="288032"/>
          </a:xfrm>
        </p:spPr>
        <p:txBody>
          <a:bodyPr>
            <a:normAutofit lnSpcReduction="10000"/>
          </a:bodyPr>
          <a:lstStyle/>
          <a:p>
            <a:endParaRPr lang="sk-SK" dirty="0"/>
          </a:p>
        </p:txBody>
      </p:sp>
      <p:grpSp>
        <p:nvGrpSpPr>
          <p:cNvPr id="1026" name="Group 2"/>
          <p:cNvGrpSpPr>
            <a:grpSpLocks noGrp="1"/>
          </p:cNvGrpSpPr>
          <p:nvPr>
            <p:ph type="pic" idx="1"/>
          </p:nvPr>
        </p:nvGrpSpPr>
        <p:grpSpPr bwMode="auto">
          <a:xfrm>
            <a:off x="323528" y="1196752"/>
            <a:ext cx="8568952" cy="3457575"/>
            <a:chOff x="2101" y="2965"/>
            <a:chExt cx="8835" cy="3641"/>
          </a:xfrm>
        </p:grpSpPr>
        <p:pic>
          <p:nvPicPr>
            <p:cNvPr id="1027" name="Picture 3" descr="BF058526"/>
            <p:cNvPicPr>
              <a:picLocks noChangeAspect="1" noChangeArrowheads="1"/>
            </p:cNvPicPr>
            <p:nvPr/>
          </p:nvPicPr>
          <p:blipFill>
            <a:blip r:embed="rId2" cstate="print">
              <a:lum contrast="24000"/>
              <a:grayscl/>
            </a:blip>
            <a:srcRect t="1541" r="2538"/>
            <a:stretch>
              <a:fillRect/>
            </a:stretch>
          </p:blipFill>
          <p:spPr bwMode="auto">
            <a:xfrm>
              <a:off x="2101" y="2965"/>
              <a:ext cx="8835" cy="3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2272" y="5350"/>
              <a:ext cx="1197" cy="3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skladový a trans-portný systém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4153" y="5350"/>
              <a:ext cx="912" cy="28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k-SK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CNC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5692" y="5350"/>
              <a:ext cx="912" cy="28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sk-SK" sz="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DNC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7259" y="5319"/>
              <a:ext cx="912" cy="3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výmena</a:t>
              </a:r>
              <a:b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nástrojov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8884" y="5179"/>
              <a:ext cx="1710" cy="17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pružné výrobné systémy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3526" y="4438"/>
              <a:ext cx="969" cy="28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počítač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9454" y="4381"/>
              <a:ext cx="1254" cy="3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počítač pre riadenie jednotiek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7174" y="3526"/>
              <a:ext cx="969" cy="17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databanka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4324" y="3412"/>
              <a:ext cx="969" cy="39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počítač  pre riadenie výroby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6832" y="4381"/>
              <a:ext cx="969" cy="28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DNC počítač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k-SK" sz="2800" dirty="0" smtClean="0"/>
              <a:t>Plánovanie produkcie a riadenie ERP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sk-SK" sz="1800" dirty="0" smtClean="0"/>
              <a:t>Plánovanie produkcie a riadenie podporované počítačom je založené na </a:t>
            </a:r>
            <a:r>
              <a:rPr lang="sk-SK" sz="1800" b="1" dirty="0" smtClean="0"/>
              <a:t>univerzálnom informačnom systéme</a:t>
            </a:r>
            <a:r>
              <a:rPr lang="sk-SK" sz="1800" dirty="0" smtClean="0"/>
              <a:t>, zhromažďujúcom technické, organizačné, ekonomické i personálne dáta, spracovávajúcom tieto dáta a poskytujúcom informácie.</a:t>
            </a:r>
          </a:p>
          <a:p>
            <a:r>
              <a:rPr lang="sk-SK" sz="1800" dirty="0" smtClean="0"/>
              <a:t>Plánovací a riadiaci systém plánuje a riadi všetky činnosti  súvisiace s produkciou z hľadiska kvantity produkcie, termínov dokončenia a výrobných kapacít (ich hospodárskeho využitia a využitia a rozširovanie alebo obmedzovanie). </a:t>
            </a:r>
          </a:p>
          <a:p>
            <a:r>
              <a:rPr lang="sk-SK" sz="1800" dirty="0" smtClean="0"/>
              <a:t>Plánovací a riadiaci systém podniku býva označovaný ako </a:t>
            </a:r>
            <a:r>
              <a:rPr lang="sk-SK" sz="1800" b="1" dirty="0" smtClean="0"/>
              <a:t>ERP – plánovanie podnikových zdrojov. </a:t>
            </a:r>
          </a:p>
          <a:p>
            <a:endParaRPr lang="sk-SK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63688" y="5517232"/>
            <a:ext cx="5486400" cy="566738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Tok informácií pri plánovaní produkcie a riadení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half" idx="2"/>
          </p:nvPr>
        </p:nvSpPr>
        <p:spPr>
          <a:xfrm>
            <a:off x="1763688" y="6165304"/>
            <a:ext cx="5486400" cy="365918"/>
          </a:xfrm>
        </p:spPr>
        <p:txBody>
          <a:bodyPr/>
          <a:lstStyle/>
          <a:p>
            <a:endParaRPr lang="sk-SK" dirty="0"/>
          </a:p>
        </p:txBody>
      </p:sp>
      <p:grpSp>
        <p:nvGrpSpPr>
          <p:cNvPr id="2050" name="Group 2"/>
          <p:cNvGrpSpPr>
            <a:grpSpLocks noGrp="1"/>
          </p:cNvGrpSpPr>
          <p:nvPr>
            <p:ph type="pic" idx="1"/>
          </p:nvPr>
        </p:nvGrpSpPr>
        <p:grpSpPr bwMode="auto">
          <a:xfrm>
            <a:off x="1763688" y="620688"/>
            <a:ext cx="5486400" cy="4679950"/>
            <a:chOff x="3127" y="8314"/>
            <a:chExt cx="5016" cy="4735"/>
          </a:xfrm>
        </p:grpSpPr>
        <p:grpSp>
          <p:nvGrpSpPr>
            <p:cNvPr id="2051" name="Group 3"/>
            <p:cNvGrpSpPr>
              <a:grpSpLocks/>
            </p:cNvGrpSpPr>
            <p:nvPr/>
          </p:nvGrpSpPr>
          <p:grpSpPr bwMode="auto">
            <a:xfrm>
              <a:off x="3127" y="8314"/>
              <a:ext cx="5016" cy="4735"/>
              <a:chOff x="1987" y="10818"/>
              <a:chExt cx="5016" cy="4979"/>
            </a:xfrm>
          </p:grpSpPr>
          <p:grpSp>
            <p:nvGrpSpPr>
              <p:cNvPr id="2052" name="Group 4"/>
              <p:cNvGrpSpPr>
                <a:grpSpLocks/>
              </p:cNvGrpSpPr>
              <p:nvPr/>
            </p:nvGrpSpPr>
            <p:grpSpPr bwMode="auto">
              <a:xfrm>
                <a:off x="1987" y="10818"/>
                <a:ext cx="2166" cy="4104"/>
                <a:chOff x="1930" y="11221"/>
                <a:chExt cx="2166" cy="4104"/>
              </a:xfrm>
            </p:grpSpPr>
            <p:sp>
              <p:nvSpPr>
                <p:cNvPr id="2053" name="Rectangle 5"/>
                <p:cNvSpPr>
                  <a:spLocks noChangeArrowheads="1"/>
                </p:cNvSpPr>
                <p:nvPr/>
              </p:nvSpPr>
              <p:spPr bwMode="auto">
                <a:xfrm>
                  <a:off x="1930" y="11221"/>
                  <a:ext cx="2166" cy="45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ERP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54" name="Rectangle 6"/>
                <p:cNvSpPr>
                  <a:spLocks noChangeArrowheads="1"/>
                </p:cNvSpPr>
                <p:nvPr/>
              </p:nvSpPr>
              <p:spPr bwMode="auto">
                <a:xfrm>
                  <a:off x="1930" y="11677"/>
                  <a:ext cx="2166" cy="3648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55" name="Rectangle 7"/>
                <p:cNvSpPr>
                  <a:spLocks noChangeArrowheads="1"/>
                </p:cNvSpPr>
                <p:nvPr/>
              </p:nvSpPr>
              <p:spPr bwMode="auto">
                <a:xfrm>
                  <a:off x="2138" y="11791"/>
                  <a:ext cx="1749" cy="22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evidencia zásob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56" name="Rectangle 8"/>
                <p:cNvSpPr>
                  <a:spLocks noChangeArrowheads="1"/>
                </p:cNvSpPr>
                <p:nvPr/>
              </p:nvSpPr>
              <p:spPr bwMode="auto">
                <a:xfrm>
                  <a:off x="2129" y="12133"/>
                  <a:ext cx="1767" cy="22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evidencia požiadaviek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57" name="Rectangle 9"/>
                <p:cNvSpPr>
                  <a:spLocks noChangeArrowheads="1"/>
                </p:cNvSpPr>
                <p:nvPr/>
              </p:nvSpPr>
              <p:spPr bwMode="auto">
                <a:xfrm>
                  <a:off x="2129" y="12532"/>
                  <a:ext cx="1767" cy="39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zaistenie výroby</a:t>
                  </a:r>
                </a:p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objednávanie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58" name="Rectangle 10"/>
                <p:cNvSpPr>
                  <a:spLocks noChangeArrowheads="1"/>
                </p:cNvSpPr>
                <p:nvPr/>
              </p:nvSpPr>
              <p:spPr bwMode="auto">
                <a:xfrm>
                  <a:off x="2129" y="13102"/>
                  <a:ext cx="1767" cy="22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požiadavky na výrobu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59" name="Rectangle 11"/>
                <p:cNvSpPr>
                  <a:spLocks noChangeArrowheads="1"/>
                </p:cNvSpPr>
                <p:nvPr/>
              </p:nvSpPr>
              <p:spPr bwMode="auto">
                <a:xfrm>
                  <a:off x="2129" y="13444"/>
                  <a:ext cx="1767" cy="22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zaistenie kapacít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60" name="Rectangle 12"/>
                <p:cNvSpPr>
                  <a:spLocks noChangeArrowheads="1"/>
                </p:cNvSpPr>
                <p:nvPr/>
              </p:nvSpPr>
              <p:spPr bwMode="auto">
                <a:xfrm>
                  <a:off x="2158" y="13786"/>
                  <a:ext cx="1710" cy="22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upresnenie plánu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61" name="Rectangle 13"/>
                <p:cNvSpPr>
                  <a:spLocks noChangeArrowheads="1"/>
                </p:cNvSpPr>
                <p:nvPr/>
              </p:nvSpPr>
              <p:spPr bwMode="auto">
                <a:xfrm>
                  <a:off x="2158" y="14128"/>
                  <a:ext cx="1710" cy="9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kontrola:</a:t>
                  </a:r>
                </a:p>
                <a:p>
                  <a:pPr marL="457200" marR="0" lvl="1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Symbol" pitchFamily="18" charset="2"/>
                    <a:buChar char="·"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množstva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Symbol" pitchFamily="18" charset="2"/>
                    <a:buChar char="·"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termínov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Symbol" pitchFamily="18" charset="2"/>
                    <a:buChar char="·"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kapacít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062" name="Group 14"/>
              <p:cNvGrpSpPr>
                <a:grpSpLocks/>
              </p:cNvGrpSpPr>
              <p:nvPr/>
            </p:nvGrpSpPr>
            <p:grpSpPr bwMode="auto">
              <a:xfrm>
                <a:off x="4951" y="10818"/>
                <a:ext cx="2031" cy="3538"/>
                <a:chOff x="4951" y="10818"/>
                <a:chExt cx="2031" cy="3538"/>
              </a:xfrm>
            </p:grpSpPr>
            <p:sp>
              <p:nvSpPr>
                <p:cNvPr id="2063" name="Rectangle 15"/>
                <p:cNvSpPr>
                  <a:spLocks noChangeArrowheads="1"/>
                </p:cNvSpPr>
                <p:nvPr/>
              </p:nvSpPr>
              <p:spPr bwMode="auto">
                <a:xfrm>
                  <a:off x="4951" y="11221"/>
                  <a:ext cx="2031" cy="125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2064" name="Rectangle 16"/>
                <p:cNvSpPr>
                  <a:spLocks noChangeArrowheads="1"/>
                </p:cNvSpPr>
                <p:nvPr/>
              </p:nvSpPr>
              <p:spPr bwMode="auto">
                <a:xfrm>
                  <a:off x="4951" y="11221"/>
                  <a:ext cx="2031" cy="1254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2065" name="Rectangle 17"/>
                <p:cNvSpPr>
                  <a:spLocks noChangeArrowheads="1"/>
                </p:cNvSpPr>
                <p:nvPr/>
              </p:nvSpPr>
              <p:spPr bwMode="auto">
                <a:xfrm>
                  <a:off x="5055" y="11335"/>
                  <a:ext cx="1824" cy="22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celkový návrh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66" name="Rectangle 18"/>
                <p:cNvSpPr>
                  <a:spLocks noChangeArrowheads="1"/>
                </p:cNvSpPr>
                <p:nvPr/>
              </p:nvSpPr>
              <p:spPr bwMode="auto">
                <a:xfrm>
                  <a:off x="5055" y="11677"/>
                  <a:ext cx="1824" cy="2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návrh jednotlivých dielov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67" name="Rectangle 19"/>
                <p:cNvSpPr>
                  <a:spLocks noChangeArrowheads="1"/>
                </p:cNvSpPr>
                <p:nvPr/>
              </p:nvSpPr>
              <p:spPr bwMode="auto">
                <a:xfrm>
                  <a:off x="5055" y="12076"/>
                  <a:ext cx="1824" cy="22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kusovník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68" name="Rectangle 20"/>
                <p:cNvSpPr>
                  <a:spLocks noChangeArrowheads="1"/>
                </p:cNvSpPr>
                <p:nvPr/>
              </p:nvSpPr>
              <p:spPr bwMode="auto">
                <a:xfrm>
                  <a:off x="4951" y="12589"/>
                  <a:ext cx="2031" cy="39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CAP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69" name="Rectangle 21"/>
                <p:cNvSpPr>
                  <a:spLocks noChangeArrowheads="1"/>
                </p:cNvSpPr>
                <p:nvPr/>
              </p:nvSpPr>
              <p:spPr bwMode="auto">
                <a:xfrm>
                  <a:off x="4951" y="12988"/>
                  <a:ext cx="2031" cy="855"/>
                </a:xfrm>
                <a:prstGeom prst="rect">
                  <a:avLst/>
                </a:prstGeom>
                <a:solidFill>
                  <a:srgbClr val="C0C0C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70" name="Rectangle 22"/>
                <p:cNvSpPr>
                  <a:spLocks noChangeArrowheads="1"/>
                </p:cNvSpPr>
                <p:nvPr/>
              </p:nvSpPr>
              <p:spPr bwMode="auto">
                <a:xfrm>
                  <a:off x="5055" y="13102"/>
                  <a:ext cx="1824" cy="22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Plán výroby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71" name="Rectangle 23"/>
                <p:cNvSpPr>
                  <a:spLocks noChangeArrowheads="1"/>
                </p:cNvSpPr>
                <p:nvPr/>
              </p:nvSpPr>
              <p:spPr bwMode="auto">
                <a:xfrm>
                  <a:off x="5055" y="13444"/>
                  <a:ext cx="1824" cy="22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NC – program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72" name="Rectangle 24"/>
                <p:cNvSpPr>
                  <a:spLocks noChangeArrowheads="1"/>
                </p:cNvSpPr>
                <p:nvPr/>
              </p:nvSpPr>
              <p:spPr bwMode="auto">
                <a:xfrm>
                  <a:off x="4951" y="13957"/>
                  <a:ext cx="2031" cy="39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CAM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73" name="Rectangle 25"/>
                <p:cNvSpPr>
                  <a:spLocks noChangeArrowheads="1"/>
                </p:cNvSpPr>
                <p:nvPr/>
              </p:nvSpPr>
              <p:spPr bwMode="auto">
                <a:xfrm>
                  <a:off x="4951" y="10818"/>
                  <a:ext cx="2031" cy="39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CAP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2074" name="Picture 26" descr="B021B13A"/>
              <p:cNvPicPr>
                <a:picLocks noChangeAspect="1" noChangeArrowheads="1"/>
              </p:cNvPicPr>
              <p:nvPr/>
            </p:nvPicPr>
            <p:blipFill>
              <a:blip r:embed="rId2" cstate="print">
                <a:lum bright="-18000" contrast="6000"/>
                <a:grayscl/>
              </a:blip>
              <a:srcRect l="15842" t="67500" r="53465" b="11665"/>
              <a:stretch>
                <a:fillRect/>
              </a:stretch>
            </p:blipFill>
            <p:spPr bwMode="auto">
              <a:xfrm>
                <a:off x="4950" y="14372"/>
                <a:ext cx="2053" cy="1425"/>
              </a:xfrm>
              <a:prstGeom prst="rect">
                <a:avLst/>
              </a:prstGeom>
              <a:solidFill>
                <a:srgbClr val="C0C0C0"/>
              </a:solidFill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075" name="Line 27"/>
            <p:cNvSpPr>
              <a:spLocks noChangeShapeType="1"/>
            </p:cNvSpPr>
            <p:nvPr/>
          </p:nvSpPr>
          <p:spPr bwMode="auto">
            <a:xfrm>
              <a:off x="5122" y="9283"/>
              <a:ext cx="45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76" name="Line 28"/>
            <p:cNvSpPr>
              <a:spLocks noChangeShapeType="1"/>
            </p:cNvSpPr>
            <p:nvPr/>
          </p:nvSpPr>
          <p:spPr bwMode="auto">
            <a:xfrm>
              <a:off x="5578" y="9283"/>
              <a:ext cx="0" cy="2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77" name="Line 29"/>
            <p:cNvSpPr>
              <a:spLocks noChangeShapeType="1"/>
            </p:cNvSpPr>
            <p:nvPr/>
          </p:nvSpPr>
          <p:spPr bwMode="auto">
            <a:xfrm flipH="1">
              <a:off x="5578" y="9568"/>
              <a:ext cx="6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78" name="Line 30"/>
            <p:cNvSpPr>
              <a:spLocks noChangeShapeType="1"/>
            </p:cNvSpPr>
            <p:nvPr/>
          </p:nvSpPr>
          <p:spPr bwMode="auto">
            <a:xfrm>
              <a:off x="5122" y="10195"/>
              <a:ext cx="45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79" name="Line 31"/>
            <p:cNvSpPr>
              <a:spLocks noChangeShapeType="1"/>
            </p:cNvSpPr>
            <p:nvPr/>
          </p:nvSpPr>
          <p:spPr bwMode="auto">
            <a:xfrm flipH="1">
              <a:off x="5920" y="10879"/>
              <a:ext cx="2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80" name="Line 32"/>
            <p:cNvSpPr>
              <a:spLocks noChangeShapeType="1"/>
            </p:cNvSpPr>
            <p:nvPr/>
          </p:nvSpPr>
          <p:spPr bwMode="auto">
            <a:xfrm flipH="1">
              <a:off x="5920" y="10594"/>
              <a:ext cx="2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81" name="Line 33"/>
            <p:cNvSpPr>
              <a:spLocks noChangeShapeType="1"/>
            </p:cNvSpPr>
            <p:nvPr/>
          </p:nvSpPr>
          <p:spPr bwMode="auto">
            <a:xfrm>
              <a:off x="5920" y="10594"/>
              <a:ext cx="0" cy="2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82" name="Line 34"/>
            <p:cNvSpPr>
              <a:spLocks noChangeShapeType="1"/>
            </p:cNvSpPr>
            <p:nvPr/>
          </p:nvSpPr>
          <p:spPr bwMode="auto">
            <a:xfrm>
              <a:off x="5578" y="10195"/>
              <a:ext cx="0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83" name="Line 35"/>
            <p:cNvSpPr>
              <a:spLocks noChangeShapeType="1"/>
            </p:cNvSpPr>
            <p:nvPr/>
          </p:nvSpPr>
          <p:spPr bwMode="auto">
            <a:xfrm flipH="1">
              <a:off x="5578" y="10708"/>
              <a:ext cx="34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84" name="Line 36"/>
            <p:cNvSpPr>
              <a:spLocks noChangeShapeType="1"/>
            </p:cNvSpPr>
            <p:nvPr/>
          </p:nvSpPr>
          <p:spPr bwMode="auto">
            <a:xfrm>
              <a:off x="5578" y="11506"/>
              <a:ext cx="5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85" name="Line 37"/>
            <p:cNvSpPr>
              <a:spLocks noChangeShapeType="1"/>
            </p:cNvSpPr>
            <p:nvPr/>
          </p:nvSpPr>
          <p:spPr bwMode="auto">
            <a:xfrm flipH="1">
              <a:off x="5065" y="10879"/>
              <a:ext cx="5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86" name="Line 38"/>
            <p:cNvSpPr>
              <a:spLocks noChangeShapeType="1"/>
            </p:cNvSpPr>
            <p:nvPr/>
          </p:nvSpPr>
          <p:spPr bwMode="auto">
            <a:xfrm>
              <a:off x="5578" y="10879"/>
              <a:ext cx="0" cy="6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sk-SK" sz="2800" dirty="0" smtClean="0"/>
              <a:t>ASR TP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dirty="0"/>
              <a:t>Tvoria ho rôzne zariadenia, konštruované na báze analógovej a najmä číslicovej výpočtovej a meracej techniky. Hlavná časť je riadiaci počítač s určitými špecifickými vlastnosťami. </a:t>
            </a:r>
            <a:endParaRPr lang="sk-SK" sz="1800" dirty="0" smtClean="0"/>
          </a:p>
          <a:p>
            <a:r>
              <a:rPr lang="sk-SK" sz="1800" dirty="0" smtClean="0"/>
              <a:t>Centrálna </a:t>
            </a:r>
            <a:r>
              <a:rPr lang="sk-SK" sz="1800" dirty="0"/>
              <a:t>jednotka počítača je s technologickým procesom prepojená prostredníctvom vstupnej a výstupnej strany jednotky styku s prostredím.</a:t>
            </a:r>
          </a:p>
          <a:p>
            <a:r>
              <a:rPr lang="sk-SK" sz="1800" dirty="0"/>
              <a:t>Informácie (dáta, údaje) o hodnotách fyzikálnych a technologických veličín y</a:t>
            </a:r>
            <a:r>
              <a:rPr lang="sk-SK" sz="1800" baseline="-25000" dirty="0"/>
              <a:t>1</a:t>
            </a:r>
            <a:r>
              <a:rPr lang="sk-SK" sz="1800" dirty="0"/>
              <a:t>, y</a:t>
            </a:r>
            <a:r>
              <a:rPr lang="sk-SK" sz="1800" baseline="-25000" dirty="0"/>
              <a:t>2</a:t>
            </a:r>
            <a:r>
              <a:rPr lang="sk-SK" sz="1800" dirty="0"/>
              <a:t>,.... y</a:t>
            </a:r>
            <a:r>
              <a:rPr lang="sk-SK" sz="1800" baseline="-25000" dirty="0" smtClean="0"/>
              <a:t>n</a:t>
            </a:r>
            <a:r>
              <a:rPr lang="sk-SK" sz="1800" dirty="0" smtClean="0"/>
              <a:t> </a:t>
            </a:r>
            <a:r>
              <a:rPr lang="sk-SK" sz="1800" dirty="0"/>
              <a:t>(teplota, tlak, prietok, hladina a pod.), snímané snímačmi S1 S2,.....</a:t>
            </a:r>
            <a:r>
              <a:rPr lang="sk-SK" sz="1800" dirty="0" err="1"/>
              <a:t>Sn</a:t>
            </a:r>
            <a:r>
              <a:rPr lang="sk-SK" sz="1800" dirty="0"/>
              <a:t> v rôznych miestach technologického procesu sú vo forme elektrického napätia privádzané k vstupnej strane jednotky styku s prostredím. V jednotke styku s prostredím sa prevádzajú na čísla, vyjadrené v dvojkovej sústave a tieto sa ďalej prenášajú do centrálnej jednotky počítača.</a:t>
            </a:r>
          </a:p>
          <a:p>
            <a:endParaRPr lang="sk-S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5445224"/>
            <a:ext cx="7848872" cy="566738"/>
          </a:xfrm>
        </p:spPr>
        <p:txBody>
          <a:bodyPr/>
          <a:lstStyle/>
          <a:p>
            <a:r>
              <a:rPr lang="sk-SK" dirty="0" smtClean="0"/>
              <a:t>Automatizovaný systém riadenia technologického procesu</a:t>
            </a:r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half" idx="2"/>
          </p:nvPr>
        </p:nvSpPr>
        <p:spPr>
          <a:xfrm>
            <a:off x="755576" y="6093296"/>
            <a:ext cx="7776864" cy="576064"/>
          </a:xfrm>
        </p:spPr>
        <p:txBody>
          <a:bodyPr>
            <a:normAutofit/>
          </a:bodyPr>
          <a:lstStyle/>
          <a:p>
            <a:r>
              <a:rPr lang="sk-SK" b="1" dirty="0" smtClean="0"/>
              <a:t>CJ</a:t>
            </a:r>
            <a:r>
              <a:rPr lang="sk-SK" dirty="0" smtClean="0"/>
              <a:t> – </a:t>
            </a:r>
            <a:r>
              <a:rPr lang="sk-SK" dirty="0"/>
              <a:t>centrálna jednotka počítača, </a:t>
            </a:r>
            <a:r>
              <a:rPr lang="sk-SK" b="1" i="1" dirty="0"/>
              <a:t>VS</a:t>
            </a:r>
            <a:r>
              <a:rPr lang="sk-SK" dirty="0"/>
              <a:t> – vstupná jednotka, </a:t>
            </a:r>
            <a:r>
              <a:rPr lang="sk-SK" b="1" i="1" dirty="0"/>
              <a:t>VYS</a:t>
            </a:r>
            <a:r>
              <a:rPr lang="sk-SK" dirty="0"/>
              <a:t> – výstupná jednotka, </a:t>
            </a:r>
            <a:r>
              <a:rPr lang="sk-SK" b="1" i="1" dirty="0"/>
              <a:t>S</a:t>
            </a:r>
            <a:r>
              <a:rPr lang="sk-SK" b="1" i="1" baseline="-25000" dirty="0"/>
              <a:t>1</a:t>
            </a:r>
            <a:r>
              <a:rPr lang="sk-SK" dirty="0"/>
              <a:t> až </a:t>
            </a:r>
            <a:r>
              <a:rPr lang="sk-SK" b="1" i="1" dirty="0" err="1"/>
              <a:t>S</a:t>
            </a:r>
            <a:r>
              <a:rPr lang="sk-SK" b="1" i="1" baseline="-25000" dirty="0" err="1"/>
              <a:t>n</a:t>
            </a:r>
            <a:r>
              <a:rPr lang="sk-SK" dirty="0"/>
              <a:t>, </a:t>
            </a:r>
            <a:r>
              <a:rPr lang="sk-SK" b="1" i="1" dirty="0"/>
              <a:t>y</a:t>
            </a:r>
            <a:r>
              <a:rPr lang="sk-SK" b="1" i="1" baseline="-25000" dirty="0"/>
              <a:t>1</a:t>
            </a:r>
            <a:r>
              <a:rPr lang="sk-SK" dirty="0"/>
              <a:t> až </a:t>
            </a:r>
            <a:r>
              <a:rPr lang="sk-SK" b="1" i="1" dirty="0"/>
              <a:t>y</a:t>
            </a:r>
            <a:r>
              <a:rPr lang="sk-SK" b="1" i="1" baseline="-25000" dirty="0"/>
              <a:t>n</a:t>
            </a:r>
            <a:r>
              <a:rPr lang="sk-SK" dirty="0"/>
              <a:t>, – hodnoty regulovaných veličín, </a:t>
            </a:r>
            <a:r>
              <a:rPr lang="sk-SK" b="1" i="1" dirty="0"/>
              <a:t>SI</a:t>
            </a:r>
            <a:r>
              <a:rPr lang="sk-SK" dirty="0"/>
              <a:t> – optická (príp. akustická) signalizácia</a:t>
            </a:r>
          </a:p>
          <a:p>
            <a:endParaRPr lang="sk-SK" dirty="0"/>
          </a:p>
        </p:txBody>
      </p:sp>
      <p:pic>
        <p:nvPicPr>
          <p:cNvPr id="1027" name="Picture 3" descr="F060575F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lum bright="-12000" contrast="48000"/>
          </a:blip>
          <a:srcRect l="1406" r="1406"/>
          <a:stretch>
            <a:fillRect/>
          </a:stretch>
        </p:blipFill>
        <p:spPr bwMode="auto">
          <a:xfrm>
            <a:off x="971550" y="260648"/>
            <a:ext cx="7561263" cy="5113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ASR TP</a:t>
            </a:r>
            <a:endParaRPr lang="sk-SK" sz="2800" dirty="0"/>
          </a:p>
        </p:txBody>
      </p:sp>
      <p:sp>
        <p:nvSpPr>
          <p:cNvPr id="6" name="Zástupný symbol obsahu 5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40560"/>
          </a:xfrm>
        </p:spPr>
        <p:txBody>
          <a:bodyPr>
            <a:normAutofit/>
          </a:bodyPr>
          <a:lstStyle/>
          <a:p>
            <a:r>
              <a:rPr lang="sk-SK" sz="1800" dirty="0" smtClean="0"/>
              <a:t>Číselné </a:t>
            </a:r>
            <a:r>
              <a:rPr lang="sk-SK" sz="1800" dirty="0"/>
              <a:t>údaje, zodpovedajúce snímaným hodnotám fyzikálnych a technologických veličín sa prepočítajú na hodnoty veličín v príslušných fyzikálnych jednotkách.</a:t>
            </a:r>
          </a:p>
          <a:p>
            <a:r>
              <a:rPr lang="sk-SK" sz="1800" dirty="0" smtClean="0"/>
              <a:t>Kontrolujú </a:t>
            </a:r>
            <a:r>
              <a:rPr lang="sk-SK" sz="1800" dirty="0"/>
              <a:t>sa povolené krajné hodnoty sledovaných veličín. Pri ich prekročení sa cez výstupnú stranu jednotky styku s prostredím uvádza do činnosti optická (príp. akustická) signalizácia a hodnota sa vypisuje na niektorom z výstupných štandardných periférnych </a:t>
            </a:r>
            <a:r>
              <a:rPr lang="sk-SK" sz="1800" dirty="0" smtClean="0"/>
              <a:t>zariadení </a:t>
            </a:r>
            <a:r>
              <a:rPr lang="sk-SK" sz="1800" dirty="0"/>
              <a:t>(zapisovacie zariadenie, tlačiareň, zobrazovacia jednotka).</a:t>
            </a:r>
          </a:p>
          <a:p>
            <a:r>
              <a:rPr lang="sk-SK" sz="1800" dirty="0" smtClean="0"/>
              <a:t>Namerané </a:t>
            </a:r>
            <a:r>
              <a:rPr lang="sk-SK" sz="1800" dirty="0"/>
              <a:t>hodnoty sa využívajú na výpočet žiadaných hodnôt pre analógové regulátory. Vypočítané žiadané hodnoty možno </a:t>
            </a:r>
            <a:r>
              <a:rPr lang="sk-SK" sz="1800" dirty="0" smtClean="0"/>
              <a:t>automaticky </a:t>
            </a:r>
            <a:r>
              <a:rPr lang="sk-SK" sz="1800" dirty="0"/>
              <a:t>nastaviť signálom, privedeným z riadiaceho počítača cez výstupnú stranu jednotky styku s prostredím na krokový motorček. Týmto motorčekom sa na paneli analógového regulátora ovláda prvok, ktorý slúži na nastavenie žiadanej hodnoty regulovanej veličiny. V tomto prípade ide o riadenie DSC</a:t>
            </a:r>
            <a:r>
              <a:rPr lang="sk-SK" sz="1800" dirty="0" smtClean="0"/>
              <a:t>.</a:t>
            </a:r>
          </a:p>
          <a:p>
            <a:r>
              <a:rPr lang="sk-SK" sz="1800" dirty="0" smtClean="0"/>
              <a:t>Namerané </a:t>
            </a:r>
            <a:r>
              <a:rPr lang="sk-SK" sz="1800" dirty="0"/>
              <a:t>hodnoty sa využívajú i na výpočet akčných signálov číslicových regulátorov realizovaných programami, uloženými v </a:t>
            </a:r>
            <a:r>
              <a:rPr lang="sk-SK" sz="1800" dirty="0" smtClean="0"/>
              <a:t>pamäti </a:t>
            </a:r>
            <a:r>
              <a:rPr lang="sk-SK" sz="1800" dirty="0"/>
              <a:t>počítača. V tomto prípade ide o riadenie DDC.</a:t>
            </a:r>
          </a:p>
          <a:p>
            <a:endParaRPr lang="sk-SK" sz="1800" dirty="0"/>
          </a:p>
          <a:p>
            <a:endParaRPr lang="sk-S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Využitie počítačov pri výrobe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dirty="0" smtClean="0"/>
              <a:t>Výroba s podporou počítačov vo všetkých fázach pri vzájomnom prepojení a spolupráci všetkých použitých počítačov sa označuje ako </a:t>
            </a:r>
            <a:r>
              <a:rPr lang="sk-SK" sz="1800" b="1" dirty="0" smtClean="0"/>
              <a:t>CIM</a:t>
            </a:r>
            <a:r>
              <a:rPr lang="sk-SK" sz="1800" dirty="0" smtClean="0"/>
              <a:t>.</a:t>
            </a:r>
          </a:p>
          <a:p>
            <a:r>
              <a:rPr lang="sk-SK" sz="1800" dirty="0" smtClean="0"/>
              <a:t>Sieť prepojených počítačov zahŕňa všetky činnosti súvisiace s výrobou, počnúc marketingom a končiac dodávkami výrobkov zákazníkom. Všetky dáta uložené v spoločnej databáze môžu byť využívané vo všetkých oblastiach produkcie (výrobného procesu).</a:t>
            </a:r>
          </a:p>
          <a:p>
            <a:r>
              <a:rPr lang="sk-SK" sz="1800" b="1" dirty="0" smtClean="0"/>
              <a:t>Počítačovou integráciou výroby (CIM) môžeme dosiahnuť týchto cieľov:</a:t>
            </a:r>
          </a:p>
          <a:p>
            <a:pPr lvl="0"/>
            <a:r>
              <a:rPr lang="sk-SK" sz="1800" dirty="0" smtClean="0"/>
              <a:t>zvýšenie produktivity,</a:t>
            </a:r>
          </a:p>
          <a:p>
            <a:pPr lvl="0"/>
            <a:r>
              <a:rPr lang="sk-SK" sz="1800" dirty="0" smtClean="0"/>
              <a:t>zvýšenie pružnosti (flexibility),</a:t>
            </a:r>
          </a:p>
          <a:p>
            <a:pPr lvl="0"/>
            <a:r>
              <a:rPr lang="sk-SK" sz="1800" dirty="0" smtClean="0"/>
              <a:t>zvýšenie kvality,</a:t>
            </a:r>
          </a:p>
          <a:p>
            <a:pPr lvl="0"/>
            <a:r>
              <a:rPr lang="sk-SK" sz="1800" dirty="0" smtClean="0"/>
              <a:t>zlepšenie prehľadu o stave výroby,</a:t>
            </a:r>
          </a:p>
          <a:p>
            <a:pPr lvl="0"/>
            <a:r>
              <a:rPr lang="sk-SK" sz="1800" dirty="0" smtClean="0"/>
              <a:t>skrátenie (zrýchlenie) výroby </a:t>
            </a:r>
          </a:p>
          <a:p>
            <a:pPr lvl="0"/>
            <a:r>
              <a:rPr lang="sk-SK" sz="1800" dirty="0" smtClean="0"/>
              <a:t>odstránenie príčin chyb.</a:t>
            </a:r>
          </a:p>
          <a:p>
            <a:endParaRPr lang="sk-SK" sz="1800" dirty="0" smtClean="0"/>
          </a:p>
          <a:p>
            <a:endParaRPr lang="sk-S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63688" y="5085184"/>
            <a:ext cx="5486400" cy="566738"/>
          </a:xfrm>
        </p:spPr>
        <p:txBody>
          <a:bodyPr/>
          <a:lstStyle/>
          <a:p>
            <a:r>
              <a:rPr lang="sk-SK" dirty="0" smtClean="0"/>
              <a:t>Štruktúra toku dát v podniku</a:t>
            </a:r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half" idx="2"/>
          </p:nvPr>
        </p:nvSpPr>
        <p:spPr>
          <a:xfrm>
            <a:off x="1763688" y="5733256"/>
            <a:ext cx="5486400" cy="804862"/>
          </a:xfrm>
        </p:spPr>
        <p:txBody>
          <a:bodyPr/>
          <a:lstStyle/>
          <a:p>
            <a:endParaRPr lang="sk-SK" dirty="0"/>
          </a:p>
        </p:txBody>
      </p:sp>
      <p:pic>
        <p:nvPicPr>
          <p:cNvPr id="1027" name="Picture 3" descr="7C211400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lum bright="-18000" contrast="30000"/>
          </a:blip>
          <a:srcRect l="5172" t="1434" r="1730" b="9919"/>
          <a:stretch>
            <a:fillRect/>
          </a:stretch>
        </p:blipFill>
        <p:spPr bwMode="auto">
          <a:xfrm>
            <a:off x="2555776" y="260648"/>
            <a:ext cx="4104456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Konštrukcia s podporou počítača</a:t>
            </a:r>
            <a:endParaRPr lang="sk-SK" sz="2800" dirty="0"/>
          </a:p>
        </p:txBody>
      </p:sp>
      <p:sp>
        <p:nvSpPr>
          <p:cNvPr id="6" name="Zástupný symbol obsahu 5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dirty="0" smtClean="0"/>
              <a:t>Systémy CAD umožňujú návrh a konštrukciu s využívaním databázy normalizovaných súčiastok (v podobe dát uložených v počítači), konštrukčné a pevnostné výpočty zostavenie zostáv viacerých dielov a nakreslené zostavy aj jednotlivých dielov.</a:t>
            </a:r>
          </a:p>
          <a:p>
            <a:r>
              <a:rPr lang="sk-SK" sz="1800" dirty="0" smtClean="0"/>
              <a:t>Pri konštruovaní musia byť zohľadňované nielen konštrukčné, ale i technologické a obchodné hľadiska . K tomu prispieva:</a:t>
            </a:r>
          </a:p>
          <a:p>
            <a:pPr lvl="0"/>
            <a:r>
              <a:rPr lang="sk-SK" sz="1800" dirty="0" smtClean="0"/>
              <a:t>prepojenie medzi konštrukciou, plánovaním výrobou a riadením kvality</a:t>
            </a:r>
          </a:p>
          <a:p>
            <a:pPr lvl="0"/>
            <a:r>
              <a:rPr lang="sk-SK" sz="1800" dirty="0" smtClean="0"/>
              <a:t>pružnosť výrobných systémov, umožňujúcich rýchle zavádzanie výroby a hospodárnu malosériovú i kusovú výrobu</a:t>
            </a:r>
          </a:p>
          <a:p>
            <a:pPr lvl="0"/>
            <a:r>
              <a:rPr lang="sk-SK" sz="1800" dirty="0" smtClean="0"/>
              <a:t>priame riadenie sledu výrobných a montážnych operácií</a:t>
            </a:r>
          </a:p>
          <a:p>
            <a:pPr lvl="0"/>
            <a:r>
              <a:rPr lang="sk-SK" sz="1800" dirty="0" smtClean="0"/>
              <a:t>výmena dát cez rozhranie produkčných jednotiek.</a:t>
            </a:r>
          </a:p>
          <a:p>
            <a:endParaRPr lang="sk-SK" sz="1800" dirty="0" smtClean="0"/>
          </a:p>
          <a:p>
            <a:endParaRPr lang="sk-S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Programy CAD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1800" b="1" dirty="0" smtClean="0"/>
              <a:t>Modul pre spracovanie vstupu: </a:t>
            </a:r>
            <a:r>
              <a:rPr lang="sk-SK" sz="1800" dirty="0" smtClean="0"/>
              <a:t>zaisťuje komunikáciu človeka so systémom CAD. Výmena dát je interaktívna, t.j. zadávané príkazy sú ihneď spracované a interpretované so súčasným zobrazením na obrazovke monitora.</a:t>
            </a:r>
          </a:p>
          <a:p>
            <a:r>
              <a:rPr lang="sk-SK" sz="1800" b="1" dirty="0" smtClean="0"/>
              <a:t>Geometrický modul</a:t>
            </a:r>
            <a:r>
              <a:rPr lang="sk-SK" sz="1800" dirty="0" smtClean="0"/>
              <a:t> programového systému CAD prevádza výpočty potrebné pre vytvorenie geometrického modelu podľa zadaných parametrov.</a:t>
            </a:r>
          </a:p>
          <a:p>
            <a:r>
              <a:rPr lang="sk-SK" sz="1800" b="1" dirty="0" smtClean="0"/>
              <a:t>Výstupný modul</a:t>
            </a:r>
            <a:r>
              <a:rPr lang="sk-SK" sz="1800" dirty="0" smtClean="0"/>
              <a:t> systému CAD zabezpečuje tvorbu a úschovu dokumentácie ako sú výkresy dielcov, výkresy zostáv, </a:t>
            </a:r>
            <a:r>
              <a:rPr lang="sk-SK" sz="1800" dirty="0" err="1" smtClean="0"/>
              <a:t>kusovníky</a:t>
            </a:r>
            <a:r>
              <a:rPr lang="sk-SK" sz="1800" dirty="0" smtClean="0"/>
              <a:t>, NC – programy a ďalšie technologické dáta potrebné pri ďalšej činnosti pri výrobe súčiastky, či zariadenia</a:t>
            </a:r>
            <a:r>
              <a:rPr lang="sk-SK" sz="1800" dirty="0" smtClean="0"/>
              <a:t>.</a:t>
            </a:r>
          </a:p>
          <a:p>
            <a:r>
              <a:rPr lang="sk-SK" sz="1800" b="1" dirty="0" smtClean="0"/>
              <a:t>Príklady programov CAD</a:t>
            </a:r>
            <a:r>
              <a:rPr lang="sk-SK" sz="1800" dirty="0" smtClean="0"/>
              <a:t> – </a:t>
            </a:r>
            <a:r>
              <a:rPr lang="sk-SK" sz="1800" dirty="0" err="1" smtClean="0"/>
              <a:t>AutoCAD</a:t>
            </a:r>
            <a:r>
              <a:rPr lang="sk-SK" sz="1800" dirty="0" smtClean="0"/>
              <a:t>, </a:t>
            </a:r>
            <a:r>
              <a:rPr lang="sk-SK" sz="1800" dirty="0" err="1" smtClean="0"/>
              <a:t>OrCAD</a:t>
            </a:r>
            <a:r>
              <a:rPr lang="sk-SK" sz="1800" smtClean="0"/>
              <a:t>, </a:t>
            </a:r>
            <a:endParaRPr lang="sk-SK" sz="1800" dirty="0" smtClean="0"/>
          </a:p>
          <a:p>
            <a:endParaRPr lang="sk-S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63688" y="5733256"/>
            <a:ext cx="5486400" cy="422722"/>
          </a:xfrm>
        </p:spPr>
        <p:txBody>
          <a:bodyPr/>
          <a:lstStyle/>
          <a:p>
            <a:r>
              <a:rPr lang="sk-SK" dirty="0" smtClean="0"/>
              <a:t>Štruktúra programovacieho systému CAD</a:t>
            </a:r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half" idx="2"/>
          </p:nvPr>
        </p:nvSpPr>
        <p:spPr>
          <a:xfrm>
            <a:off x="1475656" y="6165304"/>
            <a:ext cx="5803032" cy="222920"/>
          </a:xfrm>
        </p:spPr>
        <p:txBody>
          <a:bodyPr>
            <a:normAutofit fontScale="70000" lnSpcReduction="20000"/>
          </a:bodyPr>
          <a:lstStyle/>
          <a:p>
            <a:endParaRPr lang="sk-SK" dirty="0"/>
          </a:p>
        </p:txBody>
      </p:sp>
      <p:grpSp>
        <p:nvGrpSpPr>
          <p:cNvPr id="1026" name="Group 2"/>
          <p:cNvGrpSpPr>
            <a:grpSpLocks noGrp="1"/>
          </p:cNvGrpSpPr>
          <p:nvPr>
            <p:ph type="pic" idx="1"/>
          </p:nvPr>
        </p:nvGrpSpPr>
        <p:grpSpPr bwMode="auto">
          <a:xfrm>
            <a:off x="2411760" y="548680"/>
            <a:ext cx="4032250" cy="5112568"/>
            <a:chOff x="3013" y="5122"/>
            <a:chExt cx="5985" cy="9804"/>
          </a:xfrm>
        </p:grpSpPr>
        <p:grpSp>
          <p:nvGrpSpPr>
            <p:cNvPr id="1027" name="Group 3"/>
            <p:cNvGrpSpPr>
              <a:grpSpLocks/>
            </p:cNvGrpSpPr>
            <p:nvPr/>
          </p:nvGrpSpPr>
          <p:grpSpPr bwMode="auto">
            <a:xfrm>
              <a:off x="3013" y="6433"/>
              <a:ext cx="5985" cy="8493"/>
              <a:chOff x="3013" y="6262"/>
              <a:chExt cx="5985" cy="8493"/>
            </a:xfrm>
          </p:grpSpPr>
          <p:grpSp>
            <p:nvGrpSpPr>
              <p:cNvPr id="1028" name="Group 4"/>
              <p:cNvGrpSpPr>
                <a:grpSpLocks/>
              </p:cNvGrpSpPr>
              <p:nvPr/>
            </p:nvGrpSpPr>
            <p:grpSpPr bwMode="auto">
              <a:xfrm>
                <a:off x="3013" y="6262"/>
                <a:ext cx="5985" cy="8493"/>
                <a:chOff x="3868" y="1303"/>
                <a:chExt cx="6287" cy="9690"/>
              </a:xfrm>
            </p:grpSpPr>
            <p:sp>
              <p:nvSpPr>
                <p:cNvPr id="1029" name="Rectangle 5"/>
                <p:cNvSpPr>
                  <a:spLocks noChangeArrowheads="1"/>
                </p:cNvSpPr>
                <p:nvPr/>
              </p:nvSpPr>
              <p:spPr bwMode="auto">
                <a:xfrm>
                  <a:off x="4324" y="1531"/>
                  <a:ext cx="5831" cy="808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30" name="Rectangle 6"/>
                <p:cNvSpPr>
                  <a:spLocks noChangeArrowheads="1"/>
                </p:cNvSpPr>
                <p:nvPr/>
              </p:nvSpPr>
              <p:spPr bwMode="auto">
                <a:xfrm>
                  <a:off x="3868" y="1531"/>
                  <a:ext cx="456" cy="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vstup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1" name="Rectangle 7"/>
                <p:cNvSpPr>
                  <a:spLocks noChangeArrowheads="1"/>
                </p:cNvSpPr>
                <p:nvPr/>
              </p:nvSpPr>
              <p:spPr bwMode="auto">
                <a:xfrm>
                  <a:off x="5920" y="2557"/>
                  <a:ext cx="2337" cy="456"/>
                </a:xfrm>
                <a:prstGeom prst="rect">
                  <a:avLst/>
                </a:prstGeom>
                <a:gradFill rotWithShape="1">
                  <a:gsLst>
                    <a:gs pos="0">
                      <a:srgbClr val="C0C0C0"/>
                    </a:gs>
                    <a:gs pos="50000">
                      <a:srgbClr val="C0C0C0">
                        <a:gamma/>
                        <a:shade val="46275"/>
                        <a:invGamma/>
                      </a:srgbClr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Riadenie systému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2" name="Rectangle 8"/>
                <p:cNvSpPr>
                  <a:spLocks noChangeArrowheads="1"/>
                </p:cNvSpPr>
                <p:nvPr/>
              </p:nvSpPr>
              <p:spPr bwMode="auto">
                <a:xfrm>
                  <a:off x="5008" y="3982"/>
                  <a:ext cx="4161" cy="2337"/>
                </a:xfrm>
                <a:prstGeom prst="rect">
                  <a:avLst/>
                </a:prstGeom>
                <a:solidFill>
                  <a:srgbClr val="96969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3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237" y="4324"/>
                  <a:ext cx="1536" cy="399"/>
                </a:xfrm>
                <a:prstGeom prst="rect">
                  <a:avLst/>
                </a:prstGeom>
                <a:gradFill rotWithShape="1">
                  <a:gsLst>
                    <a:gs pos="0">
                      <a:srgbClr val="C0C0C0"/>
                    </a:gs>
                    <a:gs pos="50000">
                      <a:srgbClr val="C0C0C0">
                        <a:gamma/>
                        <a:shade val="46275"/>
                        <a:invGamma/>
                      </a:srgbClr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2D databáza</a:t>
                  </a:r>
                  <a:endParaRPr kumimoji="0" lang="sk-SK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4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5235" y="5407"/>
                  <a:ext cx="1539" cy="399"/>
                </a:xfrm>
                <a:prstGeom prst="rect">
                  <a:avLst/>
                </a:prstGeom>
                <a:gradFill rotWithShape="1">
                  <a:gsLst>
                    <a:gs pos="0">
                      <a:srgbClr val="C0C0C0"/>
                    </a:gs>
                    <a:gs pos="50000">
                      <a:srgbClr val="C0C0C0">
                        <a:gamma/>
                        <a:shade val="46275"/>
                        <a:invGamma/>
                      </a:srgbClr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rekonštrukcia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5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7174" y="4324"/>
                  <a:ext cx="1539" cy="1482"/>
                </a:xfrm>
                <a:prstGeom prst="rect">
                  <a:avLst/>
                </a:prstGeom>
                <a:gradFill rotWithShape="1">
                  <a:gsLst>
                    <a:gs pos="0">
                      <a:srgbClr val="C0C0C0"/>
                    </a:gs>
                    <a:gs pos="50000">
                      <a:srgbClr val="C0C0C0">
                        <a:gamma/>
                        <a:shade val="46275"/>
                        <a:invGamma/>
                      </a:srgbClr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3D databáza ako čiarové modely plôch a modely telies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6" name="Line 12"/>
                <p:cNvSpPr>
                  <a:spLocks noChangeShapeType="1"/>
                </p:cNvSpPr>
                <p:nvPr/>
              </p:nvSpPr>
              <p:spPr bwMode="auto">
                <a:xfrm>
                  <a:off x="6775" y="5578"/>
                  <a:ext cx="39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37" name="Line 13"/>
                <p:cNvSpPr>
                  <a:spLocks noChangeShapeType="1"/>
                </p:cNvSpPr>
                <p:nvPr/>
              </p:nvSpPr>
              <p:spPr bwMode="auto">
                <a:xfrm>
                  <a:off x="6775" y="4495"/>
                  <a:ext cx="39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38" name="Line 14"/>
                <p:cNvSpPr>
                  <a:spLocks noChangeShapeType="1"/>
                </p:cNvSpPr>
                <p:nvPr/>
              </p:nvSpPr>
              <p:spPr bwMode="auto">
                <a:xfrm>
                  <a:off x="8713" y="4495"/>
                  <a:ext cx="85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39" name="Line 15"/>
                <p:cNvSpPr>
                  <a:spLocks noChangeShapeType="1"/>
                </p:cNvSpPr>
                <p:nvPr/>
              </p:nvSpPr>
              <p:spPr bwMode="auto">
                <a:xfrm>
                  <a:off x="4837" y="4495"/>
                  <a:ext cx="39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4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7088" y="1303"/>
                  <a:ext cx="0" cy="39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41" name="Line 17"/>
                <p:cNvSpPr>
                  <a:spLocks noChangeShapeType="1"/>
                </p:cNvSpPr>
                <p:nvPr/>
              </p:nvSpPr>
              <p:spPr bwMode="auto">
                <a:xfrm>
                  <a:off x="9568" y="4495"/>
                  <a:ext cx="0" cy="330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42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7687" y="5977"/>
                  <a:ext cx="1311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7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Geometrický model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3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6034" y="3697"/>
                  <a:ext cx="0" cy="62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44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7972" y="3697"/>
                  <a:ext cx="0" cy="62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45" name="Line 21"/>
                <p:cNvSpPr>
                  <a:spLocks noChangeShapeType="1"/>
                </p:cNvSpPr>
                <p:nvPr/>
              </p:nvSpPr>
              <p:spPr bwMode="auto">
                <a:xfrm>
                  <a:off x="6034" y="3697"/>
                  <a:ext cx="193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46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7088" y="3013"/>
                  <a:ext cx="0" cy="68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47" name="Rectangle 23"/>
                <p:cNvSpPr>
                  <a:spLocks noChangeArrowheads="1"/>
                </p:cNvSpPr>
                <p:nvPr/>
              </p:nvSpPr>
              <p:spPr bwMode="auto">
                <a:xfrm>
                  <a:off x="5920" y="1702"/>
                  <a:ext cx="2337" cy="456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Spracovanie vstupov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8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7117" y="2158"/>
                  <a:ext cx="0" cy="39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49" name="Rectangle 25"/>
                <p:cNvSpPr>
                  <a:spLocks noChangeArrowheads="1"/>
                </p:cNvSpPr>
                <p:nvPr/>
              </p:nvSpPr>
              <p:spPr bwMode="auto">
                <a:xfrm>
                  <a:off x="3868" y="2386"/>
                  <a:ext cx="456" cy="6555"/>
                </a:xfrm>
                <a:prstGeom prst="rect">
                  <a:avLst/>
                </a:prstGeom>
                <a:gradFill rotWithShape="1">
                  <a:gsLst>
                    <a:gs pos="0">
                      <a:srgbClr val="C0C0C0"/>
                    </a:gs>
                    <a:gs pos="50000">
                      <a:srgbClr val="C0C0C0">
                        <a:gamma/>
                        <a:shade val="46275"/>
                        <a:invGamma/>
                      </a:srgbClr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spracovanie</a:t>
                  </a:r>
                  <a:endParaRPr kumimoji="0" lang="sk-SK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50" name="Rectangle 26"/>
                <p:cNvSpPr>
                  <a:spLocks noChangeArrowheads="1"/>
                </p:cNvSpPr>
                <p:nvPr/>
              </p:nvSpPr>
              <p:spPr bwMode="auto">
                <a:xfrm>
                  <a:off x="5036" y="6718"/>
                  <a:ext cx="4104" cy="456"/>
                </a:xfrm>
                <a:prstGeom prst="rect">
                  <a:avLst/>
                </a:prstGeom>
                <a:gradFill rotWithShape="1">
                  <a:gsLst>
                    <a:gs pos="0">
                      <a:srgbClr val="C0C0C0"/>
                    </a:gs>
                    <a:gs pos="50000">
                      <a:srgbClr val="C0C0C0">
                        <a:gamma/>
                        <a:shade val="46275"/>
                        <a:invGamma/>
                      </a:srgbClr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Vnútorná geometrická reprezentácia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51" name="Rectangle 27"/>
                <p:cNvSpPr>
                  <a:spLocks noChangeArrowheads="1"/>
                </p:cNvSpPr>
                <p:nvPr/>
              </p:nvSpPr>
              <p:spPr bwMode="auto">
                <a:xfrm>
                  <a:off x="6433" y="7573"/>
                  <a:ext cx="2679" cy="456"/>
                </a:xfrm>
                <a:prstGeom prst="rect">
                  <a:avLst/>
                </a:prstGeom>
                <a:gradFill rotWithShape="1">
                  <a:gsLst>
                    <a:gs pos="0">
                      <a:srgbClr val="C0C0C0"/>
                    </a:gs>
                    <a:gs pos="50000">
                      <a:srgbClr val="C0C0C0">
                        <a:gamma/>
                        <a:shade val="46275"/>
                        <a:invGamma/>
                      </a:srgbClr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Úprava a manipulácia 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52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4837" y="7801"/>
                  <a:ext cx="159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53" name="Line 29"/>
                <p:cNvSpPr>
                  <a:spLocks noChangeShapeType="1"/>
                </p:cNvSpPr>
                <p:nvPr/>
              </p:nvSpPr>
              <p:spPr bwMode="auto">
                <a:xfrm>
                  <a:off x="4837" y="4495"/>
                  <a:ext cx="0" cy="330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54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9112" y="7801"/>
                  <a:ext cx="45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55" name="Rectangle 31"/>
                <p:cNvSpPr>
                  <a:spLocks noChangeArrowheads="1"/>
                </p:cNvSpPr>
                <p:nvPr/>
              </p:nvSpPr>
              <p:spPr bwMode="auto">
                <a:xfrm>
                  <a:off x="3868" y="8941"/>
                  <a:ext cx="456" cy="684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rgbClr val="FFFFFF">
                        <a:gamma/>
                        <a:shade val="46275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výstup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56" name="Rectangle 32"/>
                <p:cNvSpPr>
                  <a:spLocks noChangeArrowheads="1"/>
                </p:cNvSpPr>
                <p:nvPr/>
              </p:nvSpPr>
              <p:spPr bwMode="auto">
                <a:xfrm>
                  <a:off x="5065" y="8371"/>
                  <a:ext cx="1368" cy="399"/>
                </a:xfrm>
                <a:prstGeom prst="rect">
                  <a:avLst/>
                </a:prstGeom>
                <a:gradFill rotWithShape="1">
                  <a:gsLst>
                    <a:gs pos="0">
                      <a:srgbClr val="C0C0C0"/>
                    </a:gs>
                    <a:gs pos="50000">
                      <a:srgbClr val="C0C0C0">
                        <a:gamma/>
                        <a:shade val="46275"/>
                        <a:invGamma/>
                      </a:srgbClr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Správa dát 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57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5749" y="5806"/>
                  <a:ext cx="0" cy="91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58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5749" y="7174"/>
                  <a:ext cx="0" cy="119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59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5749" y="8770"/>
                  <a:ext cx="0" cy="34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60" name="Rectangle 36"/>
                <p:cNvSpPr>
                  <a:spLocks noChangeArrowheads="1"/>
                </p:cNvSpPr>
                <p:nvPr/>
              </p:nvSpPr>
              <p:spPr bwMode="auto">
                <a:xfrm>
                  <a:off x="5065" y="9112"/>
                  <a:ext cx="3933" cy="399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rgbClr val="FFFFFF">
                        <a:gamma/>
                        <a:shade val="46275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Správa výstupu </a:t>
                  </a:r>
                  <a:endParaRPr kumimoji="0" lang="sk-SK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61" name="Rectangle 37"/>
                <p:cNvSpPr>
                  <a:spLocks noChangeArrowheads="1"/>
                </p:cNvSpPr>
                <p:nvPr/>
              </p:nvSpPr>
              <p:spPr bwMode="auto">
                <a:xfrm>
                  <a:off x="5008" y="10024"/>
                  <a:ext cx="1539" cy="9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Technické výkresy, kusovníky 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62" name="Rectangle 38"/>
                <p:cNvSpPr>
                  <a:spLocks noChangeArrowheads="1"/>
                </p:cNvSpPr>
                <p:nvPr/>
              </p:nvSpPr>
              <p:spPr bwMode="auto">
                <a:xfrm>
                  <a:off x="7231" y="10024"/>
                  <a:ext cx="1767" cy="9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k-SK" sz="1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NC –programy technologické dáta  </a:t>
                  </a:r>
                  <a:endParaRPr kumimoji="0" lang="sk-SK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63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5806" y="9511"/>
                  <a:ext cx="0" cy="5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  <p:sp>
              <p:nvSpPr>
                <p:cNvPr id="1064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8100" y="9483"/>
                  <a:ext cx="0" cy="5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k-SK"/>
                </a:p>
              </p:txBody>
            </p:sp>
          </p:grpSp>
          <p:sp>
            <p:nvSpPr>
              <p:cNvPr id="1065" name="Line 41"/>
              <p:cNvSpPr>
                <a:spLocks noChangeShapeType="1"/>
              </p:cNvSpPr>
              <p:nvPr/>
            </p:nvSpPr>
            <p:spPr bwMode="auto">
              <a:xfrm flipV="1">
                <a:off x="3443" y="7173"/>
                <a:ext cx="5536" cy="2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k-SK"/>
              </a:p>
            </p:txBody>
          </p:sp>
          <p:sp>
            <p:nvSpPr>
              <p:cNvPr id="1066" name="Line 42"/>
              <p:cNvSpPr>
                <a:spLocks noChangeShapeType="1"/>
              </p:cNvSpPr>
              <p:nvPr/>
            </p:nvSpPr>
            <p:spPr bwMode="auto">
              <a:xfrm flipV="1">
                <a:off x="3453" y="12930"/>
                <a:ext cx="5536" cy="2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k-SK"/>
              </a:p>
            </p:txBody>
          </p:sp>
        </p:grpSp>
        <p:pic>
          <p:nvPicPr>
            <p:cNvPr id="1067" name="Picture 43" descr="j0285750"/>
            <p:cNvPicPr>
              <a:picLocks noChangeAspect="1" noChangeArrowheads="1"/>
            </p:cNvPicPr>
            <p:nvPr/>
          </p:nvPicPr>
          <p:blipFill>
            <a:blip r:embed="rId2" cstate="print">
              <a:grayscl/>
            </a:blip>
            <a:srcRect/>
            <a:stretch>
              <a:fillRect/>
            </a:stretch>
          </p:blipFill>
          <p:spPr bwMode="auto">
            <a:xfrm>
              <a:off x="5008" y="5122"/>
              <a:ext cx="2052" cy="1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68" name="Text Box 44"/>
            <p:cNvSpPr txBox="1">
              <a:spLocks noChangeArrowheads="1"/>
            </p:cNvSpPr>
            <p:nvPr/>
          </p:nvSpPr>
          <p:spPr bwMode="auto">
            <a:xfrm>
              <a:off x="7174" y="5977"/>
              <a:ext cx="1140" cy="456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k-SK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Interaktívna komunikácia</a:t>
              </a:r>
              <a:endPara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492</Words>
  <Application>Microsoft Office PowerPoint</Application>
  <PresentationFormat>Prezentácia na obrazovke (4:3)</PresentationFormat>
  <Paragraphs>125</Paragraphs>
  <Slides>15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6" baseType="lpstr">
      <vt:lpstr>Motív Office</vt:lpstr>
      <vt:lpstr>Využitie počítačov vo výrobe</vt:lpstr>
      <vt:lpstr>ASR TP</vt:lpstr>
      <vt:lpstr>Automatizovaný systém riadenia technologického procesu</vt:lpstr>
      <vt:lpstr>ASR TP</vt:lpstr>
      <vt:lpstr>Využitie počítačov pri výrobe</vt:lpstr>
      <vt:lpstr>Štruktúra toku dát v podniku</vt:lpstr>
      <vt:lpstr>Konštrukcia s podporou počítača</vt:lpstr>
      <vt:lpstr>Programy CAD</vt:lpstr>
      <vt:lpstr>Štruktúra programovacieho systému CAD</vt:lpstr>
      <vt:lpstr>Plánovanie s podporou počítača CAP</vt:lpstr>
      <vt:lpstr>Činnosti spojené s prípravou výroby</vt:lpstr>
      <vt:lpstr>Výroba s podporou počítača CAM</vt:lpstr>
      <vt:lpstr>Systém CAM s riadiacim počítačom</vt:lpstr>
      <vt:lpstr>Plánovanie produkcie a riadenie ERP</vt:lpstr>
      <vt:lpstr>Tok informácií pri plánovaní produkcie a riadení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Využitie počítačov vo výrobe</dc:title>
  <dc:creator>Dušan</dc:creator>
  <cp:lastModifiedBy>Dušan</cp:lastModifiedBy>
  <cp:revision>24</cp:revision>
  <dcterms:created xsi:type="dcterms:W3CDTF">2012-02-22T10:41:59Z</dcterms:created>
  <dcterms:modified xsi:type="dcterms:W3CDTF">2012-08-28T07:22:23Z</dcterms:modified>
</cp:coreProperties>
</file>