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0367-9010-4FD5-9715-D70086BF6C11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E9161-7611-4E50-BAD0-61485E4E1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seas.sk/_cms_/_files/485/VVER_schema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Výroba a rozvod elektrickej energie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Elektrické vedenia NN, VN, VVN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Ochranné pásma vedení: </a:t>
            </a:r>
          </a:p>
          <a:p>
            <a:r>
              <a:rPr lang="sk-SK" sz="2000" b="1" dirty="0" smtClean="0"/>
              <a:t>Pri vonkajších vedeniach</a:t>
            </a:r>
            <a:r>
              <a:rPr lang="sk-SK" sz="2000" dirty="0" smtClean="0"/>
              <a:t> je ochranné pásmo od krajného vodiča široké na každú stranu 5 m (v lesnom prieseku) a 10 m (mimo lesného prieseku) pre napätia v, 15 m od 60kV do 110kV vrátane, 20 m vyše 110kV do 220kV a 25 m nad 220kV do 400kV (mimo lesného prieseku), pre 750kV je to 110 m až 120 m od krajného vychýleného vodiča.</a:t>
            </a:r>
          </a:p>
          <a:p>
            <a:r>
              <a:rPr lang="sk-SK" sz="2000" b="1" dirty="0" smtClean="0"/>
              <a:t>Pri káblových vedeniach</a:t>
            </a:r>
            <a:r>
              <a:rPr lang="sk-SK" sz="2000" dirty="0" smtClean="0"/>
              <a:t> všetkých druhov (vrátane ovládacích, signálnych a oznamovacích) je šírka ochranného pásma od krajného kábla 1m.</a:t>
            </a:r>
          </a:p>
          <a:p>
            <a:r>
              <a:rPr lang="sk-SK" sz="2000" b="1" dirty="0" smtClean="0"/>
              <a:t>Pri elektrických staniciach</a:t>
            </a:r>
            <a:r>
              <a:rPr lang="sk-SK" sz="2000" dirty="0" smtClean="0"/>
              <a:t> je ochranné pásmo 30 m.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Montážne materiály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Na silové vedenia, zemné laná a oznamovacie vedenia sa používajú tvrdá meď, bronz, hliník a jeho zliatiny (Andrey, </a:t>
            </a:r>
            <a:r>
              <a:rPr lang="sk-SK" sz="2000" dirty="0" err="1" smtClean="0"/>
              <a:t>jareal</a:t>
            </a:r>
            <a:r>
              <a:rPr lang="sk-SK" sz="2000" dirty="0" smtClean="0"/>
              <a:t> a pod.) a oceľ.</a:t>
            </a:r>
          </a:p>
          <a:p>
            <a:r>
              <a:rPr lang="sk-SK" sz="2000" dirty="0" smtClean="0"/>
              <a:t>Materiály vodičov  - používajú sa drôty s kruhovým prierezom, sústredné a nesústredné laná, </a:t>
            </a:r>
            <a:r>
              <a:rPr lang="sk-SK" sz="2000" dirty="0" err="1" smtClean="0"/>
              <a:t>antivibračné</a:t>
            </a:r>
            <a:r>
              <a:rPr lang="sk-SK" sz="2000" dirty="0" smtClean="0"/>
              <a:t>, duté a špeciálne laná. Na vedenie </a:t>
            </a:r>
            <a:r>
              <a:rPr lang="sk-SK" sz="2000" dirty="0" err="1" smtClean="0"/>
              <a:t>vvn</a:t>
            </a:r>
            <a:r>
              <a:rPr lang="sk-SK" sz="2000" dirty="0" smtClean="0"/>
              <a:t>  sa používajú zväzkové vodiče s dvoma, troma alebo štyrmi </a:t>
            </a:r>
            <a:r>
              <a:rPr lang="sk-SK" sz="2000" dirty="0" err="1" smtClean="0"/>
              <a:t>vodičmi-lanami</a:t>
            </a:r>
            <a:r>
              <a:rPr lang="sk-SK" sz="2000" dirty="0" smtClean="0"/>
              <a:t> vo fáze.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Stožiare a ich druhy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Oceľové stožiare</a:t>
            </a:r>
            <a:r>
              <a:rPr lang="sk-SK" sz="2000" dirty="0" smtClean="0"/>
              <a:t> používané sú vežové s úzkou základňou alebo rozkročené, portálové </a:t>
            </a:r>
            <a:r>
              <a:rPr lang="sk-SK" sz="2000" dirty="0" err="1" smtClean="0"/>
              <a:t>dvojdriekové</a:t>
            </a:r>
            <a:r>
              <a:rPr lang="sk-SK" sz="2000" dirty="0" smtClean="0"/>
              <a:t> alebo kĺbové tvaru V, priehradové a ďalšie podľa príslušných noriem. </a:t>
            </a:r>
          </a:p>
          <a:p>
            <a:r>
              <a:rPr lang="sk-SK" sz="2000" b="1" dirty="0" smtClean="0"/>
              <a:t>Železobetónové stožiare</a:t>
            </a:r>
            <a:r>
              <a:rPr lang="sk-SK" sz="2000" dirty="0" smtClean="0"/>
              <a:t> sú duté, vyrábajú sa z predpätého betónu zhutneného odstreďovaním alebo natriasaním podľa stanovených noriem.</a:t>
            </a:r>
          </a:p>
          <a:p>
            <a:r>
              <a:rPr lang="sk-SK" sz="2000" b="1" dirty="0" smtClean="0"/>
              <a:t>Základy stožiarov</a:t>
            </a:r>
            <a:r>
              <a:rPr lang="sk-SK" sz="2000" dirty="0" smtClean="0"/>
              <a:t> sa rozdeľujú podľa vyhotovenia na postranný tlak pôdy na:</a:t>
            </a:r>
          </a:p>
          <a:p>
            <a:r>
              <a:rPr lang="sk-SK" sz="2000" dirty="0" smtClean="0"/>
              <a:t>platňové (tiažové), </a:t>
            </a:r>
          </a:p>
          <a:p>
            <a:r>
              <a:rPr lang="sk-SK" sz="2000" dirty="0" smtClean="0"/>
              <a:t>betónové (monolitické) </a:t>
            </a:r>
          </a:p>
          <a:p>
            <a:r>
              <a:rPr lang="sk-SK" sz="2000" dirty="0" smtClean="0"/>
              <a:t>špeciálne, napr. prefabrikované, konzolové na pilótach, pilierové a pod.   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2800" dirty="0" smtClean="0"/>
              <a:t>Elektrické vedenia NN, VN, VVN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Silnoprúdové káble a ich montáž:</a:t>
            </a:r>
          </a:p>
          <a:p>
            <a:r>
              <a:rPr lang="sk-SK" sz="2000" dirty="0" smtClean="0"/>
              <a:t>Podľa použitého izolačného média poznáme olejové káble, káble so stlačeným plynom, homogénnou izoláciou, supravodivé alebo plnené plynom.</a:t>
            </a:r>
          </a:p>
          <a:p>
            <a:r>
              <a:rPr lang="sk-SK" sz="2000" dirty="0" smtClean="0"/>
              <a:t>V niektorých štátoch sa používajú káble plnené fluoridom sírovým (SF6) a tzv. rúrové káble.</a:t>
            </a:r>
          </a:p>
          <a:p>
            <a:r>
              <a:rPr lang="sk-SK" sz="2000" b="1" dirty="0" smtClean="0"/>
              <a:t>Výstavba vonkajších vedení:</a:t>
            </a:r>
          </a:p>
          <a:p>
            <a:r>
              <a:rPr lang="sk-SK" sz="2000" dirty="0" smtClean="0"/>
              <a:t>Výstavba vonkajších vedení sa realizuje rôznymi druhmi podperných bodov, napr. konzolami, </a:t>
            </a:r>
            <a:r>
              <a:rPr lang="sk-SK" sz="2000" dirty="0" err="1" smtClean="0"/>
              <a:t>strešníkmi</a:t>
            </a:r>
            <a:r>
              <a:rPr lang="sk-SK" sz="2000" dirty="0" smtClean="0"/>
              <a:t> a stožiarmi. Od toho závisí aj spôsob ich montáže a použitie mechanizačných prostriedkov a zariadení. Stavba stožiarov </a:t>
            </a:r>
            <a:r>
              <a:rPr lang="sk-SK" sz="2000" dirty="0" err="1" smtClean="0"/>
              <a:t>vn</a:t>
            </a:r>
            <a:r>
              <a:rPr lang="sk-SK" sz="2000" dirty="0" smtClean="0"/>
              <a:t> a </a:t>
            </a:r>
            <a:r>
              <a:rPr lang="sk-SK" sz="2000" dirty="0" err="1" smtClean="0"/>
              <a:t>vvn</a:t>
            </a:r>
            <a:r>
              <a:rPr lang="sk-SK" sz="2000" dirty="0" smtClean="0"/>
              <a:t> </a:t>
            </a:r>
            <a:r>
              <a:rPr lang="sk-SK" sz="2000" dirty="0" err="1" smtClean="0"/>
              <a:t>a</a:t>
            </a:r>
            <a:r>
              <a:rPr lang="sk-SK" sz="2000" dirty="0" smtClean="0"/>
              <a:t> montáž ich výzbroje je už oveľa náročnejšia ako pri stožiaroch NN.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Elektrické rozvody v priemyselných závodoch 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1800" dirty="0" smtClean="0"/>
              <a:t>Rozvod elektrickej energie v priemyselných závodoch je na celkové vystrojenie oveľa náročnejší, pretože sa ním prenášajú veľké výkony často v oveľa nepriaznivejších podmienkach.</a:t>
            </a:r>
          </a:p>
          <a:p>
            <a:r>
              <a:rPr lang="sk-SK" sz="1800" b="1" dirty="0" smtClean="0"/>
              <a:t>Na zabezpečenie dodávky elektrickej energie v priemyselných závodoch treba často vybudovať jednu alebo viac transformovaní s niekoľkými transformátormi, rozvádzačmi a rozvodnicami, z ktorých sa napájajú podružné rozvodne a jednotlivé spotrebiče.</a:t>
            </a:r>
          </a:p>
          <a:p>
            <a:r>
              <a:rPr lang="sk-SK" sz="1800" b="1" dirty="0" smtClean="0"/>
              <a:t>Z hlavného rozvádzača sa vyvádza elektrický silnoprúdový rozvod  podľa dôležitosti dodávky elektrickej energie (stupeň 1, 2, 3) a výrobných požiadaviek prevádzky  niekoľkými druhmi rozvodov – okružný, lúčový, priebežný...</a:t>
            </a:r>
          </a:p>
          <a:p>
            <a:r>
              <a:rPr lang="sk-SK" sz="1800" dirty="0" smtClean="0"/>
              <a:t>Pre elektrický silnoprúdový rozvod v priemyselných prevádzkach  treba dôsledne dodržiavať príslušné normy a pre ochranu všetkých zariadení pred bleskom. </a:t>
            </a:r>
          </a:p>
          <a:p>
            <a:endParaRPr lang="sk-SK" sz="18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92888" cy="566738"/>
          </a:xfrm>
        </p:spPr>
        <p:txBody>
          <a:bodyPr/>
          <a:lstStyle/>
          <a:p>
            <a:r>
              <a:rPr lang="sk-SK" dirty="0" smtClean="0"/>
              <a:t>Základné druhy priemyselných rozvodov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83568" y="5013176"/>
            <a:ext cx="7848872" cy="1159024"/>
          </a:xfrm>
        </p:spPr>
        <p:txBody>
          <a:bodyPr/>
          <a:lstStyle/>
          <a:p>
            <a:r>
              <a:rPr lang="sk-SK" sz="1800" b="1" dirty="0" smtClean="0"/>
              <a:t>Základné druhy silnoprúdových rozvodov v priemyselných závodoch:</a:t>
            </a:r>
          </a:p>
          <a:p>
            <a:r>
              <a:rPr lang="sk-SK" sz="1800" dirty="0" smtClean="0"/>
              <a:t>a) lúčový rozvod, b) priebežný rozvod, c) okružný rozvod, d) hrebeňový rozvod,</a:t>
            </a:r>
          </a:p>
          <a:p>
            <a:r>
              <a:rPr lang="sk-SK" sz="1800" dirty="0" smtClean="0"/>
              <a:t>e)  mrežový rozvod, f) dvojlúčový rozvod</a:t>
            </a:r>
          </a:p>
          <a:p>
            <a:endParaRPr lang="sk-SK" dirty="0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lum bright="10000"/>
          </a:blip>
          <a:srcRect t="2188" b="19967"/>
          <a:stretch>
            <a:fillRect/>
          </a:stretch>
        </p:blipFill>
        <p:spPr bwMode="auto">
          <a:xfrm>
            <a:off x="1561497" y="1484784"/>
            <a:ext cx="622282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Miestny rozvod – domová prípojka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1800" dirty="0" smtClean="0"/>
              <a:t>Miestne rozvodné siete nízkeho napätia sú v hustej mestskej zástavbe budované ako zemné káblové siete. V menej osídlenej zástavbe sú výhodnejšie vonkajšie rozvody.</a:t>
            </a:r>
          </a:p>
          <a:p>
            <a:r>
              <a:rPr lang="sk-SK" sz="1800" b="1" dirty="0" smtClean="0"/>
              <a:t>Podpernými bodmi vonkajších rozvodov </a:t>
            </a:r>
            <a:r>
              <a:rPr lang="sk-SK" sz="1800" b="1" dirty="0" err="1" smtClean="0"/>
              <a:t>nn</a:t>
            </a:r>
            <a:r>
              <a:rPr lang="sk-SK" sz="1800" b="1" dirty="0" smtClean="0"/>
              <a:t> sú domové strešné stožiare, tzv. </a:t>
            </a:r>
            <a:r>
              <a:rPr lang="sk-SK" sz="1800" b="1" dirty="0" err="1" smtClean="0"/>
              <a:t>strešníky</a:t>
            </a:r>
            <a:r>
              <a:rPr lang="sk-SK" sz="1800" b="1" dirty="0" smtClean="0"/>
              <a:t>, alebo samostatne stojace stĺpy z dreva, betónu, betónu a dreva, alebo ocele. </a:t>
            </a:r>
          </a:p>
          <a:p>
            <a:r>
              <a:rPr lang="sk-SK" sz="1800" dirty="0" smtClean="0"/>
              <a:t>Podľa funkcie sa podperné body delia na : </a:t>
            </a:r>
          </a:p>
          <a:p>
            <a:r>
              <a:rPr lang="sk-SK" sz="1800" b="1" dirty="0" smtClean="0"/>
              <a:t>radové, </a:t>
            </a:r>
          </a:p>
          <a:p>
            <a:r>
              <a:rPr lang="sk-SK" sz="1800" b="1" dirty="0" smtClean="0"/>
              <a:t>rohové, </a:t>
            </a:r>
          </a:p>
          <a:p>
            <a:r>
              <a:rPr lang="sk-SK" sz="1800" b="1" dirty="0" smtClean="0"/>
              <a:t>vetviace</a:t>
            </a:r>
          </a:p>
          <a:p>
            <a:r>
              <a:rPr lang="sk-SK" sz="1800" b="1" dirty="0" smtClean="0"/>
              <a:t>koncové</a:t>
            </a:r>
            <a:r>
              <a:rPr lang="sk-SK" sz="1800" dirty="0" smtClean="0"/>
              <a:t>.</a:t>
            </a:r>
          </a:p>
          <a:p>
            <a:r>
              <a:rPr lang="sk-SK" sz="1800" dirty="0" smtClean="0"/>
              <a:t>Rohové, vetviace a koncové stĺpy sú vystavené ťahu vedenia a preto musia mať vzpery alebo kotvenie.</a:t>
            </a:r>
          </a:p>
          <a:p>
            <a:pPr>
              <a:buNone/>
            </a:pP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Domová elektrická prípojka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Skladá sa z prípojného vedenia (k prípojkovej skrini na stĺpe, na stene alebo na verejne prístupnej časti domu) a zo vstupného vedenia (od poistkovej skrine pri vonkajšom vedení a od káblovej skrine pri káblovom vedení, s poistkami a elektromerom) k domovej alebo bytovej rozvodnici. </a:t>
            </a:r>
          </a:p>
          <a:p>
            <a:r>
              <a:rPr lang="sk-SK" sz="2000" b="1" dirty="0" smtClean="0"/>
              <a:t>Prípojné vedenie a elektromer sú majetkom prevádzkovateľa distribučnej sústavy (v zmysle Energetického zákona) a sú zaplombované jeho pracovníkmi.</a:t>
            </a:r>
          </a:p>
          <a:p>
            <a:r>
              <a:rPr lang="sk-SK" sz="2000" dirty="0" smtClean="0"/>
              <a:t>Vstupné vedenie z vonkajšej prípojky môže byť privedené vnútrajškom </a:t>
            </a:r>
            <a:r>
              <a:rPr lang="sk-SK" sz="2000" dirty="0" err="1" smtClean="0"/>
              <a:t>strešníka</a:t>
            </a:r>
            <a:r>
              <a:rPr lang="sk-SK" sz="2000" dirty="0" smtClean="0"/>
              <a:t>, alebo priechodkami v murive steny domu. </a:t>
            </a:r>
          </a:p>
          <a:p>
            <a:r>
              <a:rPr lang="sk-SK" sz="2000" b="1" dirty="0" smtClean="0"/>
              <a:t>Vstupné vedenie musí byť uložené tak, aby náhodné plamene pri skratu medzi vodičmi nemohli nič zapáliť.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99592" y="404664"/>
            <a:ext cx="7848872" cy="566738"/>
          </a:xfrm>
        </p:spPr>
        <p:txBody>
          <a:bodyPr>
            <a:normAutofit/>
          </a:bodyPr>
          <a:lstStyle/>
          <a:p>
            <a:r>
              <a:rPr lang="sk-SK" sz="1800" dirty="0" smtClean="0"/>
              <a:t>Doporučené usporiadanie priestorov  domových prípojok v rodinnom dome</a:t>
            </a:r>
            <a:endParaRPr lang="sk-SK" sz="18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83568" y="5733256"/>
            <a:ext cx="7848872" cy="438944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lum bright="10000" contrast="20000"/>
          </a:blip>
          <a:srcRect t="6920" b="8333"/>
          <a:stretch>
            <a:fillRect/>
          </a:stretch>
        </p:blipFill>
        <p:spPr bwMode="auto">
          <a:xfrm>
            <a:off x="2627784" y="1340768"/>
            <a:ext cx="3600450" cy="4328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Tepelné elektrárne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Výroba elektrickej energie v tepelnej elektrárni je charakteristická tým, že hlavným zdrojom jej výroby je spaľovanie uhlia, plynu alebo mazutu. V kotle sa vyrába para, ktorá poháňa turbínu pripojenú k alternátoru. Premena tepelnej energie na elektrickú sa realizuje parným cyklom.</a:t>
            </a:r>
          </a:p>
          <a:p>
            <a:r>
              <a:rPr lang="sk-SK" sz="1800" dirty="0"/>
              <a:t>Klasická elektráreň pozostáva z kotolne, </a:t>
            </a:r>
            <a:r>
              <a:rPr lang="sk-SK" sz="1800" dirty="0" err="1" smtClean="0"/>
              <a:t>medzistrojovne</a:t>
            </a:r>
            <a:r>
              <a:rPr lang="sk-SK" sz="1800" dirty="0"/>
              <a:t>, strojovne, vyvedenia elektrického výkonu a z pomocných prevádzok (</a:t>
            </a:r>
            <a:r>
              <a:rPr lang="sk-SK" sz="1800" dirty="0" err="1"/>
              <a:t>zauhľovanie</a:t>
            </a:r>
            <a:r>
              <a:rPr lang="sk-SK" sz="1800" dirty="0"/>
              <a:t>, úprava vody, vodné hospodárstvo, zadný palivový cyklus atď.).</a:t>
            </a:r>
          </a:p>
          <a:p>
            <a:r>
              <a:rPr lang="sk-SK" sz="1800" dirty="0"/>
              <a:t>Tepelné elektrárne poznáme:</a:t>
            </a:r>
          </a:p>
          <a:p>
            <a:r>
              <a:rPr lang="sk-SK" sz="1800" b="1" dirty="0"/>
              <a:t>kondenzačné,</a:t>
            </a:r>
            <a:r>
              <a:rPr lang="sk-SK" sz="1800" dirty="0"/>
              <a:t> ktoré sú zamerané na výrobu elektrickej energie </a:t>
            </a:r>
            <a:endParaRPr lang="sk-SK" sz="1800" dirty="0" smtClean="0"/>
          </a:p>
          <a:p>
            <a:r>
              <a:rPr lang="sk-SK" sz="1800" b="1" dirty="0" smtClean="0"/>
              <a:t>teplárne</a:t>
            </a:r>
            <a:r>
              <a:rPr lang="sk-SK" sz="1800" dirty="0"/>
              <a:t>, zamerané na kombinovanú výrobu elektrickej energie a tepla</a:t>
            </a:r>
            <a:r>
              <a:rPr lang="sk-SK" sz="1800" dirty="0" smtClean="0"/>
              <a:t>.</a:t>
            </a:r>
            <a:endParaRPr lang="sk-SK" sz="1800" dirty="0"/>
          </a:p>
          <a:p>
            <a:r>
              <a:rPr lang="sk-SK" sz="1800" dirty="0"/>
              <a:t>Turbína tvorí spoločne s elektrickým generátorom jedno </a:t>
            </a:r>
            <a:r>
              <a:rPr lang="sk-SK" sz="1800" dirty="0" err="1" smtClean="0"/>
              <a:t>sústrojenstvo</a:t>
            </a:r>
            <a:r>
              <a:rPr lang="sk-SK" sz="1800" dirty="0" smtClean="0"/>
              <a:t> </a:t>
            </a:r>
            <a:r>
              <a:rPr lang="sk-SK" sz="1800" dirty="0"/>
              <a:t>- turbogenerátor. V turbogenerátore sa uskutočňuje premena tepelnej energie na elektrickú. Vzniknutá elektrická energia je vedená cez sústavu transformátorov, rozvodnou sieťou až ku konečným spotrebiteľom. 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548680"/>
            <a:ext cx="7848872" cy="570186"/>
          </a:xfrm>
        </p:spPr>
        <p:txBody>
          <a:bodyPr/>
          <a:lstStyle/>
          <a:p>
            <a:r>
              <a:rPr lang="sk-SK" dirty="0" smtClean="0"/>
              <a:t>Schéma tepelnej elektrárne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83568" y="5589240"/>
            <a:ext cx="7848872" cy="582960"/>
          </a:xfrm>
        </p:spPr>
        <p:txBody>
          <a:bodyPr/>
          <a:lstStyle/>
          <a:p>
            <a:endParaRPr lang="sk-SK" dirty="0"/>
          </a:p>
        </p:txBody>
      </p:sp>
      <p:grpSp>
        <p:nvGrpSpPr>
          <p:cNvPr id="1026" name="Group 2"/>
          <p:cNvGrpSpPr>
            <a:grpSpLocks noGrp="1"/>
          </p:cNvGrpSpPr>
          <p:nvPr>
            <p:ph type="pic" idx="1"/>
          </p:nvPr>
        </p:nvGrpSpPr>
        <p:grpSpPr bwMode="auto">
          <a:xfrm>
            <a:off x="1835696" y="1484784"/>
            <a:ext cx="5616624" cy="3960440"/>
            <a:chOff x="3151" y="2461"/>
            <a:chExt cx="6165" cy="410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34198"/>
            <a:stretch>
              <a:fillRect/>
            </a:stretch>
          </p:blipFill>
          <p:spPr bwMode="auto">
            <a:xfrm>
              <a:off x="3151" y="2461"/>
              <a:ext cx="6165" cy="3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5118" y="6165"/>
              <a:ext cx="2490" cy="4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Schéma tepelnej elektrárne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Jadrové elektrárne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Zdrojom tepla v jadrovej elektrárni je jadrové palivo (prírodný alebo obohatený urán). </a:t>
            </a:r>
          </a:p>
          <a:p>
            <a:r>
              <a:rPr lang="sk-SK" sz="1800" dirty="0" smtClean="0"/>
              <a:t>Palivo v podobe palivových kaziet je umiestnené v tlakovej nádobe reaktora, do ktorej prúdi chemicky upravená voda.</a:t>
            </a:r>
          </a:p>
          <a:p>
            <a:r>
              <a:rPr lang="sk-SK" sz="1800" dirty="0" smtClean="0"/>
              <a:t>Tá preteká kanálikmi v palivových kazetách a odvádza teplo, ktoré vzniká pri štiepnej reakcii.</a:t>
            </a:r>
          </a:p>
          <a:p>
            <a:r>
              <a:rPr lang="sk-SK" sz="1800" dirty="0" smtClean="0"/>
              <a:t>Voda z reaktora prechádza horúcou vetvou primárneho potrubia do tepelného výmenníka - </a:t>
            </a:r>
            <a:r>
              <a:rPr lang="sk-SK" sz="1800" dirty="0" err="1" smtClean="0"/>
              <a:t>parogenerátora</a:t>
            </a:r>
            <a:r>
              <a:rPr lang="sk-SK" sz="1800" dirty="0" smtClean="0"/>
              <a:t>. V </a:t>
            </a:r>
            <a:r>
              <a:rPr lang="sk-SK" sz="1800" dirty="0" err="1" smtClean="0"/>
              <a:t>parogenerátore</a:t>
            </a:r>
            <a:r>
              <a:rPr lang="sk-SK" sz="1800" dirty="0" smtClean="0"/>
              <a:t> preteká zväzkom trubiek a odovzdáva teplo vode, ktorá je privádzaná zo sekundárneho okruhu.</a:t>
            </a:r>
          </a:p>
          <a:p>
            <a:r>
              <a:rPr lang="sk-SK" sz="1800" dirty="0" smtClean="0"/>
              <a:t>Voda sekundárneho okruhu sa v </a:t>
            </a:r>
            <a:r>
              <a:rPr lang="sk-SK" sz="1800" dirty="0" err="1" smtClean="0"/>
              <a:t>parogenerátore</a:t>
            </a:r>
            <a:r>
              <a:rPr lang="sk-SK" sz="1800" dirty="0" smtClean="0"/>
              <a:t> odparuje a cez parný kolektor sa para odvádza na lopatky turbíny. Hriadeľ turbíny roztáča generátor, ktorý vyrába elektrickú energiu.</a:t>
            </a:r>
          </a:p>
          <a:p>
            <a:r>
              <a:rPr lang="sk-SK" sz="1800" dirty="0" smtClean="0"/>
              <a:t>Po odovzdaní energie turbíne para kondenzuje v kondenzátore a vo vodnom skupenstve cez ohrievače prúdi späť do </a:t>
            </a:r>
            <a:r>
              <a:rPr lang="sk-SK" sz="1800" dirty="0" err="1" smtClean="0"/>
              <a:t>parogenerátora</a:t>
            </a:r>
            <a:r>
              <a:rPr lang="sk-SK" sz="1800" dirty="0" smtClean="0"/>
              <a:t>.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04856" cy="566738"/>
          </a:xfrm>
        </p:spPr>
        <p:txBody>
          <a:bodyPr/>
          <a:lstStyle/>
          <a:p>
            <a:r>
              <a:rPr lang="sk-SK" dirty="0" smtClean="0"/>
              <a:t>Spôsob výroby elektrickej energie v jadrovej elektrárni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704856" cy="80486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027" name="Picture 3" descr="Princíp výroby el. energie v jadrovej elektrárni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r:link="rId3" cstate="print"/>
          <a:srcRect t="339" b="339"/>
          <a:stretch>
            <a:fillRect/>
          </a:stretch>
        </p:blipFill>
        <p:spPr bwMode="auto">
          <a:xfrm>
            <a:off x="1407192" y="1556792"/>
            <a:ext cx="608138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Bezpečnosť jadrových elektrární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Základnými požiadavkami jadrovej bezpečnosti sú ovládanie štiepnej reakcie, zadržiavanie rádioaktívnych látok a odvod tepla.</a:t>
            </a:r>
          </a:p>
          <a:p>
            <a:r>
              <a:rPr lang="sk-SK" sz="2000" dirty="0" smtClean="0"/>
              <a:t>V elektrárni je nainštalovaný celý rad bezpečnostných systémov, ktorých úlohou je bezpečne odstaviť a dochladiť reaktor za akýchkoľvek podmienok. Bezpečnostné systémy majú 200 percentnú zálohu, to znamená, že každý systém sa skladá z troch identických nezávislých systémov, z ktorých už jeden postačuje na vykonanie projektovanej funkcie. Systémy sa nachádzajú v oddelených priestoroch a každý z nich má samostatný zdroj elektrického napájania.</a:t>
            </a:r>
          </a:p>
          <a:p>
            <a:r>
              <a:rPr lang="sk-SK" sz="2000" b="1" dirty="0" smtClean="0"/>
              <a:t>Známe havárie jadrových elektrární: </a:t>
            </a:r>
          </a:p>
          <a:p>
            <a:r>
              <a:rPr lang="sk-SK" sz="2000" dirty="0" err="1" smtClean="0"/>
              <a:t>Three</a:t>
            </a:r>
            <a:r>
              <a:rPr lang="sk-SK" sz="2000" dirty="0" smtClean="0"/>
              <a:t> </a:t>
            </a:r>
            <a:r>
              <a:rPr lang="sk-SK" sz="2000" dirty="0" err="1" smtClean="0"/>
              <a:t>Mile</a:t>
            </a:r>
            <a:r>
              <a:rPr lang="sk-SK" sz="2000" dirty="0" smtClean="0"/>
              <a:t> Island (USA) 1979</a:t>
            </a:r>
          </a:p>
          <a:p>
            <a:r>
              <a:rPr lang="sk-SK" sz="2000" dirty="0" err="1" smtClean="0"/>
              <a:t>Černobyl</a:t>
            </a:r>
            <a:r>
              <a:rPr lang="sk-SK" sz="2000" dirty="0" smtClean="0"/>
              <a:t> 1986</a:t>
            </a:r>
          </a:p>
          <a:p>
            <a:r>
              <a:rPr lang="sk-SK" sz="2000" dirty="0" err="1" smtClean="0"/>
              <a:t>Fukušima</a:t>
            </a:r>
            <a:r>
              <a:rPr lang="sk-SK" sz="2000" dirty="0" smtClean="0"/>
              <a:t> 2011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Vodné elektrárne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Vodné elektrárne fungujú na princípe premeny mechanickej energie vody na elektrickú energiu. Vodný prúd prechádza nepohyblivými rozvádzacími kanálmi turbíny a takto usmernený vodný prúd vteká do opačne zakrivených lopatiek obežného kolesa vodnej turbíny, roztáča tieto lopatky a odovzdáva im svoju mechanickú energiu. Mechanická energia vody sa mení na mechanická energiu hriadeľa, tá sa následne mení pomocou elektrických generátorov na energiu elektrickú. </a:t>
            </a:r>
          </a:p>
          <a:p>
            <a:r>
              <a:rPr lang="sk-SK" sz="2000" dirty="0" smtClean="0"/>
              <a:t>Vodné elektrárne sa delia podľa pracovného režimu na:</a:t>
            </a:r>
          </a:p>
          <a:p>
            <a:r>
              <a:rPr lang="sk-SK" sz="2000" b="1" dirty="0" err="1" smtClean="0"/>
              <a:t>prietočné</a:t>
            </a:r>
            <a:r>
              <a:rPr lang="sk-SK" sz="2000" b="1" dirty="0" smtClean="0"/>
              <a:t>, </a:t>
            </a:r>
          </a:p>
          <a:p>
            <a:r>
              <a:rPr lang="sk-SK" sz="2000" b="1" dirty="0" smtClean="0"/>
              <a:t>akumulačné</a:t>
            </a:r>
          </a:p>
          <a:p>
            <a:r>
              <a:rPr lang="sk-SK" sz="2000" b="1" dirty="0" smtClean="0"/>
              <a:t>prečerpávacie akumulačné elektrárne.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92888" cy="566738"/>
          </a:xfrm>
        </p:spPr>
        <p:txBody>
          <a:bodyPr/>
          <a:lstStyle/>
          <a:p>
            <a:r>
              <a:rPr lang="sk-SK" dirty="0" err="1" smtClean="0"/>
              <a:t>Kaplanova</a:t>
            </a:r>
            <a:r>
              <a:rPr lang="sk-SK" dirty="0" smtClean="0"/>
              <a:t> turbína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11560" y="5229200"/>
            <a:ext cx="7992888" cy="943000"/>
          </a:xfrm>
        </p:spPr>
        <p:txBody>
          <a:bodyPr>
            <a:normAutofit/>
          </a:bodyPr>
          <a:lstStyle/>
          <a:p>
            <a:r>
              <a:rPr lang="sk-SK" sz="1800" dirty="0" smtClean="0"/>
              <a:t>Je najpoužívanejšou nízkotlakovou turbínou.</a:t>
            </a:r>
            <a:endParaRPr lang="sk-SK" sz="18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5616" b="10510"/>
          <a:stretch>
            <a:fillRect/>
          </a:stretch>
        </p:blipFill>
        <p:spPr bwMode="auto">
          <a:xfrm>
            <a:off x="1835696" y="1268760"/>
            <a:ext cx="4508500" cy="374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560840" cy="566738"/>
          </a:xfrm>
        </p:spPr>
        <p:txBody>
          <a:bodyPr/>
          <a:lstStyle/>
          <a:p>
            <a:r>
              <a:rPr lang="sk-SK" dirty="0" smtClean="0"/>
              <a:t>Prečerpávacia vodná elektráreň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83568" y="4941168"/>
            <a:ext cx="7776864" cy="1512168"/>
          </a:xfrm>
        </p:spPr>
        <p:txBody>
          <a:bodyPr>
            <a:normAutofit/>
          </a:bodyPr>
          <a:lstStyle/>
          <a:p>
            <a:r>
              <a:rPr lang="sk-SK" sz="1800" dirty="0" smtClean="0"/>
              <a:t>Vyrábajú elektrinu, keď prúdi voda cez turbínu do dolnej nádrže z vysoko položenej zásobnej nádrže. Pri prebytku elektrického výkonu v energetickej sústave (v nočných hodinách), je voda prečerpávaná späť z dolnej nádrže do hornej zásobnej nádrže. Ústrojenstvo prečerpávacej elektrárne sa skladá z vodnej turbíny, elektromotora/generátora a</a:t>
            </a:r>
            <a:r>
              <a:rPr lang="sk-SK" sz="1800" smtClean="0"/>
              <a:t> čerpadla.</a:t>
            </a:r>
            <a:endParaRPr lang="sk-SK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lum contrast="10000"/>
          </a:blip>
          <a:srcRect t="2507" b="5894"/>
          <a:stretch>
            <a:fillRect/>
          </a:stretch>
        </p:blipFill>
        <p:spPr bwMode="auto">
          <a:xfrm>
            <a:off x="2267744" y="1340768"/>
            <a:ext cx="3355156" cy="344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475</Words>
  <Application>Microsoft Office PowerPoint</Application>
  <PresentationFormat>Prezentácia na obrazovke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Motív Office</vt:lpstr>
      <vt:lpstr>Výroba a rozvod elektrickej energie</vt:lpstr>
      <vt:lpstr>Tepelné elektrárne</vt:lpstr>
      <vt:lpstr>Schéma tepelnej elektrárne</vt:lpstr>
      <vt:lpstr>Jadrové elektrárne</vt:lpstr>
      <vt:lpstr>Spôsob výroby elektrickej energie v jadrovej elektrárni</vt:lpstr>
      <vt:lpstr>Bezpečnosť jadrových elektrární</vt:lpstr>
      <vt:lpstr>Vodné elektrárne</vt:lpstr>
      <vt:lpstr>Kaplanova turbína</vt:lpstr>
      <vt:lpstr>Prečerpávacia vodná elektráreň</vt:lpstr>
      <vt:lpstr>Elektrické vedenia NN, VN, VVN</vt:lpstr>
      <vt:lpstr>Montážne materiály</vt:lpstr>
      <vt:lpstr>Stožiare a ich druhy</vt:lpstr>
      <vt:lpstr>Elektrické vedenia NN, VN, VVN</vt:lpstr>
      <vt:lpstr>Elektrické rozvody v priemyselných závodoch </vt:lpstr>
      <vt:lpstr>Základné druhy priemyselných rozvodov</vt:lpstr>
      <vt:lpstr>Miestny rozvod – domová prípojka</vt:lpstr>
      <vt:lpstr>Domová elektrická prípojka</vt:lpstr>
      <vt:lpstr>Doporučené usporiadanie priestorov  domových prípojok v rodinnom dome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a rozvod elektrickej energie</dc:title>
  <dc:creator>Dušan</dc:creator>
  <cp:lastModifiedBy>Dušan</cp:lastModifiedBy>
  <cp:revision>44</cp:revision>
  <dcterms:created xsi:type="dcterms:W3CDTF">2014-01-09T21:05:36Z</dcterms:created>
  <dcterms:modified xsi:type="dcterms:W3CDTF">2014-09-05T09:44:22Z</dcterms:modified>
</cp:coreProperties>
</file>