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17B-2272-47B0-9B47-33D4CFC361D9}" type="datetimeFigureOut">
              <a:rPr lang="sk-SK" smtClean="0"/>
              <a:pPr/>
              <a:t>28. 3. 2014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F7AD-089B-4FD3-9BF9-4CB76564D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17B-2272-47B0-9B47-33D4CFC361D9}" type="datetimeFigureOut">
              <a:rPr lang="sk-SK" smtClean="0"/>
              <a:pPr/>
              <a:t>28. 3. 2014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F7AD-089B-4FD3-9BF9-4CB76564D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17B-2272-47B0-9B47-33D4CFC361D9}" type="datetimeFigureOut">
              <a:rPr lang="sk-SK" smtClean="0"/>
              <a:pPr/>
              <a:t>28. 3. 2014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F7AD-089B-4FD3-9BF9-4CB76564D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17B-2272-47B0-9B47-33D4CFC361D9}" type="datetimeFigureOut">
              <a:rPr lang="sk-SK" smtClean="0"/>
              <a:pPr/>
              <a:t>28. 3. 2014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F7AD-089B-4FD3-9BF9-4CB76564D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17B-2272-47B0-9B47-33D4CFC361D9}" type="datetimeFigureOut">
              <a:rPr lang="sk-SK" smtClean="0"/>
              <a:pPr/>
              <a:t>28. 3. 2014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F7AD-089B-4FD3-9BF9-4CB76564D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17B-2272-47B0-9B47-33D4CFC361D9}" type="datetimeFigureOut">
              <a:rPr lang="sk-SK" smtClean="0"/>
              <a:pPr/>
              <a:t>28. 3. 2014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F7AD-089B-4FD3-9BF9-4CB76564D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17B-2272-47B0-9B47-33D4CFC361D9}" type="datetimeFigureOut">
              <a:rPr lang="sk-SK" smtClean="0"/>
              <a:pPr/>
              <a:t>28. 3. 2014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F7AD-089B-4FD3-9BF9-4CB76564D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17B-2272-47B0-9B47-33D4CFC361D9}" type="datetimeFigureOut">
              <a:rPr lang="sk-SK" smtClean="0"/>
              <a:pPr/>
              <a:t>28. 3. 2014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F7AD-089B-4FD3-9BF9-4CB76564D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17B-2272-47B0-9B47-33D4CFC361D9}" type="datetimeFigureOut">
              <a:rPr lang="sk-SK" smtClean="0"/>
              <a:pPr/>
              <a:t>28. 3. 2014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F7AD-089B-4FD3-9BF9-4CB76564D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17B-2272-47B0-9B47-33D4CFC361D9}" type="datetimeFigureOut">
              <a:rPr lang="sk-SK" smtClean="0"/>
              <a:pPr/>
              <a:t>28. 3. 2014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F7AD-089B-4FD3-9BF9-4CB76564D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17B-2272-47B0-9B47-33D4CFC361D9}" type="datetimeFigureOut">
              <a:rPr lang="sk-SK" smtClean="0"/>
              <a:pPr/>
              <a:t>28. 3. 2014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F7AD-089B-4FD3-9BF9-4CB76564D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9717B-2272-47B0-9B47-33D4CFC361D9}" type="datetimeFigureOut">
              <a:rPr lang="sk-SK" smtClean="0"/>
              <a:pPr/>
              <a:t>28. 3. 2014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8F7AD-089B-4FD3-9BF9-4CB76564D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Elektrické teplo a svetlo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Elektrické podlahové vykurovanie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 smtClean="0"/>
              <a:t>Pri podlahovom vykurovaní sa ohrieva vzduch v miestnosti od vyhrievanej podlahy. Podlaha sa vyhrieva vyhrievacími káblami uloženými v podlahe.</a:t>
            </a:r>
          </a:p>
          <a:p>
            <a:r>
              <a:rPr lang="sk-SK" sz="1800" dirty="0" smtClean="0"/>
              <a:t>Vyhrievacie káble sú ukladané jednotlivo do betónu, mazaniny alebo pod omietku stien, alebo sú súčasťou</a:t>
            </a:r>
            <a:r>
              <a:rPr lang="sk-SK" sz="1800" b="1" dirty="0" smtClean="0"/>
              <a:t> </a:t>
            </a:r>
            <a:r>
              <a:rPr lang="sk-SK" sz="1800" dirty="0" smtClean="0"/>
              <a:t>vyhrievacích rohoží.</a:t>
            </a:r>
          </a:p>
          <a:p>
            <a:r>
              <a:rPr lang="sk-SK" sz="1800" b="1" dirty="0" smtClean="0"/>
              <a:t>Podlahové kúrenie môže byť vykonané ako priamo výhrevné alebo ako akumulačné kúrenie.</a:t>
            </a:r>
            <a:r>
              <a:rPr lang="sk-SK" sz="1800" dirty="0" smtClean="0"/>
              <a:t> </a:t>
            </a:r>
          </a:p>
          <a:p>
            <a:r>
              <a:rPr lang="sk-SK" sz="1800" b="1" dirty="0" smtClean="0"/>
              <a:t>Priame podlahové vykurovanie</a:t>
            </a:r>
            <a:r>
              <a:rPr lang="sk-SK" sz="1800" dirty="0" smtClean="0"/>
              <a:t> má vyhrievacie káble kryté len tenkou vrstvou mazaniny, ktorá umožňuje prenos tepla s malým časovým omeškaním po zapnutí vykurovania. Priame podlahové vykurovanie sa využíva ako doplnkové kúrenie (pre občasné rýchle prikúrenie).</a:t>
            </a:r>
          </a:p>
          <a:p>
            <a:r>
              <a:rPr lang="sk-SK" sz="1800" b="1" dirty="0" smtClean="0"/>
              <a:t>Akumulačné podlahové vykurovanie</a:t>
            </a:r>
            <a:r>
              <a:rPr lang="sk-SK" sz="1800" dirty="0" smtClean="0"/>
              <a:t> ma vyhrievacie káble pod izolované vrstvou mazaniny hrúbky 8 – 12 cm, pod izoláciou nosnej časti stropu (napr. stropného panelu) a podlahovou krytinou. Prevádzka využíva lacnejšieho nočného prúdu a vyhrievanie je riadené a regulované podobne ako u akumulačných kachieľ.</a:t>
            </a:r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Svetlo – základné pojmy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 smtClean="0"/>
              <a:t>Svetlo je energia, ktorá má formu elektromagnetického žiarenia (vlnenia).</a:t>
            </a:r>
          </a:p>
          <a:p>
            <a:r>
              <a:rPr lang="sk-SK" sz="1800" dirty="0" smtClean="0"/>
              <a:t>Elektromagnetické žiarenie sa šíri vo vzduchoprázdne rýchlosťou c = 299 792 458 m/s  ≈ 300 000 km/s. (Viditeľné svetlo je žiarenie vo vlnovom rozsahu 380 až  780 nm).</a:t>
            </a:r>
          </a:p>
          <a:p>
            <a:r>
              <a:rPr lang="sk-SK" sz="1800" b="1" dirty="0" smtClean="0"/>
              <a:t>Vlnová dĺžka svetla určuje jeho farbu.</a:t>
            </a:r>
          </a:p>
          <a:p>
            <a:r>
              <a:rPr lang="sk-SK" sz="1800" dirty="0" smtClean="0"/>
              <a:t>Farby svetla tvorí viditeľné spektrum. Biele svetlo obsahuje všetky typy farby v určitom pomernom zastúpení. Za biele svetlo je považované žiarenie povrchu slnka.</a:t>
            </a:r>
          </a:p>
          <a:p>
            <a:r>
              <a:rPr lang="sk-SK" sz="1800" dirty="0" smtClean="0"/>
              <a:t>Miešaním základných farieb (červená, zelená, modrá) môžeme dostať ďalšie farby .</a:t>
            </a:r>
          </a:p>
          <a:p>
            <a:r>
              <a:rPr lang="sk-SK" sz="1800" b="1" dirty="0" smtClean="0"/>
              <a:t>Farebné zloženie. - </a:t>
            </a:r>
            <a:r>
              <a:rPr lang="sk-SK" sz="1800" dirty="0" smtClean="0"/>
              <a:t>Predmety sa javia vo farbe svetla, ktoré odrážajú.</a:t>
            </a:r>
          </a:p>
          <a:p>
            <a:r>
              <a:rPr lang="sk-SK" sz="1800" b="1" dirty="0" smtClean="0"/>
              <a:t>Farba telesa môže byť viditeľná len pri osvetlení zdrojom, ktorý má túto farbu vo svojom spektre.</a:t>
            </a:r>
            <a:endParaRPr lang="sk-SK" sz="1800" dirty="0" smtClean="0"/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Fotometria – základné pojmy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 smtClean="0"/>
              <a:t>Základnou fotometrickou veličinou je </a:t>
            </a:r>
            <a:r>
              <a:rPr lang="sk-SK" sz="1800" b="1" dirty="0" smtClean="0"/>
              <a:t>svietivosť</a:t>
            </a:r>
            <a:r>
              <a:rPr lang="sk-SK" sz="1800" dirty="0" smtClean="0"/>
              <a:t> a jednotkou svietivosti je 1 kandela (1 </a:t>
            </a:r>
            <a:r>
              <a:rPr lang="sk-SK" sz="1800" dirty="0" err="1" smtClean="0"/>
              <a:t>cd</a:t>
            </a:r>
            <a:r>
              <a:rPr lang="sk-SK" sz="1800" dirty="0" smtClean="0"/>
              <a:t>). </a:t>
            </a:r>
          </a:p>
          <a:p>
            <a:r>
              <a:rPr lang="sk-SK" sz="1800" b="1" dirty="0" smtClean="0"/>
              <a:t>Svetelný tok -</a:t>
            </a:r>
            <a:r>
              <a:rPr lang="sk-SK" sz="1800" dirty="0" smtClean="0"/>
              <a:t> je žiarivým svetelným výkonom a jednotkou je 1 lúmen. </a:t>
            </a:r>
            <a:r>
              <a:rPr lang="sk-SK" sz="1800" b="1" dirty="0" smtClean="0"/>
              <a:t>Svetelný tok zdroja je celkový svetelný výkon vyžarovaný zdrojom.</a:t>
            </a:r>
          </a:p>
          <a:p>
            <a:r>
              <a:rPr lang="sk-SK" sz="1800" b="1" dirty="0" smtClean="0"/>
              <a:t>Merný svetelný výkon je pomer výkonu svetelného žiarenia a elektrického príkonu. </a:t>
            </a:r>
            <a:r>
              <a:rPr lang="sk-SK" sz="1800" dirty="0" smtClean="0"/>
              <a:t>Jednotkou je 1 lux. </a:t>
            </a:r>
            <a:r>
              <a:rPr lang="sk-SK" sz="1800" b="1" dirty="0" smtClean="0"/>
              <a:t>Osvetlenie</a:t>
            </a:r>
            <a:r>
              <a:rPr lang="sk-SK" sz="1800" dirty="0" smtClean="0"/>
              <a:t> je podiel svetelného toku a plochy, na ktorú dopadá. </a:t>
            </a:r>
            <a:r>
              <a:rPr lang="sk-SK" sz="1800" b="1" dirty="0" smtClean="0"/>
              <a:t>Pre rôzne priestory sú </a:t>
            </a:r>
            <a:r>
              <a:rPr lang="sk-SK" sz="1800" b="1" dirty="0" err="1" smtClean="0"/>
              <a:t>doporučované</a:t>
            </a:r>
            <a:r>
              <a:rPr lang="sk-SK" sz="1800" b="1" dirty="0" smtClean="0"/>
              <a:t> minimálne hodnoty osvetlenia, zaručujúce dobré podmienky viditeľnosti.</a:t>
            </a:r>
          </a:p>
          <a:p>
            <a:r>
              <a:rPr lang="sk-SK" sz="1800" b="1" dirty="0" smtClean="0"/>
              <a:t>Jas </a:t>
            </a:r>
            <a:r>
              <a:rPr lang="sk-SK" sz="1800" dirty="0" smtClean="0"/>
              <a:t>je intenzita svietivosti žiarivej plochy zdroja svetla a je jedno, či sa jedná o primárny zdroj alebo zdroj sekundárny (zdroj odrážaného svetla).</a:t>
            </a:r>
          </a:p>
          <a:p>
            <a:r>
              <a:rPr lang="sk-SK" sz="1800" b="1" dirty="0" smtClean="0"/>
              <a:t>Veľký jas zdroja spôsobuje oslnenie.</a:t>
            </a:r>
          </a:p>
          <a:p>
            <a:r>
              <a:rPr lang="sk-SK" sz="1800" b="1" dirty="0" smtClean="0"/>
              <a:t>(Odraz svetla.</a:t>
            </a:r>
            <a:r>
              <a:rPr lang="sk-SK" sz="1800" dirty="0" smtClean="0"/>
              <a:t> Pri dopade svetla na rozhranie s iným optickým prostredím sa časť svetla odrazí. Pri odraze od hladkej kovovej plochy má odrazené svetlo rovnaký charakter ako svetlo dopadajúce. Pri odraze od nekovovej hladkej plochy dochádza k tzv. polarizácii svetla).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Žiarovky, výbojky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b="1" dirty="0" smtClean="0"/>
              <a:t>Žiarovka</a:t>
            </a:r>
            <a:r>
              <a:rPr lang="sk-SK" sz="2000" dirty="0" smtClean="0"/>
              <a:t> je svetelný zdroj v ktorom vzniká svetelné optické žiarenie, </a:t>
            </a:r>
            <a:r>
              <a:rPr lang="sk-SK" sz="2000" dirty="0" err="1" smtClean="0"/>
              <a:t>tj</a:t>
            </a:r>
            <a:r>
              <a:rPr lang="sk-SK" sz="2000" dirty="0" smtClean="0"/>
              <a:t>. tepelným budením pri zohriatí na vysokú teplotu prechodom elektrického prúdu.</a:t>
            </a:r>
          </a:p>
          <a:p>
            <a:r>
              <a:rPr lang="sk-SK" sz="2000" b="1" dirty="0" smtClean="0"/>
              <a:t>Vlákna dnešných žiaroviek sú z </a:t>
            </a:r>
            <a:r>
              <a:rPr lang="sk-SK" sz="2000" b="1" dirty="0" err="1" smtClean="0"/>
              <a:t>wolfrámu</a:t>
            </a:r>
            <a:r>
              <a:rPr lang="sk-SK" sz="2000" b="1" dirty="0" smtClean="0"/>
              <a:t>. Žiarovky sú buď vákuové, alebo plnené zmesou vzácnych plynov (argónom a kryptónom). </a:t>
            </a:r>
            <a:r>
              <a:rPr lang="sk-SK" sz="2000" dirty="0" smtClean="0"/>
              <a:t>Pre zväčšenie vyžarovacieho povrchu bývajú vlákna žiaroviek navinuté ako jednoduché alebo dvojité špirály.</a:t>
            </a:r>
          </a:p>
          <a:p>
            <a:r>
              <a:rPr lang="sk-SK" sz="2000" b="1" dirty="0" smtClean="0"/>
              <a:t>Výbojky - </a:t>
            </a:r>
            <a:r>
              <a:rPr lang="sk-SK" sz="2000" dirty="0" smtClean="0"/>
              <a:t>vzniká  </a:t>
            </a:r>
            <a:r>
              <a:rPr lang="sk-SK" sz="2000" dirty="0" smtClean="0"/>
              <a:t>v nich </a:t>
            </a:r>
            <a:r>
              <a:rPr lang="sk-SK" sz="2000" dirty="0" smtClean="0"/>
              <a:t>pri elektrickom výboji medzi elektródami v prostredí plynu alebo pár kovové elektromagnetické žiarenie vo viditeľnej alebo ultrafialovej časti spektra. Neviditeľné žiarenie je prevedené do viditeľnej oblasti pomocou </a:t>
            </a:r>
            <a:r>
              <a:rPr lang="sk-SK" sz="2000" dirty="0" err="1" smtClean="0"/>
              <a:t>luminofora</a:t>
            </a:r>
            <a:r>
              <a:rPr lang="sk-SK" sz="2000" dirty="0" smtClean="0"/>
              <a:t> na vnútornej strane sklenenej alebo kremíkovej výbojky.</a:t>
            </a:r>
          </a:p>
          <a:p>
            <a:r>
              <a:rPr lang="sk-SK" sz="2000" b="1" dirty="0" smtClean="0"/>
              <a:t>Výboj v plyne </a:t>
            </a:r>
            <a:r>
              <a:rPr lang="sk-SK" sz="2000" dirty="0" smtClean="0"/>
              <a:t>nastáva pri prechode elektrického prúdu plynom.</a:t>
            </a:r>
          </a:p>
          <a:p>
            <a:endParaRPr lang="sk-SK" sz="1800" dirty="0" smtClean="0"/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Žiarivky, svetelné trubice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Žiarivky</a:t>
            </a:r>
            <a:r>
              <a:rPr lang="sk-SK" sz="1800" dirty="0" smtClean="0"/>
              <a:t> sú nízkotlakové výbojky plnené ortuťovými parami s malou prímesou vzácnych plynov napr. argónu, kryptónu. Prevažne UV žiarenie ortuťových pár sa mení na vrstve </a:t>
            </a:r>
            <a:r>
              <a:rPr lang="sk-SK" sz="1800" dirty="0" err="1" smtClean="0"/>
              <a:t>luminofora</a:t>
            </a:r>
            <a:r>
              <a:rPr lang="sk-SK" sz="1800" dirty="0" smtClean="0"/>
              <a:t> na svetlo. Majú veľkú životnosť (asi 7500 hodín) a veľký merný svetelný výkon.</a:t>
            </a:r>
          </a:p>
          <a:p>
            <a:r>
              <a:rPr lang="sk-SK" sz="1800" b="1" dirty="0" smtClean="0"/>
              <a:t>Kompaktné žiarivky</a:t>
            </a:r>
            <a:r>
              <a:rPr lang="sk-SK" sz="1800" dirty="0" smtClean="0"/>
              <a:t> označované ako </a:t>
            </a:r>
            <a:r>
              <a:rPr lang="sk-SK" sz="1800" b="1" dirty="0" smtClean="0"/>
              <a:t>úsporné žiarovky</a:t>
            </a:r>
            <a:r>
              <a:rPr lang="sk-SK" sz="1800" dirty="0" smtClean="0"/>
              <a:t> sú malé žiarivkové svietidlá, ktoré majú potrebné predradné obvody vstavené v pätici a môžu sa zaskrutkovať do žiarovkového závitu E27 alebo E14 namiesto bežných žiaroviek. Sú zvlášť vhodné v miestach s trvalým alebo dlhodobým svietením.</a:t>
            </a:r>
          </a:p>
          <a:p>
            <a:r>
              <a:rPr lang="sk-SK" sz="1800" b="1" dirty="0" smtClean="0"/>
              <a:t>Svetelné trubice - </a:t>
            </a:r>
            <a:r>
              <a:rPr lang="sk-SK" sz="1800" dirty="0" smtClean="0"/>
              <a:t>sú plynom plnené výbojky s </a:t>
            </a:r>
            <a:r>
              <a:rPr lang="sk-SK" sz="1800" dirty="0" err="1" smtClean="0"/>
              <a:t>nažhavenými</a:t>
            </a:r>
            <a:r>
              <a:rPr lang="sk-SK" sz="1800" dirty="0" smtClean="0"/>
              <a:t> elektródami, vysokým zapaľovacím i prevádzkovým napätím (1 000 V až 10 000 V) a malým svetelným výkonom. Sú väčšinou používané na svetelné reklamy. Farby svetelných trubíc závisia od plynovej náplni a od </a:t>
            </a:r>
            <a:r>
              <a:rPr lang="sk-SK" sz="1800" dirty="0" err="1" smtClean="0"/>
              <a:t>luminofora</a:t>
            </a:r>
            <a:r>
              <a:rPr lang="sk-SK" sz="1800" dirty="0" smtClean="0"/>
              <a:t>. Pripája sa na ne </a:t>
            </a:r>
            <a:r>
              <a:rPr lang="sk-SK" sz="1800" b="1" dirty="0" smtClean="0"/>
              <a:t>rozptylový transformátor, </a:t>
            </a:r>
            <a:r>
              <a:rPr lang="sk-SK" sz="1800" dirty="0" smtClean="0"/>
              <a:t>ktorý dáva dostatočné vysoké zapaľovacie napätie a obmedzuje prevádzkový prúd. K odpojeniu zariadenia od siete pri skrate na zem slúži ochranný istič. Všetky prístupné vodivé časti, musia byť vzájomne pospájané vodičom pre vyrovnanie potenciálu a pomocou jeho je spojený s ochranným vodičom.</a:t>
            </a:r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Elektrické chladenie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b="1" dirty="0"/>
              <a:t>Chladenie </a:t>
            </a:r>
            <a:r>
              <a:rPr lang="sk-SK" sz="1800" dirty="0"/>
              <a:t>je v podstate prečerpávanie tepla, ktoré odoberáme ochladzovanej látke alebo priestoru a odvádzame ho do inej látky alebo priestoru. </a:t>
            </a:r>
            <a:endParaRPr lang="sk-SK" sz="1800" dirty="0" smtClean="0"/>
          </a:p>
          <a:p>
            <a:r>
              <a:rPr lang="sk-SK" sz="1800" b="1" dirty="0"/>
              <a:t>Elektrická kompresorová chladnička</a:t>
            </a:r>
            <a:r>
              <a:rPr lang="sk-SK" sz="1800" dirty="0"/>
              <a:t> </a:t>
            </a:r>
            <a:r>
              <a:rPr lang="sk-SK" sz="1800" dirty="0" smtClean="0"/>
              <a:t>používa </a:t>
            </a:r>
            <a:r>
              <a:rPr lang="sk-SK" sz="1800" dirty="0"/>
              <a:t>ako chladivo </a:t>
            </a:r>
            <a:r>
              <a:rPr lang="sk-SK" sz="1800" dirty="0" err="1"/>
              <a:t>difluór</a:t>
            </a:r>
            <a:r>
              <a:rPr lang="sk-SK" sz="1800" dirty="0"/>
              <a:t> (</a:t>
            </a:r>
            <a:r>
              <a:rPr lang="sk-SK" sz="1800" dirty="0" err="1"/>
              <a:t>ledon</a:t>
            </a:r>
            <a:r>
              <a:rPr lang="sk-SK" sz="1800" dirty="0"/>
              <a:t>). </a:t>
            </a:r>
            <a:r>
              <a:rPr lang="sk-SK" sz="1800" dirty="0" smtClean="0"/>
              <a:t>Spúšťanie </a:t>
            </a:r>
            <a:r>
              <a:rPr lang="sk-SK" sz="1800" dirty="0"/>
              <a:t>elektromotora kompresora je periodické a obstaráva ho termostat a rozbehové relé</a:t>
            </a:r>
            <a:r>
              <a:rPr lang="sk-SK" sz="1800" dirty="0" smtClean="0"/>
              <a:t>.</a:t>
            </a:r>
          </a:p>
          <a:p>
            <a:r>
              <a:rPr lang="sk-SK" sz="1800" b="1" dirty="0"/>
              <a:t>Elektrická absorpčná chladnička</a:t>
            </a:r>
            <a:r>
              <a:rPr lang="sk-SK" sz="1800" dirty="0"/>
              <a:t> používa ako chladivo zmes čpavku, vody a vodíka v určitom pomere. Funkcia chladničky je založená na fyzikálnych zákonoch vyparovania kvapalín, miešania plynov a absorpcie plynov v kvapalinách</a:t>
            </a:r>
            <a:r>
              <a:rPr lang="sk-SK" sz="1800" dirty="0" smtClean="0"/>
              <a:t>.</a:t>
            </a:r>
          </a:p>
          <a:p>
            <a:r>
              <a:rPr lang="sk-SK" sz="1800" b="1" dirty="0"/>
              <a:t>Elektrická chladnička s nepretržitou prevádzkou</a:t>
            </a:r>
            <a:r>
              <a:rPr lang="sk-SK" sz="1800" dirty="0"/>
              <a:t> pracuje bez čerpadla, ktoré je nahradené vhodným plynom (vodíkom), ktorý vyrovnáva tlakový rozdiel medzi výparníkom a kondenzátorom</a:t>
            </a:r>
            <a:r>
              <a:rPr lang="sk-SK" sz="1800" dirty="0" smtClean="0"/>
              <a:t>.</a:t>
            </a:r>
          </a:p>
          <a:p>
            <a:r>
              <a:rPr lang="sk-SK" sz="1800" b="1" dirty="0"/>
              <a:t>Polovodičová termoelektrická chladnička</a:t>
            </a:r>
            <a:r>
              <a:rPr lang="sk-SK" sz="1800" dirty="0"/>
              <a:t> pracuje na princípe </a:t>
            </a:r>
            <a:r>
              <a:rPr lang="sk-SK" sz="1800" dirty="0" err="1"/>
              <a:t>Peltierovho</a:t>
            </a:r>
            <a:r>
              <a:rPr lang="sk-SK" sz="1800" dirty="0"/>
              <a:t> javu. Chladiace batérie sú zložené z  polovodičových článkov. Chladný spoj polovodičov N a P možno použiť na chladiace účely tak, že sa umiestni do tepelne izolovanej časti chladničky. Teplá strana článku sa pripojí na zdroj jednosmerného prúdu.</a:t>
            </a:r>
          </a:p>
          <a:p>
            <a:endParaRPr lang="sk-SK" sz="1800" dirty="0"/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404664"/>
            <a:ext cx="7992888" cy="566738"/>
          </a:xfrm>
        </p:spPr>
        <p:txBody>
          <a:bodyPr/>
          <a:lstStyle/>
          <a:p>
            <a:r>
              <a:rPr lang="sk-SK" dirty="0" smtClean="0"/>
              <a:t>Elektrická kompresorová chladnička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539552" y="5085184"/>
            <a:ext cx="7992888" cy="1087016"/>
          </a:xfrm>
        </p:spPr>
        <p:txBody>
          <a:bodyPr/>
          <a:lstStyle/>
          <a:p>
            <a:r>
              <a:rPr lang="sk-SK" dirty="0" smtClean="0"/>
              <a:t>1 – výparník, 2 – kompresor, 3- kondenzátor, 4 – </a:t>
            </a:r>
            <a:r>
              <a:rPr lang="sk-SK" dirty="0" err="1" smtClean="0"/>
              <a:t>dehydrátor</a:t>
            </a:r>
            <a:r>
              <a:rPr lang="sk-SK" dirty="0" smtClean="0"/>
              <a:t>, 5 – termostat s prepínačom a rozbehovým relé, </a:t>
            </a:r>
          </a:p>
          <a:p>
            <a:r>
              <a:rPr lang="sk-SK" dirty="0" smtClean="0"/>
              <a:t>6 – elektrický prívod, 7 – klimatizačná priečka, 8 – kapilárna rúrka, 9 – plynný </a:t>
            </a:r>
            <a:r>
              <a:rPr lang="sk-SK" dirty="0" err="1" smtClean="0"/>
              <a:t>ledon</a:t>
            </a:r>
            <a:r>
              <a:rPr lang="sk-SK" dirty="0" smtClean="0"/>
              <a:t>, 10 – kvapalný </a:t>
            </a:r>
            <a:r>
              <a:rPr lang="sk-SK" dirty="0" err="1" smtClean="0"/>
              <a:t>ledon</a:t>
            </a:r>
            <a:r>
              <a:rPr lang="sk-SK" dirty="0" smtClean="0"/>
              <a:t>, 11- vnútorné osvetlenie, 12 – dverový kontakt, 13 – magnetické tesnenie dverí , 14 – smaltovaný plášť s tepelnou izoláciou.</a:t>
            </a:r>
            <a:endParaRPr lang="sk-SK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2486" t="3608" b="32889"/>
          <a:stretch>
            <a:fillRect/>
          </a:stretch>
        </p:blipFill>
        <p:spPr bwMode="auto">
          <a:xfrm>
            <a:off x="2267744" y="1268760"/>
            <a:ext cx="3720482" cy="346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2800" dirty="0" smtClean="0"/>
              <a:t>Elektrické prečerpávanie tepla</a:t>
            </a: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 smtClean="0"/>
              <a:t>Pomocou tepelného čerpadla môžeme získať naakumulované teplo z vody a pôdy.</a:t>
            </a:r>
          </a:p>
          <a:p>
            <a:r>
              <a:rPr lang="sk-SK" sz="1800" dirty="0" smtClean="0"/>
              <a:t>Zariadenie </a:t>
            </a:r>
            <a:r>
              <a:rPr lang="sk-SK" sz="1800" dirty="0"/>
              <a:t>pracuje podobne ako kompresorová chladnička, ale s tým rozdielom, že výparník prečerpáva teplo z miesta nižšej teploty (3 °C až 10 °C) do miesta vyššej teploty v miestnosti, v ktorej je </a:t>
            </a:r>
            <a:r>
              <a:rPr lang="sk-SK" sz="1800"/>
              <a:t>umiestnený  </a:t>
            </a:r>
            <a:r>
              <a:rPr lang="sk-SK" sz="1800" smtClean="0"/>
              <a:t>radiátor.</a:t>
            </a:r>
            <a:endParaRPr lang="sk-SK" sz="1800" dirty="0"/>
          </a:p>
          <a:p>
            <a:r>
              <a:rPr lang="sk-SK" sz="1800" dirty="0"/>
              <a:t>Tepelnú energiu získanú tepelnými čerpadlami možno využívať na vykurovanie, klimatizáciu a ohrev úžitkovej vody v obytných budovách, školách, </a:t>
            </a:r>
            <a:r>
              <a:rPr lang="sk-SK" sz="1800" dirty="0" err="1"/>
              <a:t>zhromažďovacích</a:t>
            </a:r>
            <a:r>
              <a:rPr lang="sk-SK" sz="1800" dirty="0"/>
              <a:t> alebo pracovných priestoroch, plavárňach, administratívnych a priemyselných </a:t>
            </a:r>
            <a:r>
              <a:rPr lang="sk-SK" sz="1800" dirty="0" smtClean="0"/>
              <a:t>budovách.</a:t>
            </a:r>
            <a:endParaRPr lang="sk-SK" sz="1800" dirty="0"/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92888" cy="566738"/>
          </a:xfrm>
        </p:spPr>
        <p:txBody>
          <a:bodyPr/>
          <a:lstStyle/>
          <a:p>
            <a:r>
              <a:rPr lang="sk-SK" dirty="0" smtClean="0"/>
              <a:t>Príklad využitia tepelného čerpadla na vykurovanie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7704856" cy="804862"/>
          </a:xfrm>
        </p:spPr>
        <p:txBody>
          <a:bodyPr/>
          <a:lstStyle/>
          <a:p>
            <a:r>
              <a:rPr lang="sk-SK" dirty="0" smtClean="0"/>
              <a:t>1 – výmenník tepla; 2 – kondenzátor; 3 – kompresor s elektromotorom; 4 – redukčný ventil</a:t>
            </a:r>
          </a:p>
          <a:p>
            <a:r>
              <a:rPr lang="sk-SK" dirty="0" smtClean="0"/>
              <a:t>5 – zdroj tepla; 6 – teplovodný radiátor; 7 – podzemný výmenník tepla</a:t>
            </a:r>
            <a:endParaRPr lang="sk-SK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lum contrast="20000"/>
          </a:blip>
          <a:srcRect t="502" b="11145"/>
          <a:stretch>
            <a:fillRect/>
          </a:stretch>
        </p:blipFill>
        <p:spPr bwMode="auto">
          <a:xfrm>
            <a:off x="2339752" y="1340768"/>
            <a:ext cx="381635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Elektrické ohrievače vody</a:t>
            </a: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Otvorené ohrievače vody: </a:t>
            </a:r>
          </a:p>
          <a:p>
            <a:r>
              <a:rPr lang="sk-SK" sz="1800" dirty="0" smtClean="0"/>
              <a:t>nie sú pod tlakom vodovodného rozvodu, môžu mať preto len jedno odberné miesto (pod úrovňou výtoku z nádrže).</a:t>
            </a:r>
          </a:p>
          <a:p>
            <a:r>
              <a:rPr lang="sk-SK" sz="1800" b="1" dirty="0" smtClean="0"/>
              <a:t>Uzatvorené ohrievače vody: </a:t>
            </a:r>
          </a:p>
          <a:p>
            <a:r>
              <a:rPr lang="sk-SK" sz="1800" dirty="0" smtClean="0"/>
              <a:t>sú stále pod tlakom vodovodného rozvodu a voda v zásobníku sa doplňuje automatický pri odbere ako u prietokových ohrievačov. Tieto ohrievače musia byť vybavené tlakovou bezpečnostnou armatúrou.</a:t>
            </a:r>
          </a:p>
          <a:p>
            <a:r>
              <a:rPr lang="sk-SK" sz="1800" b="1" dirty="0" smtClean="0"/>
              <a:t>Elektrická prípojka k ohrievaču vody:</a:t>
            </a:r>
            <a:endParaRPr lang="sk-SK" sz="1800" dirty="0" smtClean="0"/>
          </a:p>
          <a:p>
            <a:r>
              <a:rPr lang="sk-SK" sz="1800" dirty="0" smtClean="0"/>
              <a:t>Ohrievače vody s príkonom do 2 </a:t>
            </a:r>
            <a:r>
              <a:rPr lang="sk-SK" sz="1800" dirty="0" err="1" smtClean="0"/>
              <a:t>kW</a:t>
            </a:r>
            <a:r>
              <a:rPr lang="sk-SK" sz="1800" dirty="0" smtClean="0"/>
              <a:t> možno pripojiť do zásuvkového rozvodu s ochrannými kontaktmi v zásuvkách.</a:t>
            </a:r>
          </a:p>
          <a:p>
            <a:r>
              <a:rPr lang="sk-SK" sz="1800" dirty="0" smtClean="0"/>
              <a:t>Výkonnejšie ohrievače bývajú trojfázové a vyžadujú samostatný pevný prívod so samostatným vypínačom a ističom.</a:t>
            </a:r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476672"/>
            <a:ext cx="7560840" cy="566738"/>
          </a:xfrm>
        </p:spPr>
        <p:txBody>
          <a:bodyPr/>
          <a:lstStyle/>
          <a:p>
            <a:r>
              <a:rPr lang="sk-SK" dirty="0" smtClean="0"/>
              <a:t>Zásobníkové elektrické ohrievače vody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683568" y="4869160"/>
            <a:ext cx="7776864" cy="1296144"/>
          </a:xfrm>
        </p:spPr>
        <p:txBody>
          <a:bodyPr/>
          <a:lstStyle/>
          <a:p>
            <a:r>
              <a:rPr lang="sk-SK" b="1" dirty="0" smtClean="0"/>
              <a:t>Otvorené zásobníky a bojlery : </a:t>
            </a:r>
            <a:r>
              <a:rPr lang="sk-SK" dirty="0" smtClean="0"/>
              <a:t>1 otvorený výtok teplej vody; 2 ventil pre odber teplej vody </a:t>
            </a:r>
          </a:p>
          <a:p>
            <a:r>
              <a:rPr lang="sk-SK" b="1" dirty="0" smtClean="0"/>
              <a:t>Uzavreté zásobníky: </a:t>
            </a:r>
            <a:r>
              <a:rPr lang="sk-SK" dirty="0" smtClean="0"/>
              <a:t>1 – odbery na rozvode teplej vody (ventily); 2 bezpečnostná tlaková armatúra</a:t>
            </a:r>
          </a:p>
          <a:p>
            <a:r>
              <a:rPr lang="sk-SK" dirty="0" smtClean="0"/>
              <a:t>3 vyhrievacie teleso; 4 prepadová rúrka; 5 tepelná izolácia; 6 vnútorná nádrž; 7 vonkajší plášť;</a:t>
            </a:r>
          </a:p>
          <a:p>
            <a:r>
              <a:rPr lang="sk-SK" dirty="0" smtClean="0"/>
              <a:t>8 zberač pre vypúšťanie</a:t>
            </a:r>
            <a:endParaRPr lang="sk-SK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3427" b="43135"/>
          <a:stretch>
            <a:fillRect/>
          </a:stretch>
        </p:blipFill>
        <p:spPr bwMode="auto">
          <a:xfrm>
            <a:off x="2123728" y="1484784"/>
            <a:ext cx="3888163" cy="302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Druhy elektrických ohrievačov vody</a:t>
            </a: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Prietokové ohrievače vody, </a:t>
            </a:r>
            <a:r>
              <a:rPr lang="sk-SK" sz="1800" dirty="0" smtClean="0"/>
              <a:t>sú uzatvorené ohrievače. Ohrievajú priebežne pretekajúcu vodu. K tomu je potrebný veľký tepelný výkon.</a:t>
            </a:r>
          </a:p>
          <a:p>
            <a:r>
              <a:rPr lang="sk-SK" sz="1800" b="1" dirty="0" smtClean="0"/>
              <a:t>Zásobníky teplej vody </a:t>
            </a:r>
            <a:r>
              <a:rPr lang="sk-SK" sz="1800" dirty="0" smtClean="0"/>
              <a:t>majú (na rozdiel od bojlerov) tepelne izolovanú nádrž  s ohrievanou vodou , aby mohli udržiavať teplú vodu bez veľkých tepelných strát dlhšiu dobu. </a:t>
            </a:r>
            <a:r>
              <a:rPr lang="sk-SK" sz="1800" b="1" dirty="0" smtClean="0"/>
              <a:t>Dvoj okruhové zásobníky</a:t>
            </a:r>
            <a:r>
              <a:rPr lang="sk-SK" sz="1800" dirty="0" smtClean="0"/>
              <a:t> majú pre prípad veľkého odberu ešte doplnkový ohrev. </a:t>
            </a:r>
            <a:r>
              <a:rPr lang="sk-SK" sz="1800" b="1" dirty="0" smtClean="0"/>
              <a:t>Základný ohrev</a:t>
            </a:r>
            <a:r>
              <a:rPr lang="sk-SK" sz="1800" dirty="0" smtClean="0"/>
              <a:t> (na lacnejšiu energiu napr. nočný prúd) ohrieva vodu vo výhodnej dobe.</a:t>
            </a:r>
          </a:p>
          <a:p>
            <a:r>
              <a:rPr lang="sk-SK" sz="1800" b="1" dirty="0" smtClean="0"/>
              <a:t>Bojler</a:t>
            </a:r>
            <a:r>
              <a:rPr lang="sk-SK" sz="1800" dirty="0" smtClean="0"/>
              <a:t> je otvorený ohrievač vody so zásobníkom bez tepelnej izolácie. Po ručnom zapnutí je voda v zásobníku jednorázovo ohriata na nastavenú teplotu a po dosiahnutí nastavenej teploty sa ohrev vypne. Použitie: umývanie, sprchovanie. </a:t>
            </a:r>
          </a:p>
          <a:p>
            <a:r>
              <a:rPr lang="sk-SK" sz="1800" b="1" dirty="0" smtClean="0"/>
              <a:t>Varné prístroje</a:t>
            </a:r>
            <a:r>
              <a:rPr lang="sk-SK" sz="1800" dirty="0" smtClean="0"/>
              <a:t> sú otvorené kuchynské spotrebiče, väčšinou bez prívodu vody a bez tepelnej izolácie, pripojované elektricky do zásuvky, (varné kanvice, variče prekvapkávanej alebo presso kávy). Príkon výhrevného telesa býva 2 </a:t>
            </a:r>
            <a:r>
              <a:rPr lang="sk-SK" sz="1800" dirty="0" err="1" smtClean="0"/>
              <a:t>kW</a:t>
            </a:r>
            <a:r>
              <a:rPr lang="sk-SK" sz="1800" dirty="0" smtClean="0"/>
              <a:t> a prístroje sú </a:t>
            </a:r>
            <a:r>
              <a:rPr lang="sk-SK" sz="1800" smtClean="0"/>
              <a:t>ešte chránené proti </a:t>
            </a:r>
            <a:r>
              <a:rPr lang="sk-SK" sz="1800" dirty="0" smtClean="0"/>
              <a:t>prehriatiu tepelného telesa (pri nedostatku vody) tepelným vypínačom. </a:t>
            </a:r>
          </a:p>
          <a:p>
            <a:endParaRPr lang="sk-SK" sz="1800" dirty="0" smtClean="0"/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Elektrické vykurovanie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 smtClean="0"/>
              <a:t>Elektrické tepelné telesá vyhrievajú priestor, v ktorom sú umiestnené. Teplo vzniká priechodom vzdušného prúdu vyhrievacími telesami a je prenášané do okolia.</a:t>
            </a:r>
          </a:p>
          <a:p>
            <a:r>
              <a:rPr lang="sk-SK" sz="1800" b="1" dirty="0" smtClean="0"/>
              <a:t>Priamo výhrevné </a:t>
            </a:r>
            <a:r>
              <a:rPr lang="sk-SK" sz="1800" dirty="0" smtClean="0"/>
              <a:t>môžu byť pripojené do zásuvkových rozvodov, pretože ich príkon nepresahuje 3 </a:t>
            </a:r>
            <a:r>
              <a:rPr lang="sk-SK" sz="1800" dirty="0" err="1" smtClean="0"/>
              <a:t>kW</a:t>
            </a:r>
            <a:r>
              <a:rPr lang="sk-SK" sz="1800" dirty="0" smtClean="0"/>
              <a:t>.</a:t>
            </a:r>
          </a:p>
          <a:p>
            <a:r>
              <a:rPr lang="sk-SK" sz="1800" b="1" dirty="0" smtClean="0"/>
              <a:t>Akumulačné kachle</a:t>
            </a:r>
            <a:r>
              <a:rPr lang="sk-SK" sz="1800" dirty="0" smtClean="0"/>
              <a:t> mávajú príkon do 7 </a:t>
            </a:r>
            <a:r>
              <a:rPr lang="sk-SK" sz="1800" dirty="0" err="1" smtClean="0"/>
              <a:t>kW</a:t>
            </a:r>
            <a:r>
              <a:rPr lang="sk-SK" sz="1800" dirty="0" smtClean="0"/>
              <a:t> na trojfázovej prípojke a využívajú lacnejší nočný prúd. Teplo z rúrkových výhrevných telies sa akumuluje v masívnych, minerálnych alebo keramických doskách, ktoré sú vyhriate na 600 – 700 °C.</a:t>
            </a:r>
          </a:p>
          <a:p>
            <a:r>
              <a:rPr lang="sk-SK" sz="1800" dirty="0" smtClean="0">
                <a:solidFill>
                  <a:srgbClr val="FF0000"/>
                </a:solidFill>
              </a:rPr>
              <a:t>V režime vykurovania miestností je vzduch miestností preháňaný pomocou ventilátora akumulačných kachieľ medzi horúcimi doskami a tým je ohrievaný</a:t>
            </a:r>
          </a:p>
          <a:p>
            <a:r>
              <a:rPr lang="sk-SK" sz="1800" b="1" dirty="0" smtClean="0"/>
              <a:t>V priestoroch so zvýšením nebezpečenstva požiaru alebo nebezpečenstva výbuchu nesmú byť inštalované tepelné žiariče ani otvorené akumulačné kachle.</a:t>
            </a:r>
            <a:endParaRPr lang="sk-SK" sz="1800" dirty="0" smtClean="0"/>
          </a:p>
          <a:p>
            <a:r>
              <a:rPr lang="sk-SK" sz="1800" dirty="0" smtClean="0">
                <a:solidFill>
                  <a:srgbClr val="FF0000"/>
                </a:solidFill>
              </a:rPr>
              <a:t>Kachle kombinujúce akumuláciu tepla a tepelné vyžarovanie sú </a:t>
            </a:r>
            <a:r>
              <a:rPr lang="sk-SK" sz="1800" b="1" dirty="0" smtClean="0">
                <a:solidFill>
                  <a:srgbClr val="FF0000"/>
                </a:solidFill>
              </a:rPr>
              <a:t>sálavé tepelné zdroje </a:t>
            </a:r>
            <a:r>
              <a:rPr lang="sk-SK" sz="1800" dirty="0" smtClean="0">
                <a:solidFill>
                  <a:srgbClr val="FF0000"/>
                </a:solidFill>
              </a:rPr>
              <a:t>vyžarujúce teplo a ohrievajú vzduch kontaktne ako kachľové masívne pece. </a:t>
            </a:r>
          </a:p>
          <a:p>
            <a:r>
              <a:rPr lang="sk-SK" sz="1800" b="1" dirty="0" smtClean="0"/>
              <a:t>Akumulačné kachle by mali byť umiestnené v miestnosti v mieste najväčších tepelných strát. </a:t>
            </a:r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329</Words>
  <Application>Microsoft Office PowerPoint</Application>
  <PresentationFormat>Prezentácia na obrazovke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Motív Office</vt:lpstr>
      <vt:lpstr>Elektrické teplo a svetlo</vt:lpstr>
      <vt:lpstr>Elektrické chladenie</vt:lpstr>
      <vt:lpstr>Elektrická kompresorová chladnička</vt:lpstr>
      <vt:lpstr>Elektrické prečerpávanie tepla</vt:lpstr>
      <vt:lpstr>Príklad využitia tepelného čerpadla na vykurovanie</vt:lpstr>
      <vt:lpstr>Elektrické ohrievače vody</vt:lpstr>
      <vt:lpstr>Zásobníkové elektrické ohrievače vody</vt:lpstr>
      <vt:lpstr>Druhy elektrických ohrievačov vody</vt:lpstr>
      <vt:lpstr>Elektrické vykurovanie</vt:lpstr>
      <vt:lpstr>Elektrické podlahové vykurovanie</vt:lpstr>
      <vt:lpstr>Svetlo – základné pojmy</vt:lpstr>
      <vt:lpstr>Fotometria – základné pojmy</vt:lpstr>
      <vt:lpstr>Žiarovky, výbojky</vt:lpstr>
      <vt:lpstr>Žiarivky, svetelné trubice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Dušan</dc:creator>
  <cp:lastModifiedBy>Dušan</cp:lastModifiedBy>
  <cp:revision>39</cp:revision>
  <dcterms:created xsi:type="dcterms:W3CDTF">2014-02-26T09:53:57Z</dcterms:created>
  <dcterms:modified xsi:type="dcterms:W3CDTF">2014-03-28T07:27:45Z</dcterms:modified>
</cp:coreProperties>
</file>