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2" r:id="rId7"/>
    <p:sldId id="261" r:id="rId8"/>
    <p:sldId id="264" r:id="rId9"/>
    <p:sldId id="263" r:id="rId10"/>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sk-SK" smtClean="0"/>
              <a:t>Kliknite sem a upravte štýl predlohy nadpisov.</a:t>
            </a:r>
            <a:endParaRPr lang="sk-SK"/>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smtClean="0"/>
              <a:t>Kliknite sem a upravte štýl predlohy podnadpisov.</a:t>
            </a:r>
            <a:endParaRPr lang="sk-SK"/>
          </a:p>
        </p:txBody>
      </p:sp>
      <p:sp>
        <p:nvSpPr>
          <p:cNvPr id="4" name="Zástupný symbol dátumu 3"/>
          <p:cNvSpPr>
            <a:spLocks noGrp="1"/>
          </p:cNvSpPr>
          <p:nvPr>
            <p:ph type="dt" sz="half" idx="10"/>
          </p:nvPr>
        </p:nvSpPr>
        <p:spPr/>
        <p:txBody>
          <a:bodyPr/>
          <a:lstStyle/>
          <a:p>
            <a:fld id="{0A11490B-841C-4F35-9C4F-E1584D9378F2}" type="datetimeFigureOut">
              <a:rPr lang="sk-SK" smtClean="0"/>
              <a:pPr/>
              <a:t>5. 9. 2014</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063BE12E-37B6-48F0-B65F-92A8D96173A4}" type="slidenum">
              <a:rPr lang="sk-SK" smtClean="0"/>
              <a:pPr/>
              <a:t>‹#›</a:t>
            </a:fld>
            <a:endParaRPr lang="sk-S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sk-SK"/>
          </a:p>
        </p:txBody>
      </p:sp>
      <p:sp>
        <p:nvSpPr>
          <p:cNvPr id="3" name="Zástupný symbol zvislého textu 2"/>
          <p:cNvSpPr>
            <a:spLocks noGrp="1"/>
          </p:cNvSpPr>
          <p:nvPr>
            <p:ph type="body" orient="vert" idx="1"/>
          </p:nvPr>
        </p:nvSpPr>
        <p:spPr/>
        <p:txBody>
          <a:bodyPr vert="eaVert"/>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0A11490B-841C-4F35-9C4F-E1584D9378F2}" type="datetimeFigureOut">
              <a:rPr lang="sk-SK" smtClean="0"/>
              <a:pPr/>
              <a:t>5. 9. 2014</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063BE12E-37B6-48F0-B65F-92A8D96173A4}"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629400" y="274638"/>
            <a:ext cx="2057400" cy="5851525"/>
          </a:xfrm>
        </p:spPr>
        <p:txBody>
          <a:bodyPr vert="eaVert"/>
          <a:lstStyle/>
          <a:p>
            <a:r>
              <a:rPr lang="sk-SK" smtClean="0"/>
              <a:t>Kliknite sem a upravte štýl predlohy nadpisov.</a:t>
            </a:r>
            <a:endParaRPr lang="sk-SK"/>
          </a:p>
        </p:txBody>
      </p:sp>
      <p:sp>
        <p:nvSpPr>
          <p:cNvPr id="3" name="Zástupný symbol zvislého textu 2"/>
          <p:cNvSpPr>
            <a:spLocks noGrp="1"/>
          </p:cNvSpPr>
          <p:nvPr>
            <p:ph type="body" orient="vert" idx="1"/>
          </p:nvPr>
        </p:nvSpPr>
        <p:spPr>
          <a:xfrm>
            <a:off x="457200" y="274638"/>
            <a:ext cx="6019800" cy="5851525"/>
          </a:xfrm>
        </p:spPr>
        <p:txBody>
          <a:bodyPr vert="eaVert"/>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0A11490B-841C-4F35-9C4F-E1584D9378F2}" type="datetimeFigureOut">
              <a:rPr lang="sk-SK" smtClean="0"/>
              <a:pPr/>
              <a:t>5. 9. 2014</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063BE12E-37B6-48F0-B65F-92A8D96173A4}"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sk-SK"/>
          </a:p>
        </p:txBody>
      </p:sp>
      <p:sp>
        <p:nvSpPr>
          <p:cNvPr id="3" name="Zástupný symbol obsahu 2"/>
          <p:cNvSpPr>
            <a:spLocks noGrp="1"/>
          </p:cNvSpPr>
          <p:nvPr>
            <p:ph idx="1"/>
          </p:nvPr>
        </p:nvSpPr>
        <p:spPr/>
        <p:txBody>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0A11490B-841C-4F35-9C4F-E1584D9378F2}" type="datetimeFigureOut">
              <a:rPr lang="sk-SK" smtClean="0"/>
              <a:pPr/>
              <a:t>5. 9. 2014</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063BE12E-37B6-48F0-B65F-92A8D96173A4}"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sk-SK" smtClean="0"/>
              <a:t>Kliknite sem a upravte štýl predlohy nadpisov.</a:t>
            </a:r>
            <a:endParaRPr lang="sk-SK"/>
          </a:p>
        </p:txBody>
      </p:sp>
      <p:sp>
        <p:nvSpPr>
          <p:cNvPr id="3" name="Zástupný symbol tex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Kliknite sem a upravte štýly predlohy textu.</a:t>
            </a:r>
          </a:p>
        </p:txBody>
      </p:sp>
      <p:sp>
        <p:nvSpPr>
          <p:cNvPr id="4" name="Zástupný symbol dátumu 3"/>
          <p:cNvSpPr>
            <a:spLocks noGrp="1"/>
          </p:cNvSpPr>
          <p:nvPr>
            <p:ph type="dt" sz="half" idx="10"/>
          </p:nvPr>
        </p:nvSpPr>
        <p:spPr/>
        <p:txBody>
          <a:bodyPr/>
          <a:lstStyle/>
          <a:p>
            <a:fld id="{0A11490B-841C-4F35-9C4F-E1584D9378F2}" type="datetimeFigureOut">
              <a:rPr lang="sk-SK" smtClean="0"/>
              <a:pPr/>
              <a:t>5. 9. 2014</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063BE12E-37B6-48F0-B65F-92A8D96173A4}" type="slidenum">
              <a:rPr lang="sk-SK" smtClean="0"/>
              <a:pPr/>
              <a:t>‹#›</a:t>
            </a:fld>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sk-SK"/>
          </a:p>
        </p:txBody>
      </p:sp>
      <p:sp>
        <p:nvSpPr>
          <p:cNvPr id="3" name="Zástupný symbol obsah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obsah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dátumu 4"/>
          <p:cNvSpPr>
            <a:spLocks noGrp="1"/>
          </p:cNvSpPr>
          <p:nvPr>
            <p:ph type="dt" sz="half" idx="10"/>
          </p:nvPr>
        </p:nvSpPr>
        <p:spPr/>
        <p:txBody>
          <a:bodyPr/>
          <a:lstStyle/>
          <a:p>
            <a:fld id="{0A11490B-841C-4F35-9C4F-E1584D9378F2}" type="datetimeFigureOut">
              <a:rPr lang="sk-SK" smtClean="0"/>
              <a:pPr/>
              <a:t>5. 9. 2014</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063BE12E-37B6-48F0-B65F-92A8D96173A4}" type="slidenum">
              <a:rPr lang="sk-SK" smtClean="0"/>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sk-SK" smtClean="0"/>
              <a:t>Kliknite sem a upravte štýl predlohy nadpisov.</a:t>
            </a:r>
            <a:endParaRPr lang="sk-SK"/>
          </a:p>
        </p:txBody>
      </p:sp>
      <p:sp>
        <p:nvSpPr>
          <p:cNvPr id="3" name="Zástupný symbol tex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Kliknite sem a upravte štýly predlohy textu.</a:t>
            </a:r>
          </a:p>
        </p:txBody>
      </p:sp>
      <p:sp>
        <p:nvSpPr>
          <p:cNvPr id="4" name="Zástupný symbol obsah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tex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Kliknite sem a upravte štýly predlohy textu.</a:t>
            </a:r>
          </a:p>
        </p:txBody>
      </p:sp>
      <p:sp>
        <p:nvSpPr>
          <p:cNvPr id="6" name="Zástupný symbol obsah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7" name="Zástupný symbol dátumu 6"/>
          <p:cNvSpPr>
            <a:spLocks noGrp="1"/>
          </p:cNvSpPr>
          <p:nvPr>
            <p:ph type="dt" sz="half" idx="10"/>
          </p:nvPr>
        </p:nvSpPr>
        <p:spPr/>
        <p:txBody>
          <a:bodyPr/>
          <a:lstStyle/>
          <a:p>
            <a:fld id="{0A11490B-841C-4F35-9C4F-E1584D9378F2}" type="datetimeFigureOut">
              <a:rPr lang="sk-SK" smtClean="0"/>
              <a:pPr/>
              <a:t>5. 9. 2014</a:t>
            </a:fld>
            <a:endParaRPr lang="sk-SK"/>
          </a:p>
        </p:txBody>
      </p:sp>
      <p:sp>
        <p:nvSpPr>
          <p:cNvPr id="8" name="Zástupný symbol päty 7"/>
          <p:cNvSpPr>
            <a:spLocks noGrp="1"/>
          </p:cNvSpPr>
          <p:nvPr>
            <p:ph type="ftr" sz="quarter" idx="11"/>
          </p:nvPr>
        </p:nvSpPr>
        <p:spPr/>
        <p:txBody>
          <a:bodyPr/>
          <a:lstStyle/>
          <a:p>
            <a:endParaRPr lang="sk-SK"/>
          </a:p>
        </p:txBody>
      </p:sp>
      <p:sp>
        <p:nvSpPr>
          <p:cNvPr id="9" name="Zástupný symbol čísla snímky 8"/>
          <p:cNvSpPr>
            <a:spLocks noGrp="1"/>
          </p:cNvSpPr>
          <p:nvPr>
            <p:ph type="sldNum" sz="quarter" idx="12"/>
          </p:nvPr>
        </p:nvSpPr>
        <p:spPr/>
        <p:txBody>
          <a:bodyPr/>
          <a:lstStyle/>
          <a:p>
            <a:fld id="{063BE12E-37B6-48F0-B65F-92A8D96173A4}" type="slidenum">
              <a:rPr lang="sk-SK" smtClean="0"/>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sk-SK"/>
          </a:p>
        </p:txBody>
      </p:sp>
      <p:sp>
        <p:nvSpPr>
          <p:cNvPr id="3" name="Zástupný symbol dátumu 2"/>
          <p:cNvSpPr>
            <a:spLocks noGrp="1"/>
          </p:cNvSpPr>
          <p:nvPr>
            <p:ph type="dt" sz="half" idx="10"/>
          </p:nvPr>
        </p:nvSpPr>
        <p:spPr/>
        <p:txBody>
          <a:bodyPr/>
          <a:lstStyle/>
          <a:p>
            <a:fld id="{0A11490B-841C-4F35-9C4F-E1584D9378F2}" type="datetimeFigureOut">
              <a:rPr lang="sk-SK" smtClean="0"/>
              <a:pPr/>
              <a:t>5. 9. 2014</a:t>
            </a:fld>
            <a:endParaRPr lang="sk-SK"/>
          </a:p>
        </p:txBody>
      </p:sp>
      <p:sp>
        <p:nvSpPr>
          <p:cNvPr id="4" name="Zástupný symbol päty 3"/>
          <p:cNvSpPr>
            <a:spLocks noGrp="1"/>
          </p:cNvSpPr>
          <p:nvPr>
            <p:ph type="ftr" sz="quarter" idx="11"/>
          </p:nvPr>
        </p:nvSpPr>
        <p:spPr/>
        <p:txBody>
          <a:bodyPr/>
          <a:lstStyle/>
          <a:p>
            <a:endParaRPr lang="sk-SK"/>
          </a:p>
        </p:txBody>
      </p:sp>
      <p:sp>
        <p:nvSpPr>
          <p:cNvPr id="5" name="Zástupný symbol čísla snímky 4"/>
          <p:cNvSpPr>
            <a:spLocks noGrp="1"/>
          </p:cNvSpPr>
          <p:nvPr>
            <p:ph type="sldNum" sz="quarter" idx="12"/>
          </p:nvPr>
        </p:nvSpPr>
        <p:spPr/>
        <p:txBody>
          <a:bodyPr/>
          <a:lstStyle/>
          <a:p>
            <a:fld id="{063BE12E-37B6-48F0-B65F-92A8D96173A4}"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
          <p:cNvSpPr>
            <a:spLocks noGrp="1"/>
          </p:cNvSpPr>
          <p:nvPr>
            <p:ph type="dt" sz="half" idx="10"/>
          </p:nvPr>
        </p:nvSpPr>
        <p:spPr/>
        <p:txBody>
          <a:bodyPr/>
          <a:lstStyle/>
          <a:p>
            <a:fld id="{0A11490B-841C-4F35-9C4F-E1584D9378F2}" type="datetimeFigureOut">
              <a:rPr lang="sk-SK" smtClean="0"/>
              <a:pPr/>
              <a:t>5. 9. 2014</a:t>
            </a:fld>
            <a:endParaRPr lang="sk-SK"/>
          </a:p>
        </p:txBody>
      </p:sp>
      <p:sp>
        <p:nvSpPr>
          <p:cNvPr id="3" name="Zástupný symbol päty 2"/>
          <p:cNvSpPr>
            <a:spLocks noGrp="1"/>
          </p:cNvSpPr>
          <p:nvPr>
            <p:ph type="ftr" sz="quarter" idx="11"/>
          </p:nvPr>
        </p:nvSpPr>
        <p:spPr/>
        <p:txBody>
          <a:bodyPr/>
          <a:lstStyle/>
          <a:p>
            <a:endParaRPr lang="sk-SK"/>
          </a:p>
        </p:txBody>
      </p:sp>
      <p:sp>
        <p:nvSpPr>
          <p:cNvPr id="4" name="Zástupný symbol čísla snímky 3"/>
          <p:cNvSpPr>
            <a:spLocks noGrp="1"/>
          </p:cNvSpPr>
          <p:nvPr>
            <p:ph type="sldNum" sz="quarter" idx="12"/>
          </p:nvPr>
        </p:nvSpPr>
        <p:spPr/>
        <p:txBody>
          <a:bodyPr/>
          <a:lstStyle/>
          <a:p>
            <a:fld id="{063BE12E-37B6-48F0-B65F-92A8D96173A4}"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sk-SK" smtClean="0"/>
              <a:t>Kliknite sem a upravte štýl predlohy nadpisov.</a:t>
            </a:r>
            <a:endParaRPr lang="sk-SK"/>
          </a:p>
        </p:txBody>
      </p:sp>
      <p:sp>
        <p:nvSpPr>
          <p:cNvPr id="3" name="Zástupný symbol obsah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tex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Kliknite sem a upravte štýly predlohy textu.</a:t>
            </a:r>
          </a:p>
        </p:txBody>
      </p:sp>
      <p:sp>
        <p:nvSpPr>
          <p:cNvPr id="5" name="Zástupný symbol dátumu 4"/>
          <p:cNvSpPr>
            <a:spLocks noGrp="1"/>
          </p:cNvSpPr>
          <p:nvPr>
            <p:ph type="dt" sz="half" idx="10"/>
          </p:nvPr>
        </p:nvSpPr>
        <p:spPr/>
        <p:txBody>
          <a:bodyPr/>
          <a:lstStyle/>
          <a:p>
            <a:fld id="{0A11490B-841C-4F35-9C4F-E1584D9378F2}" type="datetimeFigureOut">
              <a:rPr lang="sk-SK" smtClean="0"/>
              <a:pPr/>
              <a:t>5. 9. 2014</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063BE12E-37B6-48F0-B65F-92A8D96173A4}" type="slidenum">
              <a:rPr lang="sk-SK" smtClean="0"/>
              <a:pPr/>
              <a:t>‹#›</a:t>
            </a:fld>
            <a:endParaRPr lang="sk-S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sk-SK" smtClean="0"/>
              <a:t>Kliknite sem a upravte štýl predlohy nadpisov.</a:t>
            </a:r>
            <a:endParaRPr lang="sk-SK"/>
          </a:p>
        </p:txBody>
      </p:sp>
      <p:sp>
        <p:nvSpPr>
          <p:cNvPr id="3" name="Zástupný symbol obrázka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Zástupný symbol tex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Kliknite sem a upravte štýly predlohy textu.</a:t>
            </a:r>
          </a:p>
        </p:txBody>
      </p:sp>
      <p:sp>
        <p:nvSpPr>
          <p:cNvPr id="5" name="Zástupný symbol dátumu 4"/>
          <p:cNvSpPr>
            <a:spLocks noGrp="1"/>
          </p:cNvSpPr>
          <p:nvPr>
            <p:ph type="dt" sz="half" idx="10"/>
          </p:nvPr>
        </p:nvSpPr>
        <p:spPr/>
        <p:txBody>
          <a:bodyPr/>
          <a:lstStyle/>
          <a:p>
            <a:fld id="{0A11490B-841C-4F35-9C4F-E1584D9378F2}" type="datetimeFigureOut">
              <a:rPr lang="sk-SK" smtClean="0"/>
              <a:pPr/>
              <a:t>5. 9. 2014</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063BE12E-37B6-48F0-B65F-92A8D96173A4}" type="slidenum">
              <a:rPr lang="sk-SK" smtClean="0"/>
              <a:pPr/>
              <a:t>‹#›</a:t>
            </a:fld>
            <a:endParaRPr lang="sk-S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nadpi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k-SK" smtClean="0"/>
              <a:t>Kliknite sem a upravte štýl predlohy nadpisov.</a:t>
            </a:r>
            <a:endParaRPr lang="sk-SK"/>
          </a:p>
        </p:txBody>
      </p:sp>
      <p:sp>
        <p:nvSpPr>
          <p:cNvPr id="3" name="Zástupný symbol tex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11490B-841C-4F35-9C4F-E1584D9378F2}" type="datetimeFigureOut">
              <a:rPr lang="sk-SK" smtClean="0"/>
              <a:pPr/>
              <a:t>5. 9. 2014</a:t>
            </a:fld>
            <a:endParaRPr lang="sk-SK"/>
          </a:p>
        </p:txBody>
      </p:sp>
      <p:sp>
        <p:nvSpPr>
          <p:cNvPr id="5" name="Zástupný symbol päty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Zástupný symbol čísla snímky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3BE12E-37B6-48F0-B65F-92A8D96173A4}" type="slidenum">
              <a:rPr lang="sk-SK" smtClean="0"/>
              <a:pPr/>
              <a:t>‹#›</a:t>
            </a:fld>
            <a:endParaRPr lang="sk-S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sk-SK" dirty="0" smtClean="0"/>
              <a:t>Elektrické pohony - ovládanie</a:t>
            </a:r>
            <a:endParaRPr lang="sk-SK" dirty="0"/>
          </a:p>
        </p:txBody>
      </p:sp>
      <p:sp>
        <p:nvSpPr>
          <p:cNvPr id="3" name="Podnadpis 2"/>
          <p:cNvSpPr>
            <a:spLocks noGrp="1"/>
          </p:cNvSpPr>
          <p:nvPr>
            <p:ph type="subTitle" idx="1"/>
          </p:nvPr>
        </p:nvSpPr>
        <p:spPr/>
        <p:txBody>
          <a:bodyPr/>
          <a:lstStyle/>
          <a:p>
            <a:endParaRPr lang="sk-SK"/>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normAutofit/>
          </a:bodyPr>
          <a:lstStyle/>
          <a:p>
            <a:r>
              <a:rPr lang="sk-SK" sz="2800" dirty="0" smtClean="0"/>
              <a:t>Zásady tvorby elektrotechnických schém</a:t>
            </a:r>
            <a:endParaRPr lang="sk-SK" sz="2800" dirty="0"/>
          </a:p>
        </p:txBody>
      </p:sp>
      <p:sp>
        <p:nvSpPr>
          <p:cNvPr id="3" name="Zástupný symbol obsahu 2"/>
          <p:cNvSpPr>
            <a:spLocks noGrp="1"/>
          </p:cNvSpPr>
          <p:nvPr>
            <p:ph idx="1"/>
          </p:nvPr>
        </p:nvSpPr>
        <p:spPr>
          <a:xfrm>
            <a:off x="457200" y="1412776"/>
            <a:ext cx="8229600" cy="4713387"/>
          </a:xfrm>
        </p:spPr>
        <p:txBody>
          <a:bodyPr>
            <a:normAutofit/>
          </a:bodyPr>
          <a:lstStyle/>
          <a:p>
            <a:r>
              <a:rPr lang="sk-SK" sz="2000" dirty="0"/>
              <a:t>Každá</a:t>
            </a:r>
            <a:r>
              <a:rPr lang="sk-SK" sz="2000" b="1" dirty="0"/>
              <a:t> schéma</a:t>
            </a:r>
            <a:r>
              <a:rPr lang="sk-SK" sz="2000" dirty="0"/>
              <a:t> ma byť správna, prehľadná, zrozumiteľná a pritom aj jednoduchá. Schémy môžeme kresliť ako jednopólové, alebo viacpólové.</a:t>
            </a:r>
          </a:p>
          <a:p>
            <a:r>
              <a:rPr lang="sk-SK" sz="2000" dirty="0"/>
              <a:t> Pri </a:t>
            </a:r>
            <a:r>
              <a:rPr lang="sk-SK" sz="2000" b="1" dirty="0"/>
              <a:t>jednopólovom </a:t>
            </a:r>
            <a:r>
              <a:rPr lang="sk-SK" sz="2000" dirty="0"/>
              <a:t>kreslení označíme vedenie len jednou čiarou, hoci v skutočnosti sa skladá z niekoľkých vodičov. Aj prístroje označujeme len jednopólovou značkou pre jeden pól alebo fázu. Skutočný počet vodičov udávame tak, že cez vedenie alebo značku prístroja urobíme toľko priečnych čiar, koľko je vedení, fáz alebo pólov.</a:t>
            </a:r>
          </a:p>
          <a:p>
            <a:r>
              <a:rPr lang="sk-SK" sz="2000" dirty="0"/>
              <a:t> Pri </a:t>
            </a:r>
            <a:r>
              <a:rPr lang="sk-SK" sz="2000" b="1" dirty="0"/>
              <a:t>viacpólových</a:t>
            </a:r>
            <a:r>
              <a:rPr lang="sk-SK" sz="2000" dirty="0"/>
              <a:t> schémach kreslíme samostatne každý vodič, pól alebo fázu. </a:t>
            </a:r>
            <a:r>
              <a:rPr lang="sk-SK" sz="2000" b="1" dirty="0"/>
              <a:t>Ovládacie obvody</a:t>
            </a:r>
            <a:r>
              <a:rPr lang="sk-SK" sz="2000" dirty="0"/>
              <a:t> sa zvyčajne kreslia vo forme </a:t>
            </a:r>
            <a:r>
              <a:rPr lang="sk-SK" sz="2000" b="1" dirty="0"/>
              <a:t>riadkových schém</a:t>
            </a:r>
            <a:r>
              <a:rPr lang="sk-SK" sz="2000" dirty="0" smtClean="0"/>
              <a:t>.</a:t>
            </a:r>
          </a:p>
          <a:p>
            <a:r>
              <a:rPr lang="sk-SK" sz="2000" b="1" dirty="0"/>
              <a:t>Riadková schéma</a:t>
            </a:r>
            <a:r>
              <a:rPr lang="sk-SK" sz="2000" dirty="0"/>
              <a:t> sa kreslí pre zariadenie v pokoji, bez napätia, teda v základnej polohe. Za základnú považujeme takú polohu, v ktorej elektromagneticky ovládané prvky sú bez napätia a mechanicky ovládané časti sú tiež vo vypnutom stave. </a:t>
            </a:r>
          </a:p>
          <a:p>
            <a:endParaRPr lang="sk-SK"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827584" y="548680"/>
            <a:ext cx="7488832" cy="566738"/>
          </a:xfrm>
        </p:spPr>
        <p:txBody>
          <a:bodyPr/>
          <a:lstStyle/>
          <a:p>
            <a:r>
              <a:rPr lang="sk-SK" dirty="0" smtClean="0"/>
              <a:t>Príklad riadkovej schémy</a:t>
            </a:r>
            <a:endParaRPr lang="sk-SK" dirty="0"/>
          </a:p>
        </p:txBody>
      </p:sp>
      <p:sp>
        <p:nvSpPr>
          <p:cNvPr id="6" name="Zástupný symbol textu 5"/>
          <p:cNvSpPr>
            <a:spLocks noGrp="1"/>
          </p:cNvSpPr>
          <p:nvPr>
            <p:ph type="body" sz="half" idx="2"/>
          </p:nvPr>
        </p:nvSpPr>
        <p:spPr>
          <a:xfrm>
            <a:off x="755576" y="5445224"/>
            <a:ext cx="7272808" cy="438944"/>
          </a:xfrm>
        </p:spPr>
        <p:txBody>
          <a:bodyPr>
            <a:normAutofit/>
          </a:bodyPr>
          <a:lstStyle/>
          <a:p>
            <a:r>
              <a:rPr lang="sk-SK" sz="1600" dirty="0" smtClean="0"/>
              <a:t>Mostíkový tvar kontaktov</a:t>
            </a:r>
            <a:endParaRPr lang="sk-SK" sz="1600" dirty="0"/>
          </a:p>
        </p:txBody>
      </p:sp>
      <p:pic>
        <p:nvPicPr>
          <p:cNvPr id="1033" name="Picture 9"/>
          <p:cNvPicPr>
            <a:picLocks noGrp="1" noChangeAspect="1" noChangeArrowheads="1"/>
          </p:cNvPicPr>
          <p:nvPr>
            <p:ph type="pic" idx="1"/>
          </p:nvPr>
        </p:nvPicPr>
        <p:blipFill>
          <a:blip r:embed="rId2" cstate="print"/>
          <a:srcRect t="2830" b="14203"/>
          <a:stretch>
            <a:fillRect/>
          </a:stretch>
        </p:blipFill>
        <p:spPr bwMode="auto">
          <a:xfrm>
            <a:off x="2165448" y="1412776"/>
            <a:ext cx="4566792" cy="4016264"/>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457200" y="274638"/>
            <a:ext cx="8229600" cy="706090"/>
          </a:xfrm>
        </p:spPr>
        <p:txBody>
          <a:bodyPr>
            <a:normAutofit fontScale="90000"/>
          </a:bodyPr>
          <a:lstStyle/>
          <a:p>
            <a:r>
              <a:rPr lang="sk-SK" sz="2800" dirty="0" smtClean="0"/>
              <a:t>Spúšťanie indukčného motora s kotvou nakrátko prepínaním hviezda - trojuholník</a:t>
            </a:r>
            <a:endParaRPr lang="sk-SK" sz="2800" dirty="0"/>
          </a:p>
        </p:txBody>
      </p:sp>
      <p:sp>
        <p:nvSpPr>
          <p:cNvPr id="6" name="Zástupný symbol obsahu 5"/>
          <p:cNvSpPr>
            <a:spLocks noGrp="1"/>
          </p:cNvSpPr>
          <p:nvPr>
            <p:ph idx="1"/>
          </p:nvPr>
        </p:nvSpPr>
        <p:spPr>
          <a:xfrm>
            <a:off x="457200" y="1340768"/>
            <a:ext cx="8229600" cy="4785395"/>
          </a:xfrm>
        </p:spPr>
        <p:txBody>
          <a:bodyPr>
            <a:normAutofit/>
          </a:bodyPr>
          <a:lstStyle/>
          <a:p>
            <a:r>
              <a:rPr lang="sk-SK" sz="2000" b="1" dirty="0" smtClean="0"/>
              <a:t>Opis riešenia úlohy :</a:t>
            </a:r>
            <a:r>
              <a:rPr lang="sk-SK" sz="2000" dirty="0" smtClean="0"/>
              <a:t> Prepínanie motora z hviezdy do trojuholníka obstarávajú zvyčajne tri stýkače. Stýkač Q1 pripojí na sieť začiatky statorového vinutia a spolu s tepelnou nadprúdovou ochranou F3 a troma tavnými poistkami F1 chráni indukčný motor M1 proti účinkom </a:t>
            </a:r>
            <a:r>
              <a:rPr lang="sk-SK" sz="2000" dirty="0" err="1" smtClean="0"/>
              <a:t>nadprúdu</a:t>
            </a:r>
            <a:r>
              <a:rPr lang="sk-SK" sz="2000" dirty="0" smtClean="0"/>
              <a:t> a proti skratu. Stýkač Q3 zapína konce statorového vinutia do hviezdy a stýkač Q2 do trojuholníka. </a:t>
            </a:r>
          </a:p>
          <a:p>
            <a:r>
              <a:rPr lang="sk-SK" sz="2000" b="1" dirty="0" smtClean="0"/>
              <a:t>Súpis použitých strojov, prístrojov a zariadenia :</a:t>
            </a:r>
            <a:r>
              <a:rPr lang="sk-SK" sz="2000" dirty="0" smtClean="0"/>
              <a:t> F1 – tavné poistky, Q1- trojpólový stýkač s dvojicou pomocných zapínacích kontaktov a tepelnou ochranou F3; Q2, Q3 – trojpólové stýkače s dvojicou pomocných zapínacích a vypínacích kontaktov, K5 – časové relé s rozpínacím a zapínacím kontaktom, S2 – zapínacie tlačidlo, S1 – vypínacie tlačidlo.</a:t>
            </a:r>
          </a:p>
          <a:p>
            <a:endParaRPr lang="sk-SK" sz="1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1560" y="548680"/>
            <a:ext cx="7920880" cy="566738"/>
          </a:xfrm>
        </p:spPr>
        <p:txBody>
          <a:bodyPr/>
          <a:lstStyle/>
          <a:p>
            <a:r>
              <a:rPr lang="sk-SK" dirty="0" smtClean="0"/>
              <a:t>Spúšťanie indukčného motora s kotvou nakrátko </a:t>
            </a:r>
            <a:endParaRPr lang="sk-SK" dirty="0"/>
          </a:p>
        </p:txBody>
      </p:sp>
      <p:sp>
        <p:nvSpPr>
          <p:cNvPr id="4" name="Zástupný symbol textu 3"/>
          <p:cNvSpPr>
            <a:spLocks noGrp="1"/>
          </p:cNvSpPr>
          <p:nvPr>
            <p:ph type="body" sz="half" idx="2"/>
          </p:nvPr>
        </p:nvSpPr>
        <p:spPr>
          <a:xfrm>
            <a:off x="611560" y="5517232"/>
            <a:ext cx="7920880" cy="654968"/>
          </a:xfrm>
        </p:spPr>
        <p:txBody>
          <a:bodyPr/>
          <a:lstStyle/>
          <a:p>
            <a:endParaRPr lang="sk-SK" dirty="0"/>
          </a:p>
        </p:txBody>
      </p:sp>
      <p:pic>
        <p:nvPicPr>
          <p:cNvPr id="1026" name="Picture 2"/>
          <p:cNvPicPr>
            <a:picLocks noGrp="1" noChangeAspect="1" noChangeArrowheads="1"/>
          </p:cNvPicPr>
          <p:nvPr>
            <p:ph type="pic" idx="1"/>
          </p:nvPr>
        </p:nvPicPr>
        <p:blipFill>
          <a:blip r:embed="rId2" cstate="print"/>
          <a:srcRect l="2120" r="2120"/>
          <a:stretch>
            <a:fillRect/>
          </a:stretch>
        </p:blipFill>
        <p:spPr bwMode="auto">
          <a:xfrm>
            <a:off x="1691681" y="1412776"/>
            <a:ext cx="6186470" cy="398110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457200" y="274638"/>
            <a:ext cx="8229600" cy="778098"/>
          </a:xfrm>
        </p:spPr>
        <p:txBody>
          <a:bodyPr>
            <a:normAutofit/>
          </a:bodyPr>
          <a:lstStyle/>
          <a:p>
            <a:r>
              <a:rPr lang="sk-SK" sz="2800" dirty="0" smtClean="0"/>
              <a:t>Reverzácia indukčného motora s kotvou nakrátko</a:t>
            </a:r>
            <a:endParaRPr lang="sk-SK" sz="2800" dirty="0"/>
          </a:p>
        </p:txBody>
      </p:sp>
      <p:sp>
        <p:nvSpPr>
          <p:cNvPr id="6" name="Zástupný symbol obsahu 5"/>
          <p:cNvSpPr>
            <a:spLocks noGrp="1"/>
          </p:cNvSpPr>
          <p:nvPr>
            <p:ph idx="1"/>
          </p:nvPr>
        </p:nvSpPr>
        <p:spPr>
          <a:xfrm>
            <a:off x="457200" y="1412776"/>
            <a:ext cx="8229600" cy="4713387"/>
          </a:xfrm>
        </p:spPr>
        <p:txBody>
          <a:bodyPr>
            <a:normAutofit/>
          </a:bodyPr>
          <a:lstStyle/>
          <a:p>
            <a:r>
              <a:rPr lang="sk-SK" sz="1800" b="1" dirty="0" smtClean="0"/>
              <a:t>Opis riešenia úlohy : </a:t>
            </a:r>
            <a:r>
              <a:rPr lang="sk-SK" sz="1800" dirty="0" smtClean="0"/>
              <a:t>Zmena smeru otáčania (reverzácia) patrí medzi veľmi časté spôsoby ovládania indukčného motora s kotvou nakrátko. Zmena smeru otáčok je pri indukčnom motore jednoduchá, lebo stačí vzájomne zameniť dva prívodné fázové vodiče. Na zmenu smeru otáčok sú potrebné dva stýkače, z ktorých jeden zapína motor pre chod vľavo, druhý pre chod vpravo. Oba stýkače musia byť vzájomne blokované, aby sa nedali zapnúť oba naraz do priameho skratu.</a:t>
            </a:r>
          </a:p>
          <a:p>
            <a:r>
              <a:rPr lang="sk-SK" sz="1800" b="1" dirty="0" smtClean="0"/>
              <a:t>Súpis použitých strojov, prístrojov a zariadenia : </a:t>
            </a:r>
            <a:r>
              <a:rPr lang="sk-SK" sz="1800" dirty="0" smtClean="0"/>
              <a:t>F1, F2 – tavné poistky, F3 – tepelná nadprúdová ochrana, Q1, Q2 – trojpólové vzduchové stýkače s dvojicou pomocných   zapínacích a vypínacích kontaktov; S1, S2, S3 – vypínacie tlačidlá; S4, S5, S6 – zapínacie tlačidlá pre chod vpravo; S7, S8, S9 – zapínacie tlačidlá pre chod vľavo; tlačidlá S4 až S9 majú zapínacie a vypínacie kontakty pre zdvojenú funkciu blokovania.</a:t>
            </a:r>
          </a:p>
          <a:p>
            <a:endParaRPr lang="sk-SK" sz="1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55576" y="548680"/>
            <a:ext cx="8064896" cy="566738"/>
          </a:xfrm>
        </p:spPr>
        <p:txBody>
          <a:bodyPr>
            <a:normAutofit fontScale="90000"/>
          </a:bodyPr>
          <a:lstStyle/>
          <a:p>
            <a:r>
              <a:rPr lang="sk-SK" dirty="0" smtClean="0"/>
              <a:t>Reverzácia indukčného motora s kotvou nakrátko ovládaného stýkačmi z dvoch a viacerých miest</a:t>
            </a:r>
            <a:endParaRPr lang="sk-SK" dirty="0"/>
          </a:p>
        </p:txBody>
      </p:sp>
      <p:sp>
        <p:nvSpPr>
          <p:cNvPr id="4" name="Zástupný symbol textu 3"/>
          <p:cNvSpPr>
            <a:spLocks noGrp="1"/>
          </p:cNvSpPr>
          <p:nvPr>
            <p:ph type="body" sz="half" idx="2"/>
          </p:nvPr>
        </p:nvSpPr>
        <p:spPr>
          <a:xfrm>
            <a:off x="539552" y="5367338"/>
            <a:ext cx="8064896" cy="804862"/>
          </a:xfrm>
        </p:spPr>
        <p:txBody>
          <a:bodyPr/>
          <a:lstStyle/>
          <a:p>
            <a:endParaRPr lang="sk-SK" dirty="0"/>
          </a:p>
        </p:txBody>
      </p:sp>
      <p:pic>
        <p:nvPicPr>
          <p:cNvPr id="2052" name="Picture 4"/>
          <p:cNvPicPr>
            <a:picLocks noGrp="1" noChangeAspect="1" noChangeArrowheads="1"/>
          </p:cNvPicPr>
          <p:nvPr>
            <p:ph type="pic" idx="1"/>
          </p:nvPr>
        </p:nvPicPr>
        <p:blipFill>
          <a:blip r:embed="rId2" cstate="print"/>
          <a:srcRect t="1797" b="1797"/>
          <a:stretch>
            <a:fillRect/>
          </a:stretch>
        </p:blipFill>
        <p:spPr bwMode="auto">
          <a:xfrm>
            <a:off x="1835696" y="1556792"/>
            <a:ext cx="5256213" cy="3675062"/>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457200" y="274638"/>
            <a:ext cx="8229600" cy="706090"/>
          </a:xfrm>
        </p:spPr>
        <p:txBody>
          <a:bodyPr>
            <a:normAutofit fontScale="90000"/>
          </a:bodyPr>
          <a:lstStyle/>
          <a:p>
            <a:r>
              <a:rPr lang="sk-SK" sz="2800" dirty="0" smtClean="0"/>
              <a:t>Reverzácia indukčného motora prepínaním hviezda - trojuholník</a:t>
            </a:r>
            <a:endParaRPr lang="sk-SK" sz="2800" dirty="0"/>
          </a:p>
        </p:txBody>
      </p:sp>
      <p:sp>
        <p:nvSpPr>
          <p:cNvPr id="6" name="Zástupný symbol obsahu 5"/>
          <p:cNvSpPr>
            <a:spLocks noGrp="1"/>
          </p:cNvSpPr>
          <p:nvPr>
            <p:ph idx="1"/>
          </p:nvPr>
        </p:nvSpPr>
        <p:spPr>
          <a:xfrm>
            <a:off x="457200" y="1412776"/>
            <a:ext cx="8229600" cy="4713387"/>
          </a:xfrm>
        </p:spPr>
        <p:txBody>
          <a:bodyPr>
            <a:normAutofit/>
          </a:bodyPr>
          <a:lstStyle/>
          <a:p>
            <a:r>
              <a:rPr lang="sk-SK" sz="1800" b="1" dirty="0" smtClean="0"/>
              <a:t>Opis riešenia úlohy</a:t>
            </a:r>
            <a:r>
              <a:rPr lang="sk-SK" sz="1800" dirty="0" smtClean="0"/>
              <a:t> : Ak je pri automatickom prepínaní hviezda – trojuholník požadovaná reverzácia otáčok trojfázového asynchrónneho motora, potom sú okrem stýkača pre hviezdu, stýkača pre trojuholník a časového relé potrebné ešte dva sieťové stýkače, ktoré musia byť vzájomne blokované tak, aby nemohli byť naraz zapnuté.</a:t>
            </a:r>
          </a:p>
          <a:p>
            <a:r>
              <a:rPr lang="sk-SK" sz="1800" b="1" dirty="0" smtClean="0"/>
              <a:t>Súpis použitých strojov, prístrojov a zariadenia</a:t>
            </a:r>
            <a:r>
              <a:rPr lang="sk-SK" sz="1800" dirty="0" smtClean="0"/>
              <a:t>: F1, F2 – tavné poistky, F3 – tepelná    nadprúdová ochrana, Q1, Q2 – hlavné stýkače pre chod vpravo a vľavo, Q3 – stýkač pre zapojenie do hviezdy, Q4 – stýkač pre zapojenie do trojuholníka, K5 – časové relé s rozpínacím a zapínacím kontaktom, 1S2, 1S3 – zapínacie tlačidlá, 2S2, 2S3 – blokovacie tlačidlá, S1 – vypínacie tlačidlo.    </a:t>
            </a:r>
          </a:p>
          <a:p>
            <a:endParaRPr lang="sk-SK" sz="1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1560" y="620688"/>
            <a:ext cx="7848872" cy="566738"/>
          </a:xfrm>
        </p:spPr>
        <p:txBody>
          <a:bodyPr>
            <a:normAutofit fontScale="90000"/>
          </a:bodyPr>
          <a:lstStyle/>
          <a:p>
            <a:r>
              <a:rPr lang="sk-SK" dirty="0" smtClean="0"/>
              <a:t>Reverzácia indukčného motora s kotvou nakrátko stýkačmi s automatickým prepínaním hviezda - trojuholník</a:t>
            </a:r>
            <a:endParaRPr lang="sk-SK" dirty="0"/>
          </a:p>
        </p:txBody>
      </p:sp>
      <p:sp>
        <p:nvSpPr>
          <p:cNvPr id="4" name="Zástupný symbol textu 3"/>
          <p:cNvSpPr>
            <a:spLocks noGrp="1"/>
          </p:cNvSpPr>
          <p:nvPr>
            <p:ph type="body" sz="half" idx="2"/>
          </p:nvPr>
        </p:nvSpPr>
        <p:spPr>
          <a:xfrm>
            <a:off x="611560" y="5733256"/>
            <a:ext cx="7848872" cy="438944"/>
          </a:xfrm>
        </p:spPr>
        <p:txBody>
          <a:bodyPr/>
          <a:lstStyle/>
          <a:p>
            <a:endParaRPr lang="sk-SK" dirty="0"/>
          </a:p>
        </p:txBody>
      </p:sp>
      <p:pic>
        <p:nvPicPr>
          <p:cNvPr id="3075" name="Picture 3"/>
          <p:cNvPicPr>
            <a:picLocks noGrp="1" noChangeAspect="1" noChangeArrowheads="1"/>
          </p:cNvPicPr>
          <p:nvPr>
            <p:ph type="pic" idx="1"/>
          </p:nvPr>
        </p:nvPicPr>
        <p:blipFill>
          <a:blip r:embed="rId2" cstate="print"/>
          <a:srcRect l="1704" r="1704"/>
          <a:stretch>
            <a:fillRect/>
          </a:stretch>
        </p:blipFill>
        <p:spPr bwMode="auto">
          <a:xfrm>
            <a:off x="1546212" y="1556792"/>
            <a:ext cx="6089319" cy="403244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TotalTime>
  <Words>135</Words>
  <Application>Microsoft Office PowerPoint</Application>
  <PresentationFormat>Prezentácia na obrazovke (4:3)</PresentationFormat>
  <Paragraphs>20</Paragraphs>
  <Slides>9</Slides>
  <Notes>0</Notes>
  <HiddenSlides>0</HiddenSlides>
  <MMClips>0</MMClips>
  <ScaleCrop>false</ScaleCrop>
  <HeadingPairs>
    <vt:vector size="4" baseType="variant">
      <vt:variant>
        <vt:lpstr>Motív</vt:lpstr>
      </vt:variant>
      <vt:variant>
        <vt:i4>1</vt:i4>
      </vt:variant>
      <vt:variant>
        <vt:lpstr>Nadpisy snímok</vt:lpstr>
      </vt:variant>
      <vt:variant>
        <vt:i4>9</vt:i4>
      </vt:variant>
    </vt:vector>
  </HeadingPairs>
  <TitlesOfParts>
    <vt:vector size="10" baseType="lpstr">
      <vt:lpstr>Motív Office</vt:lpstr>
      <vt:lpstr>Elektrické pohony - ovládanie</vt:lpstr>
      <vt:lpstr>Zásady tvorby elektrotechnických schém</vt:lpstr>
      <vt:lpstr>Príklad riadkovej schémy</vt:lpstr>
      <vt:lpstr>Spúšťanie indukčného motora s kotvou nakrátko prepínaním hviezda - trojuholník</vt:lpstr>
      <vt:lpstr>Spúšťanie indukčného motora s kotvou nakrátko </vt:lpstr>
      <vt:lpstr>Reverzácia indukčného motora s kotvou nakrátko</vt:lpstr>
      <vt:lpstr>Reverzácia indukčného motora s kotvou nakrátko ovládaného stýkačmi z dvoch a viacerých miest</vt:lpstr>
      <vt:lpstr>Reverzácia indukčného motora prepínaním hviezda - trojuholník</vt:lpstr>
      <vt:lpstr>Reverzácia indukčného motora s kotvou nakrátko stýkačmi s automatickým prepínaním hviezda - trojuholník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Elektrické pohony - ovládanie</dc:title>
  <dc:creator>Dušan</dc:creator>
  <cp:lastModifiedBy>Dušan</cp:lastModifiedBy>
  <cp:revision>17</cp:revision>
  <dcterms:created xsi:type="dcterms:W3CDTF">2013-11-20T11:47:23Z</dcterms:created>
  <dcterms:modified xsi:type="dcterms:W3CDTF">2014-09-05T07:56:02Z</dcterms:modified>
</cp:coreProperties>
</file>