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8205E36-D24E-4030-8C5D-87A5F9D42C6C}" type="datetimeFigureOut">
              <a:rPr lang="sk-SK" smtClean="0"/>
              <a:pPr/>
              <a:t>6. 10. 2014</a:t>
            </a:fld>
            <a:endParaRPr lang="sk-SK"/>
          </a:p>
        </p:txBody>
      </p:sp>
      <p:sp>
        <p:nvSpPr>
          <p:cNvPr id="4" name="Zástupný symbol obrazu snímky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symbol poznámo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6" name="Zástupný symbol päty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7A5756-6B61-4490-915C-DD9B0DFC3572}" type="slidenum">
              <a:rPr lang="sk-SK" smtClean="0"/>
              <a:pPr/>
              <a:t>‹#›</a:t>
            </a:fld>
            <a:endParaRPr lang="sk-SK"/>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dirty="0"/>
          </a:p>
        </p:txBody>
      </p:sp>
      <p:sp>
        <p:nvSpPr>
          <p:cNvPr id="4" name="Zástupný symbol čísla snímky 3"/>
          <p:cNvSpPr>
            <a:spLocks noGrp="1"/>
          </p:cNvSpPr>
          <p:nvPr>
            <p:ph type="sldNum" sz="quarter" idx="10"/>
          </p:nvPr>
        </p:nvSpPr>
        <p:spPr/>
        <p:txBody>
          <a:bodyPr/>
          <a:lstStyle/>
          <a:p>
            <a:fld id="{E67A5756-6B61-4490-915C-DD9B0DFC3572}" type="slidenum">
              <a:rPr lang="sk-SK" smtClean="0"/>
              <a:pPr/>
              <a:t>12</a:t>
            </a:fld>
            <a:endParaRPr lang="sk-SK"/>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sk-SK" smtClean="0"/>
              <a:t>Kliknite sem a upravte štýl predlohy nadpisov.</a:t>
            </a:r>
            <a:endParaRPr lang="sk-SK"/>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smtClean="0"/>
              <a:t>Kliknite sem a upravte štýl predlohy podnadpisov.</a:t>
            </a:r>
            <a:endParaRPr lang="sk-SK"/>
          </a:p>
        </p:txBody>
      </p:sp>
      <p:sp>
        <p:nvSpPr>
          <p:cNvPr id="4" name="Zástupný symbol dátumu 3"/>
          <p:cNvSpPr>
            <a:spLocks noGrp="1"/>
          </p:cNvSpPr>
          <p:nvPr>
            <p:ph type="dt" sz="half" idx="10"/>
          </p:nvPr>
        </p:nvSpPr>
        <p:spPr/>
        <p:txBody>
          <a:bodyPr/>
          <a:lstStyle/>
          <a:p>
            <a:fld id="{A8091ED1-930C-41EB-929B-5A4EEF8E1CA5}" type="datetimeFigureOut">
              <a:rPr lang="sk-SK" smtClean="0"/>
              <a:pPr/>
              <a:t>6. 10. 2014</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3DAECE15-6381-4366-A2A5-5862DBDF1862}" type="slidenum">
              <a:rPr lang="sk-SK" smtClean="0"/>
              <a:pPr/>
              <a:t>‹#›</a:t>
            </a:fld>
            <a:endParaRPr lang="sk-S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sk-SK"/>
          </a:p>
        </p:txBody>
      </p:sp>
      <p:sp>
        <p:nvSpPr>
          <p:cNvPr id="3" name="Zástupný symbol zvislého textu 2"/>
          <p:cNvSpPr>
            <a:spLocks noGrp="1"/>
          </p:cNvSpPr>
          <p:nvPr>
            <p:ph type="body" orient="vert" idx="1"/>
          </p:nvPr>
        </p:nvSpPr>
        <p:spPr/>
        <p:txBody>
          <a:bodyPr vert="eaVert"/>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A8091ED1-930C-41EB-929B-5A4EEF8E1CA5}" type="datetimeFigureOut">
              <a:rPr lang="sk-SK" smtClean="0"/>
              <a:pPr/>
              <a:t>6. 10. 2014</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3DAECE15-6381-4366-A2A5-5862DBDF1862}"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629400" y="274638"/>
            <a:ext cx="2057400" cy="5851525"/>
          </a:xfrm>
        </p:spPr>
        <p:txBody>
          <a:bodyPr vert="eaVert"/>
          <a:lstStyle/>
          <a:p>
            <a:r>
              <a:rPr lang="sk-SK" smtClean="0"/>
              <a:t>Kliknite sem a upravte štýl predlohy nadpisov.</a:t>
            </a:r>
            <a:endParaRPr lang="sk-SK"/>
          </a:p>
        </p:txBody>
      </p:sp>
      <p:sp>
        <p:nvSpPr>
          <p:cNvPr id="3" name="Zástupný symbol zvislého textu 2"/>
          <p:cNvSpPr>
            <a:spLocks noGrp="1"/>
          </p:cNvSpPr>
          <p:nvPr>
            <p:ph type="body" orient="vert" idx="1"/>
          </p:nvPr>
        </p:nvSpPr>
        <p:spPr>
          <a:xfrm>
            <a:off x="457200" y="274638"/>
            <a:ext cx="6019800" cy="5851525"/>
          </a:xfrm>
        </p:spPr>
        <p:txBody>
          <a:bodyPr vert="eaVert"/>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A8091ED1-930C-41EB-929B-5A4EEF8E1CA5}" type="datetimeFigureOut">
              <a:rPr lang="sk-SK" smtClean="0"/>
              <a:pPr/>
              <a:t>6. 10. 2014</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3DAECE15-6381-4366-A2A5-5862DBDF1862}"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sk-SK"/>
          </a:p>
        </p:txBody>
      </p:sp>
      <p:sp>
        <p:nvSpPr>
          <p:cNvPr id="3" name="Zástupný symbol obsahu 2"/>
          <p:cNvSpPr>
            <a:spLocks noGrp="1"/>
          </p:cNvSpPr>
          <p:nvPr>
            <p:ph idx="1"/>
          </p:nvPr>
        </p:nvSpPr>
        <p:spPr/>
        <p:txBody>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A8091ED1-930C-41EB-929B-5A4EEF8E1CA5}" type="datetimeFigureOut">
              <a:rPr lang="sk-SK" smtClean="0"/>
              <a:pPr/>
              <a:t>6. 10. 2014</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3DAECE15-6381-4366-A2A5-5862DBDF1862}"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sk-SK" smtClean="0"/>
              <a:t>Kliknite sem a upravte štýl predlohy nadpisov.</a:t>
            </a:r>
            <a:endParaRPr lang="sk-SK"/>
          </a:p>
        </p:txBody>
      </p:sp>
      <p:sp>
        <p:nvSpPr>
          <p:cNvPr id="3" name="Zástupný symbol tex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Kliknite sem a upravte štýly predlohy textu.</a:t>
            </a:r>
          </a:p>
        </p:txBody>
      </p:sp>
      <p:sp>
        <p:nvSpPr>
          <p:cNvPr id="4" name="Zástupný symbol dátumu 3"/>
          <p:cNvSpPr>
            <a:spLocks noGrp="1"/>
          </p:cNvSpPr>
          <p:nvPr>
            <p:ph type="dt" sz="half" idx="10"/>
          </p:nvPr>
        </p:nvSpPr>
        <p:spPr/>
        <p:txBody>
          <a:bodyPr/>
          <a:lstStyle/>
          <a:p>
            <a:fld id="{A8091ED1-930C-41EB-929B-5A4EEF8E1CA5}" type="datetimeFigureOut">
              <a:rPr lang="sk-SK" smtClean="0"/>
              <a:pPr/>
              <a:t>6. 10. 2014</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3DAECE15-6381-4366-A2A5-5862DBDF1862}" type="slidenum">
              <a:rPr lang="sk-SK" smtClean="0"/>
              <a:pPr/>
              <a:t>‹#›</a:t>
            </a:fld>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sk-SK"/>
          </a:p>
        </p:txBody>
      </p:sp>
      <p:sp>
        <p:nvSpPr>
          <p:cNvPr id="3" name="Zástupný symbol obsah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obsah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dátumu 4"/>
          <p:cNvSpPr>
            <a:spLocks noGrp="1"/>
          </p:cNvSpPr>
          <p:nvPr>
            <p:ph type="dt" sz="half" idx="10"/>
          </p:nvPr>
        </p:nvSpPr>
        <p:spPr/>
        <p:txBody>
          <a:bodyPr/>
          <a:lstStyle/>
          <a:p>
            <a:fld id="{A8091ED1-930C-41EB-929B-5A4EEF8E1CA5}" type="datetimeFigureOut">
              <a:rPr lang="sk-SK" smtClean="0"/>
              <a:pPr/>
              <a:t>6. 10. 2014</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3DAECE15-6381-4366-A2A5-5862DBDF1862}" type="slidenum">
              <a:rPr lang="sk-SK" smtClean="0"/>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sk-SK" smtClean="0"/>
              <a:t>Kliknite sem a upravte štýl predlohy nadpisov.</a:t>
            </a:r>
            <a:endParaRPr lang="sk-SK"/>
          </a:p>
        </p:txBody>
      </p:sp>
      <p:sp>
        <p:nvSpPr>
          <p:cNvPr id="3" name="Zástupný symbol tex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Kliknite sem a upravte štýly predlohy textu.</a:t>
            </a:r>
          </a:p>
        </p:txBody>
      </p:sp>
      <p:sp>
        <p:nvSpPr>
          <p:cNvPr id="4" name="Zástupný symbol obsah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tex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Kliknite sem a upravte štýly predlohy textu.</a:t>
            </a:r>
          </a:p>
        </p:txBody>
      </p:sp>
      <p:sp>
        <p:nvSpPr>
          <p:cNvPr id="6" name="Zástupný symbol obsah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7" name="Zástupný symbol dátumu 6"/>
          <p:cNvSpPr>
            <a:spLocks noGrp="1"/>
          </p:cNvSpPr>
          <p:nvPr>
            <p:ph type="dt" sz="half" idx="10"/>
          </p:nvPr>
        </p:nvSpPr>
        <p:spPr/>
        <p:txBody>
          <a:bodyPr/>
          <a:lstStyle/>
          <a:p>
            <a:fld id="{A8091ED1-930C-41EB-929B-5A4EEF8E1CA5}" type="datetimeFigureOut">
              <a:rPr lang="sk-SK" smtClean="0"/>
              <a:pPr/>
              <a:t>6. 10. 2014</a:t>
            </a:fld>
            <a:endParaRPr lang="sk-SK"/>
          </a:p>
        </p:txBody>
      </p:sp>
      <p:sp>
        <p:nvSpPr>
          <p:cNvPr id="8" name="Zástupný symbol päty 7"/>
          <p:cNvSpPr>
            <a:spLocks noGrp="1"/>
          </p:cNvSpPr>
          <p:nvPr>
            <p:ph type="ftr" sz="quarter" idx="11"/>
          </p:nvPr>
        </p:nvSpPr>
        <p:spPr/>
        <p:txBody>
          <a:bodyPr/>
          <a:lstStyle/>
          <a:p>
            <a:endParaRPr lang="sk-SK"/>
          </a:p>
        </p:txBody>
      </p:sp>
      <p:sp>
        <p:nvSpPr>
          <p:cNvPr id="9" name="Zástupný symbol čísla snímky 8"/>
          <p:cNvSpPr>
            <a:spLocks noGrp="1"/>
          </p:cNvSpPr>
          <p:nvPr>
            <p:ph type="sldNum" sz="quarter" idx="12"/>
          </p:nvPr>
        </p:nvSpPr>
        <p:spPr/>
        <p:txBody>
          <a:bodyPr/>
          <a:lstStyle/>
          <a:p>
            <a:fld id="{3DAECE15-6381-4366-A2A5-5862DBDF1862}" type="slidenum">
              <a:rPr lang="sk-SK" smtClean="0"/>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sk-SK"/>
          </a:p>
        </p:txBody>
      </p:sp>
      <p:sp>
        <p:nvSpPr>
          <p:cNvPr id="3" name="Zástupný symbol dátumu 2"/>
          <p:cNvSpPr>
            <a:spLocks noGrp="1"/>
          </p:cNvSpPr>
          <p:nvPr>
            <p:ph type="dt" sz="half" idx="10"/>
          </p:nvPr>
        </p:nvSpPr>
        <p:spPr/>
        <p:txBody>
          <a:bodyPr/>
          <a:lstStyle/>
          <a:p>
            <a:fld id="{A8091ED1-930C-41EB-929B-5A4EEF8E1CA5}" type="datetimeFigureOut">
              <a:rPr lang="sk-SK" smtClean="0"/>
              <a:pPr/>
              <a:t>6. 10. 2014</a:t>
            </a:fld>
            <a:endParaRPr lang="sk-SK"/>
          </a:p>
        </p:txBody>
      </p:sp>
      <p:sp>
        <p:nvSpPr>
          <p:cNvPr id="4" name="Zástupný symbol päty 3"/>
          <p:cNvSpPr>
            <a:spLocks noGrp="1"/>
          </p:cNvSpPr>
          <p:nvPr>
            <p:ph type="ftr" sz="quarter" idx="11"/>
          </p:nvPr>
        </p:nvSpPr>
        <p:spPr/>
        <p:txBody>
          <a:bodyPr/>
          <a:lstStyle/>
          <a:p>
            <a:endParaRPr lang="sk-SK"/>
          </a:p>
        </p:txBody>
      </p:sp>
      <p:sp>
        <p:nvSpPr>
          <p:cNvPr id="5" name="Zástupný symbol čísla snímky 4"/>
          <p:cNvSpPr>
            <a:spLocks noGrp="1"/>
          </p:cNvSpPr>
          <p:nvPr>
            <p:ph type="sldNum" sz="quarter" idx="12"/>
          </p:nvPr>
        </p:nvSpPr>
        <p:spPr/>
        <p:txBody>
          <a:bodyPr/>
          <a:lstStyle/>
          <a:p>
            <a:fld id="{3DAECE15-6381-4366-A2A5-5862DBDF1862}"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
          <p:cNvSpPr>
            <a:spLocks noGrp="1"/>
          </p:cNvSpPr>
          <p:nvPr>
            <p:ph type="dt" sz="half" idx="10"/>
          </p:nvPr>
        </p:nvSpPr>
        <p:spPr/>
        <p:txBody>
          <a:bodyPr/>
          <a:lstStyle/>
          <a:p>
            <a:fld id="{A8091ED1-930C-41EB-929B-5A4EEF8E1CA5}" type="datetimeFigureOut">
              <a:rPr lang="sk-SK" smtClean="0"/>
              <a:pPr/>
              <a:t>6. 10. 2014</a:t>
            </a:fld>
            <a:endParaRPr lang="sk-SK"/>
          </a:p>
        </p:txBody>
      </p:sp>
      <p:sp>
        <p:nvSpPr>
          <p:cNvPr id="3" name="Zástupný symbol päty 2"/>
          <p:cNvSpPr>
            <a:spLocks noGrp="1"/>
          </p:cNvSpPr>
          <p:nvPr>
            <p:ph type="ftr" sz="quarter" idx="11"/>
          </p:nvPr>
        </p:nvSpPr>
        <p:spPr/>
        <p:txBody>
          <a:bodyPr/>
          <a:lstStyle/>
          <a:p>
            <a:endParaRPr lang="sk-SK"/>
          </a:p>
        </p:txBody>
      </p:sp>
      <p:sp>
        <p:nvSpPr>
          <p:cNvPr id="4" name="Zástupný symbol čísla snímky 3"/>
          <p:cNvSpPr>
            <a:spLocks noGrp="1"/>
          </p:cNvSpPr>
          <p:nvPr>
            <p:ph type="sldNum" sz="quarter" idx="12"/>
          </p:nvPr>
        </p:nvSpPr>
        <p:spPr/>
        <p:txBody>
          <a:bodyPr/>
          <a:lstStyle/>
          <a:p>
            <a:fld id="{3DAECE15-6381-4366-A2A5-5862DBDF1862}"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sk-SK" smtClean="0"/>
              <a:t>Kliknite sem a upravte štýl predlohy nadpisov.</a:t>
            </a:r>
            <a:endParaRPr lang="sk-SK"/>
          </a:p>
        </p:txBody>
      </p:sp>
      <p:sp>
        <p:nvSpPr>
          <p:cNvPr id="3" name="Zástupný symbol obsah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tex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Kliknite sem a upravte štýly predlohy textu.</a:t>
            </a:r>
          </a:p>
        </p:txBody>
      </p:sp>
      <p:sp>
        <p:nvSpPr>
          <p:cNvPr id="5" name="Zástupný symbol dátumu 4"/>
          <p:cNvSpPr>
            <a:spLocks noGrp="1"/>
          </p:cNvSpPr>
          <p:nvPr>
            <p:ph type="dt" sz="half" idx="10"/>
          </p:nvPr>
        </p:nvSpPr>
        <p:spPr/>
        <p:txBody>
          <a:bodyPr/>
          <a:lstStyle/>
          <a:p>
            <a:fld id="{A8091ED1-930C-41EB-929B-5A4EEF8E1CA5}" type="datetimeFigureOut">
              <a:rPr lang="sk-SK" smtClean="0"/>
              <a:pPr/>
              <a:t>6. 10. 2014</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3DAECE15-6381-4366-A2A5-5862DBDF1862}" type="slidenum">
              <a:rPr lang="sk-SK" smtClean="0"/>
              <a:pPr/>
              <a:t>‹#›</a:t>
            </a:fld>
            <a:endParaRPr lang="sk-S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sk-SK" smtClean="0"/>
              <a:t>Kliknite sem a upravte štýl predlohy nadpisov.</a:t>
            </a:r>
            <a:endParaRPr lang="sk-SK"/>
          </a:p>
        </p:txBody>
      </p:sp>
      <p:sp>
        <p:nvSpPr>
          <p:cNvPr id="3" name="Zástupný symbol obrázka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Zástupný symbol tex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Kliknite sem a upravte štýly predlohy textu.</a:t>
            </a:r>
          </a:p>
        </p:txBody>
      </p:sp>
      <p:sp>
        <p:nvSpPr>
          <p:cNvPr id="5" name="Zástupný symbol dátumu 4"/>
          <p:cNvSpPr>
            <a:spLocks noGrp="1"/>
          </p:cNvSpPr>
          <p:nvPr>
            <p:ph type="dt" sz="half" idx="10"/>
          </p:nvPr>
        </p:nvSpPr>
        <p:spPr/>
        <p:txBody>
          <a:bodyPr/>
          <a:lstStyle/>
          <a:p>
            <a:fld id="{A8091ED1-930C-41EB-929B-5A4EEF8E1CA5}" type="datetimeFigureOut">
              <a:rPr lang="sk-SK" smtClean="0"/>
              <a:pPr/>
              <a:t>6. 10. 2014</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3DAECE15-6381-4366-A2A5-5862DBDF1862}" type="slidenum">
              <a:rPr lang="sk-SK" smtClean="0"/>
              <a:pPr/>
              <a:t>‹#›</a:t>
            </a:fld>
            <a:endParaRPr lang="sk-S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nadpi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k-SK" smtClean="0"/>
              <a:t>Kliknite sem a upravte štýl predlohy nadpisov.</a:t>
            </a:r>
            <a:endParaRPr lang="sk-SK"/>
          </a:p>
        </p:txBody>
      </p:sp>
      <p:sp>
        <p:nvSpPr>
          <p:cNvPr id="3" name="Zástupný symbol tex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091ED1-930C-41EB-929B-5A4EEF8E1CA5}" type="datetimeFigureOut">
              <a:rPr lang="sk-SK" smtClean="0"/>
              <a:pPr/>
              <a:t>6. 10. 2014</a:t>
            </a:fld>
            <a:endParaRPr lang="sk-SK"/>
          </a:p>
        </p:txBody>
      </p:sp>
      <p:sp>
        <p:nvSpPr>
          <p:cNvPr id="5" name="Zástupný symbol päty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Zástupný symbol čísla snímky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AECE15-6381-4366-A2A5-5862DBDF1862}" type="slidenum">
              <a:rPr lang="sk-SK" smtClean="0"/>
              <a:pPr/>
              <a:t>‹#›</a:t>
            </a:fld>
            <a:endParaRPr lang="sk-S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sk-SK" dirty="0" smtClean="0"/>
              <a:t>Regulačná technika </a:t>
            </a:r>
            <a:endParaRPr lang="sk-SK" dirty="0"/>
          </a:p>
        </p:txBody>
      </p:sp>
      <p:sp>
        <p:nvSpPr>
          <p:cNvPr id="3" name="Podnadpis 2"/>
          <p:cNvSpPr>
            <a:spLocks noGrp="1"/>
          </p:cNvSpPr>
          <p:nvPr>
            <p:ph type="subTitle" idx="1"/>
          </p:nvPr>
        </p:nvSpPr>
        <p:spPr/>
        <p:txBody>
          <a:bodyPr/>
          <a:lstStyle/>
          <a:p>
            <a:r>
              <a:rPr lang="sk-SK" dirty="0" smtClean="0"/>
              <a:t>Regulované sústavy</a:t>
            </a:r>
            <a:endParaRPr lang="sk-SK"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43608" y="4800600"/>
            <a:ext cx="7128792" cy="566738"/>
          </a:xfrm>
        </p:spPr>
        <p:txBody>
          <a:bodyPr/>
          <a:lstStyle/>
          <a:p>
            <a:r>
              <a:rPr lang="sk-SK" dirty="0" err="1" smtClean="0"/>
              <a:t>Dvojkapacitná</a:t>
            </a:r>
            <a:r>
              <a:rPr lang="sk-SK" dirty="0" smtClean="0"/>
              <a:t> sústava s periodickým priebehom</a:t>
            </a:r>
            <a:endParaRPr lang="sk-SK" dirty="0"/>
          </a:p>
        </p:txBody>
      </p:sp>
      <p:sp>
        <p:nvSpPr>
          <p:cNvPr id="4" name="Zástupný symbol textu 3"/>
          <p:cNvSpPr>
            <a:spLocks noGrp="1"/>
          </p:cNvSpPr>
          <p:nvPr>
            <p:ph type="body" sz="half" idx="2"/>
          </p:nvPr>
        </p:nvSpPr>
        <p:spPr>
          <a:xfrm>
            <a:off x="1043608" y="5367338"/>
            <a:ext cx="7056784" cy="804862"/>
          </a:xfrm>
        </p:spPr>
        <p:txBody>
          <a:bodyPr>
            <a:normAutofit fontScale="92500" lnSpcReduction="10000"/>
          </a:bodyPr>
          <a:lstStyle/>
          <a:p>
            <a:r>
              <a:rPr lang="sk-SK" sz="1800" dirty="0" smtClean="0"/>
              <a:t>a) príklad sústavy, b) prechodová charakteristika A – malé tlmenie, B – veľké tlmenie</a:t>
            </a:r>
            <a:br>
              <a:rPr lang="sk-SK" sz="1800" dirty="0" smtClean="0"/>
            </a:br>
            <a:r>
              <a:rPr lang="sk-SK" sz="1800" dirty="0" smtClean="0"/>
              <a:t>1 – pružina, 2 – železné jadro, 3 – cievka, 4 – olejový tlmič</a:t>
            </a:r>
          </a:p>
          <a:p>
            <a:endParaRPr lang="sk-SK" dirty="0"/>
          </a:p>
        </p:txBody>
      </p:sp>
      <p:pic>
        <p:nvPicPr>
          <p:cNvPr id="2050" name="Picture 2" descr="A014CD05"/>
          <p:cNvPicPr>
            <a:picLocks noGrp="1" noChangeAspect="1" noChangeArrowheads="1"/>
          </p:cNvPicPr>
          <p:nvPr>
            <p:ph type="pic" idx="1"/>
          </p:nvPr>
        </p:nvPicPr>
        <p:blipFill>
          <a:blip r:embed="rId2" cstate="print">
            <a:lum bright="14000" contrast="50000"/>
          </a:blip>
          <a:srcRect l="10104" r="10104"/>
          <a:stretch>
            <a:fillRect/>
          </a:stretch>
        </p:blipFill>
        <p:spPr bwMode="auto">
          <a:xfrm>
            <a:off x="971600" y="612775"/>
            <a:ext cx="7272808" cy="4114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normAutofit/>
          </a:bodyPr>
          <a:lstStyle/>
          <a:p>
            <a:r>
              <a:rPr lang="sk-SK" sz="2800" dirty="0" err="1" smtClean="0"/>
              <a:t>Astatické</a:t>
            </a:r>
            <a:r>
              <a:rPr lang="sk-SK" sz="2800" dirty="0" smtClean="0"/>
              <a:t> regulované sústavy</a:t>
            </a:r>
            <a:endParaRPr lang="sk-SK" sz="2800" dirty="0"/>
          </a:p>
        </p:txBody>
      </p:sp>
      <p:sp>
        <p:nvSpPr>
          <p:cNvPr id="6" name="Zástupný symbol obsahu 5"/>
          <p:cNvSpPr>
            <a:spLocks noGrp="1"/>
          </p:cNvSpPr>
          <p:nvPr>
            <p:ph idx="1"/>
          </p:nvPr>
        </p:nvSpPr>
        <p:spPr/>
        <p:txBody>
          <a:bodyPr>
            <a:normAutofit/>
          </a:bodyPr>
          <a:lstStyle/>
          <a:p>
            <a:r>
              <a:rPr lang="sk-SK" sz="1800" dirty="0" err="1" smtClean="0"/>
              <a:t>Astatické</a:t>
            </a:r>
            <a:r>
              <a:rPr lang="sk-SK" sz="1800" dirty="0" smtClean="0"/>
              <a:t> regulované sústavy sú charakteristické tým, že po skokovej zmene akčnej veličiny sa regulovaná veličina trvalé mení, pokiaľ neuvažujeme aj s jej ohraničením daným konštrukciou sústavy.</a:t>
            </a:r>
          </a:p>
          <a:p>
            <a:r>
              <a:rPr lang="sk-SK" sz="1800" dirty="0" smtClean="0"/>
              <a:t>Tieto sústavy nemajú </a:t>
            </a:r>
            <a:r>
              <a:rPr lang="sk-SK" sz="1800" dirty="0" err="1" smtClean="0"/>
              <a:t>autoreguláciu</a:t>
            </a:r>
            <a:r>
              <a:rPr lang="sk-SK" sz="1800" dirty="0" smtClean="0"/>
              <a:t>, </a:t>
            </a:r>
            <a:r>
              <a:rPr lang="sk-SK" sz="1800" b="1" dirty="0" smtClean="0"/>
              <a:t>sú nestabilné</a:t>
            </a:r>
            <a:r>
              <a:rPr lang="sk-SK" sz="1800" dirty="0" smtClean="0"/>
              <a:t>. Z toho vyplýva, že následky, vzniknuté poruchou, možno odstrániť len pomocou regulátora.</a:t>
            </a:r>
          </a:p>
          <a:p>
            <a:r>
              <a:rPr lang="sk-SK" sz="1800" b="1" i="1" dirty="0" smtClean="0">
                <a:solidFill>
                  <a:srgbClr val="FF0000"/>
                </a:solidFill>
              </a:rPr>
              <a:t>Poznámka: </a:t>
            </a:r>
            <a:r>
              <a:rPr lang="sk-SK" sz="1800" i="1" dirty="0" smtClean="0">
                <a:solidFill>
                  <a:srgbClr val="FF0000"/>
                </a:solidFill>
              </a:rPr>
              <a:t>Podobne ako statické sústavy, možno aj </a:t>
            </a:r>
            <a:r>
              <a:rPr lang="sk-SK" sz="1800" i="1" dirty="0" err="1" smtClean="0">
                <a:solidFill>
                  <a:srgbClr val="FF0000"/>
                </a:solidFill>
              </a:rPr>
              <a:t>astatické</a:t>
            </a:r>
            <a:r>
              <a:rPr lang="sk-SK" sz="1800" i="1" dirty="0" smtClean="0">
                <a:solidFill>
                  <a:srgbClr val="FF0000"/>
                </a:solidFill>
              </a:rPr>
              <a:t> sústavy rozdeliť podlá počtu kapacít s výnimkou, že neexistuje </a:t>
            </a:r>
            <a:r>
              <a:rPr lang="sk-SK" sz="1800" i="1" dirty="0" err="1" smtClean="0">
                <a:solidFill>
                  <a:srgbClr val="FF0000"/>
                </a:solidFill>
              </a:rPr>
              <a:t>bezkapacitná</a:t>
            </a:r>
            <a:r>
              <a:rPr lang="sk-SK" sz="1800" i="1" dirty="0" smtClean="0">
                <a:solidFill>
                  <a:srgbClr val="FF0000"/>
                </a:solidFill>
              </a:rPr>
              <a:t> </a:t>
            </a:r>
            <a:r>
              <a:rPr lang="sk-SK" sz="1800" i="1" dirty="0" err="1" smtClean="0">
                <a:solidFill>
                  <a:srgbClr val="FF0000"/>
                </a:solidFill>
              </a:rPr>
              <a:t>astatická</a:t>
            </a:r>
            <a:r>
              <a:rPr lang="sk-SK" sz="1800" i="1" dirty="0" smtClean="0">
                <a:solidFill>
                  <a:srgbClr val="FF0000"/>
                </a:solidFill>
              </a:rPr>
              <a:t> sústava.</a:t>
            </a:r>
          </a:p>
          <a:p>
            <a:r>
              <a:rPr lang="sk-SK" sz="1800" i="1" dirty="0" smtClean="0">
                <a:solidFill>
                  <a:srgbClr val="FF0000"/>
                </a:solidFill>
              </a:rPr>
              <a:t>Najznámejším príkladom tejto sústavy je nádrž a núteným prítokom a odtokom, ktorý zabezpečujú čerpadlá. Jedná sa o </a:t>
            </a:r>
            <a:r>
              <a:rPr lang="sk-SK" sz="1800" i="1" dirty="0" err="1" smtClean="0">
                <a:solidFill>
                  <a:srgbClr val="FF0000"/>
                </a:solidFill>
              </a:rPr>
              <a:t>jednokapacitnú</a:t>
            </a:r>
            <a:r>
              <a:rPr lang="sk-SK" sz="1800" i="1" dirty="0" smtClean="0">
                <a:solidFill>
                  <a:srgbClr val="FF0000"/>
                </a:solidFill>
              </a:rPr>
              <a:t> </a:t>
            </a:r>
            <a:r>
              <a:rPr lang="sk-SK" sz="1800" i="1" dirty="0" err="1" smtClean="0">
                <a:solidFill>
                  <a:srgbClr val="FF0000"/>
                </a:solidFill>
              </a:rPr>
              <a:t>astatickú</a:t>
            </a:r>
            <a:r>
              <a:rPr lang="sk-SK" sz="1800" i="1" dirty="0" smtClean="0">
                <a:solidFill>
                  <a:srgbClr val="FF0000"/>
                </a:solidFill>
              </a:rPr>
              <a:t> sústavu.</a:t>
            </a:r>
          </a:p>
          <a:p>
            <a:endParaRPr lang="sk-SK" sz="1800" dirty="0" smtClean="0"/>
          </a:p>
          <a:p>
            <a:endParaRPr lang="sk-SK" sz="1800" dirty="0" smtClean="0"/>
          </a:p>
          <a:p>
            <a:endParaRPr lang="sk-SK" sz="1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p:cNvSpPr>
            <a:spLocks noGrp="1"/>
          </p:cNvSpPr>
          <p:nvPr>
            <p:ph type="title"/>
          </p:nvPr>
        </p:nvSpPr>
        <p:spPr/>
        <p:txBody>
          <a:bodyPr>
            <a:normAutofit/>
          </a:bodyPr>
          <a:lstStyle/>
          <a:p>
            <a:r>
              <a:rPr lang="sk-SK" sz="2800" dirty="0" err="1" smtClean="0"/>
              <a:t>Jednokapacitná</a:t>
            </a:r>
            <a:r>
              <a:rPr lang="sk-SK" sz="2800" dirty="0" smtClean="0"/>
              <a:t> </a:t>
            </a:r>
            <a:r>
              <a:rPr lang="sk-SK" sz="2800" dirty="0" err="1" smtClean="0"/>
              <a:t>astatická</a:t>
            </a:r>
            <a:r>
              <a:rPr lang="sk-SK" sz="2800" dirty="0" smtClean="0"/>
              <a:t> sústava</a:t>
            </a:r>
            <a:endParaRPr lang="sk-SK" sz="2800" dirty="0"/>
          </a:p>
        </p:txBody>
      </p:sp>
      <p:pic>
        <p:nvPicPr>
          <p:cNvPr id="3074" name="Picture 2" descr="F5F05C1D"/>
          <p:cNvPicPr>
            <a:picLocks noGrp="1" noChangeAspect="1" noChangeArrowheads="1"/>
          </p:cNvPicPr>
          <p:nvPr>
            <p:ph idx="1"/>
          </p:nvPr>
        </p:nvPicPr>
        <p:blipFill>
          <a:blip r:embed="rId3" cstate="print">
            <a:lum bright="-18000" contrast="40000"/>
          </a:blip>
          <a:stretch>
            <a:fillRect/>
          </a:stretch>
        </p:blipFill>
        <p:spPr bwMode="auto">
          <a:xfrm>
            <a:off x="179512" y="1340768"/>
            <a:ext cx="7920880" cy="3744416"/>
          </a:xfrm>
          <a:prstGeom prst="rect">
            <a:avLst/>
          </a:prstGeom>
          <a:noFill/>
          <a:ln w="9525">
            <a:noFill/>
            <a:miter lim="800000"/>
            <a:headEnd/>
            <a:tailEnd/>
          </a:ln>
        </p:spPr>
      </p:pic>
      <p:sp>
        <p:nvSpPr>
          <p:cNvPr id="10" name="BlokTextu 9"/>
          <p:cNvSpPr txBox="1"/>
          <p:nvPr/>
        </p:nvSpPr>
        <p:spPr>
          <a:xfrm>
            <a:off x="827584" y="5157192"/>
            <a:ext cx="7776864" cy="646331"/>
          </a:xfrm>
          <a:prstGeom prst="rect">
            <a:avLst/>
          </a:prstGeom>
          <a:noFill/>
        </p:spPr>
        <p:txBody>
          <a:bodyPr wrap="square" rtlCol="0">
            <a:spAutoFit/>
          </a:bodyPr>
          <a:lstStyle/>
          <a:p>
            <a:r>
              <a:rPr lang="sk-SK" dirty="0" smtClean="0"/>
              <a:t>a) príklad sústavy, b) prechodová charakteristika</a:t>
            </a:r>
          </a:p>
          <a:p>
            <a:r>
              <a:rPr lang="sk-SK" dirty="0" smtClean="0"/>
              <a:t>1 – nádrž, 2 – regulačné čerpadlo, 3 – neregulačné čerpadlo, 4 – snímač hladiny</a:t>
            </a:r>
            <a:endParaRPr lang="sk-SK"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normAutofit/>
          </a:bodyPr>
          <a:lstStyle/>
          <a:p>
            <a:r>
              <a:rPr lang="sk-SK" sz="2800" dirty="0" smtClean="0"/>
              <a:t>Sústavy s dopravným oneskorením</a:t>
            </a:r>
            <a:endParaRPr lang="sk-SK" sz="2800" dirty="0"/>
          </a:p>
        </p:txBody>
      </p:sp>
      <p:sp>
        <p:nvSpPr>
          <p:cNvPr id="3" name="Zástupný symbol obsahu 2"/>
          <p:cNvSpPr>
            <a:spLocks noGrp="1"/>
          </p:cNvSpPr>
          <p:nvPr>
            <p:ph idx="1"/>
          </p:nvPr>
        </p:nvSpPr>
        <p:spPr>
          <a:xfrm>
            <a:off x="457200" y="1340768"/>
            <a:ext cx="8229600" cy="4785395"/>
          </a:xfrm>
        </p:spPr>
        <p:txBody>
          <a:bodyPr>
            <a:normAutofit/>
          </a:bodyPr>
          <a:lstStyle/>
          <a:p>
            <a:r>
              <a:rPr lang="sk-SK" sz="1800" dirty="0" smtClean="0"/>
              <a:t>Statické a </a:t>
            </a:r>
            <a:r>
              <a:rPr lang="sk-SK" sz="1800" dirty="0" err="1" smtClean="0"/>
              <a:t>astatické</a:t>
            </a:r>
            <a:r>
              <a:rPr lang="sk-SK" sz="1800" dirty="0" smtClean="0"/>
              <a:t> sústavy môžu mať jednu spoločnú vlastnosť, a to dopravné oneskorenie. Ak pri sústave s dopravným oneskorením vyvoláme skokovú zmenu akčnej veličiny, začne sa meniť jej regulovaná veličina až po určitom čase. Tento čas označujeme </a:t>
            </a:r>
            <a:r>
              <a:rPr lang="sk-SK" sz="1800" dirty="0" err="1" smtClean="0"/>
              <a:t>T</a:t>
            </a:r>
            <a:r>
              <a:rPr lang="sk-SK" sz="1800" baseline="-25000" dirty="0" err="1" smtClean="0"/>
              <a:t>z</a:t>
            </a:r>
            <a:r>
              <a:rPr lang="sk-SK" sz="1800" dirty="0" smtClean="0"/>
              <a:t> a nazývame ho </a:t>
            </a:r>
            <a:r>
              <a:rPr lang="sk-SK" sz="1800" b="1" dirty="0" smtClean="0"/>
              <a:t>dopravné oneskorenie</a:t>
            </a:r>
            <a:r>
              <a:rPr lang="sk-SK" sz="1800" dirty="0" smtClean="0"/>
              <a:t>. Príčinou vzniku dopravného oneskorenia je konečná rýchlosť šírenia signálu regulovanou sústavou. </a:t>
            </a:r>
          </a:p>
          <a:p>
            <a:r>
              <a:rPr lang="sk-SK" sz="1800" dirty="0" smtClean="0">
                <a:solidFill>
                  <a:srgbClr val="FF0000"/>
                </a:solidFill>
              </a:rPr>
              <a:t>Ako príklad regulovanej sústavy s dopravným oneskorením uvedieme </a:t>
            </a:r>
            <a:r>
              <a:rPr lang="sk-SK" sz="1800" dirty="0" err="1" smtClean="0">
                <a:solidFill>
                  <a:srgbClr val="FF0000"/>
                </a:solidFill>
              </a:rPr>
              <a:t>jednokapacitnú</a:t>
            </a:r>
            <a:r>
              <a:rPr lang="sk-SK" sz="1800" dirty="0" smtClean="0">
                <a:solidFill>
                  <a:srgbClr val="FF0000"/>
                </a:solidFill>
              </a:rPr>
              <a:t> statickú sústavu, vytvorenú tlakovou nádobou, do ktorej sa privádza tlakový vzduch cez regulačný ventil, ktorý nie je umiestnený na tlakovej nádobe.</a:t>
            </a:r>
            <a:endParaRPr lang="sk-SK" sz="1800" dirty="0">
              <a:solidFill>
                <a:srgbClr val="FF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323528" y="4800600"/>
            <a:ext cx="8568952" cy="566738"/>
          </a:xfrm>
        </p:spPr>
        <p:txBody>
          <a:bodyPr/>
          <a:lstStyle/>
          <a:p>
            <a:r>
              <a:rPr lang="sk-SK" dirty="0" err="1" smtClean="0"/>
              <a:t>Jednokapacitná</a:t>
            </a:r>
            <a:r>
              <a:rPr lang="sk-SK" dirty="0" smtClean="0"/>
              <a:t> statická sústava s dopravným oneskorením</a:t>
            </a:r>
            <a:endParaRPr lang="sk-SK" dirty="0"/>
          </a:p>
        </p:txBody>
      </p:sp>
      <p:sp>
        <p:nvSpPr>
          <p:cNvPr id="6" name="Zástupný symbol textu 5"/>
          <p:cNvSpPr>
            <a:spLocks noGrp="1"/>
          </p:cNvSpPr>
          <p:nvPr>
            <p:ph type="body" sz="half" idx="2"/>
          </p:nvPr>
        </p:nvSpPr>
        <p:spPr>
          <a:xfrm>
            <a:off x="323528" y="5367338"/>
            <a:ext cx="8568952" cy="804862"/>
          </a:xfrm>
        </p:spPr>
        <p:txBody>
          <a:bodyPr/>
          <a:lstStyle/>
          <a:p>
            <a:r>
              <a:rPr lang="sk-SK" sz="1800" dirty="0" smtClean="0"/>
              <a:t>a)príklad sústavy, b) prechodová charakteristika </a:t>
            </a:r>
            <a:r>
              <a:rPr lang="sk-SK" sz="1800" b="1" i="1" dirty="0" smtClean="0"/>
              <a:t>T</a:t>
            </a:r>
            <a:r>
              <a:rPr lang="sk-SK" sz="1800" b="1" i="1" baseline="-25000" dirty="0" smtClean="0"/>
              <a:t>z</a:t>
            </a:r>
            <a:r>
              <a:rPr lang="sk-SK" sz="1800" b="1" i="1" dirty="0" smtClean="0"/>
              <a:t>=l/v</a:t>
            </a:r>
            <a:r>
              <a:rPr lang="sk-SK" sz="1800" dirty="0" smtClean="0"/>
              <a:t>, kde </a:t>
            </a:r>
            <a:r>
              <a:rPr lang="sk-SK" sz="1800" b="1" i="1" dirty="0" smtClean="0"/>
              <a:t>l</a:t>
            </a:r>
            <a:r>
              <a:rPr lang="sk-SK" sz="1800" dirty="0" smtClean="0"/>
              <a:t> je dĺžka potrubia a </a:t>
            </a:r>
            <a:r>
              <a:rPr lang="sk-SK" sz="1800" b="1" i="1" dirty="0" smtClean="0"/>
              <a:t>v</a:t>
            </a:r>
            <a:r>
              <a:rPr lang="sk-SK" sz="1800" dirty="0" smtClean="0"/>
              <a:t> je rýchlosť prúdenia, 1 – regulačný ventil, 2 – tlaková nádoba, 3 – tlakomer</a:t>
            </a:r>
          </a:p>
          <a:p>
            <a:endParaRPr lang="sk-SK" dirty="0"/>
          </a:p>
        </p:txBody>
      </p:sp>
      <p:pic>
        <p:nvPicPr>
          <p:cNvPr id="4101" name="Picture 5" descr="111817A0"/>
          <p:cNvPicPr>
            <a:picLocks noGrp="1" noChangeAspect="1" noChangeArrowheads="1"/>
          </p:cNvPicPr>
          <p:nvPr>
            <p:ph type="pic" idx="1"/>
          </p:nvPr>
        </p:nvPicPr>
        <p:blipFill>
          <a:blip r:embed="rId2" cstate="print">
            <a:lum bright="-18000" contrast="30000"/>
          </a:blip>
          <a:srcRect l="277" r="277"/>
          <a:stretch>
            <a:fillRect/>
          </a:stretch>
        </p:blipFill>
        <p:spPr bwMode="auto">
          <a:xfrm>
            <a:off x="431032" y="548680"/>
            <a:ext cx="8712968" cy="4114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2800" dirty="0" smtClean="0"/>
              <a:t>Základná charakteristika regulačného obvodu </a:t>
            </a:r>
            <a:endParaRPr lang="sk-SK" sz="2800" dirty="0"/>
          </a:p>
        </p:txBody>
      </p:sp>
      <p:sp>
        <p:nvSpPr>
          <p:cNvPr id="3" name="Zástupný symbol obsahu 2"/>
          <p:cNvSpPr>
            <a:spLocks noGrp="1"/>
          </p:cNvSpPr>
          <p:nvPr>
            <p:ph idx="1"/>
          </p:nvPr>
        </p:nvSpPr>
        <p:spPr>
          <a:xfrm>
            <a:off x="457200" y="1340768"/>
            <a:ext cx="8229600" cy="4785395"/>
          </a:xfrm>
        </p:spPr>
        <p:txBody>
          <a:bodyPr>
            <a:normAutofit fontScale="92500" lnSpcReduction="10000"/>
          </a:bodyPr>
          <a:lstStyle/>
          <a:p>
            <a:r>
              <a:rPr lang="sk-SK" sz="1800" b="1" dirty="0"/>
              <a:t>Ručná regulácia:</a:t>
            </a:r>
            <a:r>
              <a:rPr lang="sk-SK" sz="1800" dirty="0"/>
              <a:t> je to regulácia prebiehajúca v zariadení, v ktorom spojovacím článkom medzi meracím členom a regulačným zariadením je človek.</a:t>
            </a:r>
          </a:p>
          <a:p>
            <a:r>
              <a:rPr lang="sk-SK" sz="1800" b="1" dirty="0"/>
              <a:t>Automatická samočinná regulácia:</a:t>
            </a:r>
            <a:r>
              <a:rPr lang="sk-SK" sz="1800" dirty="0"/>
              <a:t> je to samočinné udržiavanie hodnôt regulovanej veličiny </a:t>
            </a:r>
            <a:r>
              <a:rPr lang="sk-SK" sz="1800" dirty="0" smtClean="0"/>
              <a:t>na požadovanej hodnote podľa </a:t>
            </a:r>
            <a:r>
              <a:rPr lang="sk-SK" sz="1800" dirty="0"/>
              <a:t>daných podmienok a hodnôt tejto veličiny zistených meraním.</a:t>
            </a:r>
          </a:p>
          <a:p>
            <a:r>
              <a:rPr lang="sk-SK" sz="1800" b="1" dirty="0"/>
              <a:t>Regulačný obvod:</a:t>
            </a:r>
            <a:r>
              <a:rPr lang="sk-SK" sz="1800" dirty="0"/>
              <a:t> je to obvod, v ktorom prebieha regulácia.</a:t>
            </a:r>
          </a:p>
          <a:p>
            <a:r>
              <a:rPr lang="sk-SK" sz="1800" b="1" dirty="0"/>
              <a:t>Regulovaná sústava:</a:t>
            </a:r>
            <a:r>
              <a:rPr lang="sk-SK" sz="1800" dirty="0"/>
              <a:t> je to zariadenie, na ktorom sa uskutočňuje regulácia.</a:t>
            </a:r>
          </a:p>
          <a:p>
            <a:r>
              <a:rPr lang="sk-SK" sz="1800" b="1" dirty="0"/>
              <a:t>Regulátor:</a:t>
            </a:r>
            <a:r>
              <a:rPr lang="sk-SK" sz="1800" dirty="0"/>
              <a:t> je to zariadenie, ktoré samočinne uskutočňuje reguláciu.</a:t>
            </a:r>
          </a:p>
          <a:p>
            <a:r>
              <a:rPr lang="sk-SK" sz="1800" b="1" dirty="0"/>
              <a:t>Regulovaná veličina:</a:t>
            </a:r>
            <a:r>
              <a:rPr lang="sk-SK" sz="1800" dirty="0"/>
              <a:t> je to veličina, ktorej hodnota sa reguláciou upravuje podľa stanovených podmienok.</a:t>
            </a:r>
          </a:p>
          <a:p>
            <a:r>
              <a:rPr lang="sk-SK" sz="1800" b="1" dirty="0"/>
              <a:t>Akčná veličina:</a:t>
            </a:r>
            <a:r>
              <a:rPr lang="sk-SK" sz="1800" dirty="0"/>
              <a:t> je to výstupná veličina regulátora a zároveň vstupná veličina regulovanej sústavy, ktorej pôsobením na regulovanú sústavu sa uskutočňuje regulácia.</a:t>
            </a:r>
          </a:p>
          <a:p>
            <a:r>
              <a:rPr lang="sk-SK" sz="1800" b="1" dirty="0"/>
              <a:t>Poruchová veličina:</a:t>
            </a:r>
            <a:r>
              <a:rPr lang="sk-SK" sz="1800" dirty="0"/>
              <a:t> je to veličina spôsobujúca poruchu.</a:t>
            </a:r>
          </a:p>
          <a:p>
            <a:r>
              <a:rPr lang="sk-SK" sz="1800" b="1" dirty="0"/>
              <a:t>Riadiaca veličina:</a:t>
            </a:r>
            <a:r>
              <a:rPr lang="sk-SK" sz="1800" dirty="0"/>
              <a:t> je to veličina, ktorá nastavuje požadovanú hodnotu regulovanej veličiny.</a:t>
            </a:r>
          </a:p>
          <a:p>
            <a:r>
              <a:rPr lang="sk-SK" sz="1800" b="1" dirty="0"/>
              <a:t>Regulačná odchýlka: </a:t>
            </a:r>
            <a:r>
              <a:rPr lang="sk-SK" sz="1800" dirty="0"/>
              <a:t>je to rozdiel medzi požadovanou a skutočnou hodnotou regulovanej veličiny.</a:t>
            </a:r>
          </a:p>
          <a:p>
            <a:endParaRPr lang="sk-SK"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2800" dirty="0" smtClean="0"/>
              <a:t>Časti regulátora</a:t>
            </a:r>
            <a:endParaRPr lang="sk-SK" sz="2800" dirty="0"/>
          </a:p>
        </p:txBody>
      </p:sp>
      <p:sp>
        <p:nvSpPr>
          <p:cNvPr id="3" name="Zástupný symbol obsahu 2"/>
          <p:cNvSpPr>
            <a:spLocks noGrp="1"/>
          </p:cNvSpPr>
          <p:nvPr>
            <p:ph idx="1"/>
          </p:nvPr>
        </p:nvSpPr>
        <p:spPr/>
        <p:txBody>
          <a:bodyPr>
            <a:normAutofit/>
          </a:bodyPr>
          <a:lstStyle/>
          <a:p>
            <a:r>
              <a:rPr lang="sk-SK" sz="1800" b="1" dirty="0"/>
              <a:t>Merací člen:</a:t>
            </a:r>
            <a:r>
              <a:rPr lang="sk-SK" sz="1800" dirty="0"/>
              <a:t> je to časť regulátora, ktorá meria skutočnú hodnotu regulovanej veličiny.</a:t>
            </a:r>
          </a:p>
          <a:p>
            <a:r>
              <a:rPr lang="sk-SK" sz="1800" b="1" dirty="0"/>
              <a:t>Riadiaci člen:</a:t>
            </a:r>
            <a:r>
              <a:rPr lang="sk-SK" sz="1800" dirty="0"/>
              <a:t> je to časť regulátora, na ktorej sa nastavuje požadovaná hodnota regulovanej veličiny.</a:t>
            </a:r>
          </a:p>
          <a:p>
            <a:r>
              <a:rPr lang="sk-SK" sz="1800" b="1" dirty="0"/>
              <a:t>Porovnávací člen:</a:t>
            </a:r>
            <a:r>
              <a:rPr lang="sk-SK" sz="1800" dirty="0"/>
              <a:t> je to zariadenie, ktoré porovnáva skutočnú hodnotu regulovanej veličiny s požadovanou hodnotou.</a:t>
            </a:r>
          </a:p>
          <a:p>
            <a:r>
              <a:rPr lang="sk-SK" sz="1800" b="1" dirty="0"/>
              <a:t>Ústredný člen:</a:t>
            </a:r>
            <a:r>
              <a:rPr lang="sk-SK" sz="1800" dirty="0"/>
              <a:t> tento člen určuje vlastnosti regulátora.</a:t>
            </a:r>
          </a:p>
          <a:p>
            <a:r>
              <a:rPr lang="sk-SK" sz="1800" b="1" dirty="0"/>
              <a:t>Akčný člen:</a:t>
            </a:r>
            <a:r>
              <a:rPr lang="sk-SK" sz="1800" dirty="0"/>
              <a:t> je to časť regulátora, ktorá slúži na ovplyvňovanie akčnej veličiny.</a:t>
            </a:r>
          </a:p>
          <a:p>
            <a:endParaRPr lang="sk-SK" sz="1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1691680" y="764704"/>
            <a:ext cx="5486400" cy="566738"/>
          </a:xfrm>
        </p:spPr>
        <p:txBody>
          <a:bodyPr/>
          <a:lstStyle/>
          <a:p>
            <a:r>
              <a:rPr lang="sk-SK" dirty="0" smtClean="0"/>
              <a:t>Základná schéma regulačného obvodu</a:t>
            </a:r>
            <a:endParaRPr lang="sk-SK" dirty="0"/>
          </a:p>
        </p:txBody>
      </p:sp>
      <p:sp>
        <p:nvSpPr>
          <p:cNvPr id="6" name="Zástupný symbol textu 5"/>
          <p:cNvSpPr>
            <a:spLocks noGrp="1"/>
          </p:cNvSpPr>
          <p:nvPr>
            <p:ph type="body" sz="half" idx="2"/>
          </p:nvPr>
        </p:nvSpPr>
        <p:spPr>
          <a:xfrm>
            <a:off x="827584" y="4869160"/>
            <a:ext cx="7704856" cy="1512168"/>
          </a:xfrm>
        </p:spPr>
        <p:txBody>
          <a:bodyPr>
            <a:normAutofit/>
          </a:bodyPr>
          <a:lstStyle/>
          <a:p>
            <a:r>
              <a:rPr lang="sk-SK" sz="1800" dirty="0" smtClean="0"/>
              <a:t>S - regulovaná sústava</a:t>
            </a:r>
          </a:p>
          <a:p>
            <a:r>
              <a:rPr lang="sk-SK" sz="1800" dirty="0" smtClean="0"/>
              <a:t>R – regulátor</a:t>
            </a:r>
          </a:p>
          <a:p>
            <a:r>
              <a:rPr lang="sk-SK" sz="1800" dirty="0" smtClean="0"/>
              <a:t>y – regulovaná veličina, x – akčná veličina, w – požadovaná hodnota,</a:t>
            </a:r>
          </a:p>
          <a:p>
            <a:r>
              <a:rPr lang="sk-SK" sz="1800" dirty="0" smtClean="0"/>
              <a:t>u</a:t>
            </a:r>
            <a:r>
              <a:rPr lang="sk-SK" sz="1800" smtClean="0"/>
              <a:t> </a:t>
            </a:r>
            <a:r>
              <a:rPr lang="sk-SK" sz="1800" dirty="0" smtClean="0"/>
              <a:t>– riadiaca veličina, e – regulačná odchýlka, z – poruchová veličina</a:t>
            </a:r>
            <a:endParaRPr lang="sk-SK" sz="1800" dirty="0"/>
          </a:p>
        </p:txBody>
      </p:sp>
      <p:grpSp>
        <p:nvGrpSpPr>
          <p:cNvPr id="1026" name="Group 2"/>
          <p:cNvGrpSpPr>
            <a:grpSpLocks noGrp="1"/>
          </p:cNvGrpSpPr>
          <p:nvPr>
            <p:ph type="pic" idx="1"/>
          </p:nvPr>
        </p:nvGrpSpPr>
        <p:grpSpPr bwMode="auto">
          <a:xfrm>
            <a:off x="1187624" y="1988840"/>
            <a:ext cx="6984776" cy="2376264"/>
            <a:chOff x="2046" y="12543"/>
            <a:chExt cx="6479" cy="1938"/>
          </a:xfrm>
        </p:grpSpPr>
        <p:sp>
          <p:nvSpPr>
            <p:cNvPr id="1027" name="Text Box 3"/>
            <p:cNvSpPr txBox="1">
              <a:spLocks noChangeArrowheads="1"/>
            </p:cNvSpPr>
            <p:nvPr/>
          </p:nvSpPr>
          <p:spPr bwMode="auto">
            <a:xfrm>
              <a:off x="6606" y="12543"/>
              <a:ext cx="540" cy="360"/>
            </a:xfrm>
            <a:prstGeom prst="rect">
              <a:avLst/>
            </a:prstGeom>
            <a:solidFill>
              <a:srgbClr val="FFFFFF"/>
            </a:solid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lang="sk-SK" sz="1400" b="1" dirty="0" smtClean="0">
                  <a:latin typeface="Calibri" pitchFamily="34" charset="0"/>
                  <a:cs typeface="Arial" pitchFamily="34" charset="0"/>
                </a:rPr>
                <a:t>y</a:t>
              </a:r>
              <a:r>
                <a:rPr kumimoji="0" lang="sk-SK" sz="1400" b="1" i="0" u="none" strike="noStrike" cap="none" normalizeH="0" baseline="0" dirty="0" smtClean="0">
                  <a:ln>
                    <a:noFill/>
                  </a:ln>
                  <a:solidFill>
                    <a:schemeClr val="tx1"/>
                  </a:solidFill>
                  <a:effectLst/>
                  <a:latin typeface="Calibri" pitchFamily="34" charset="0"/>
                  <a:cs typeface="Arial" pitchFamily="34" charset="0"/>
                </a:rPr>
                <a:t>(t)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sk-SK"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8" name="Text Box 4"/>
            <p:cNvSpPr txBox="1">
              <a:spLocks noChangeArrowheads="1"/>
            </p:cNvSpPr>
            <p:nvPr/>
          </p:nvSpPr>
          <p:spPr bwMode="auto">
            <a:xfrm>
              <a:off x="6321" y="13740"/>
              <a:ext cx="540" cy="360"/>
            </a:xfrm>
            <a:prstGeom prst="rect">
              <a:avLst/>
            </a:prstGeom>
            <a:solidFill>
              <a:srgbClr val="FFFFFF"/>
            </a:solid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sk-SK" sz="1400" b="1" i="0" u="none" strike="noStrike" cap="none" normalizeH="0" baseline="0" smtClean="0">
                  <a:ln>
                    <a:noFill/>
                  </a:ln>
                  <a:solidFill>
                    <a:schemeClr val="tx1"/>
                  </a:solidFill>
                  <a:effectLst/>
                  <a:latin typeface="Calibri" pitchFamily="34" charset="0"/>
                  <a:cs typeface="Arial" pitchFamily="34" charset="0"/>
                </a:rPr>
                <a:t>e(t)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sk-SK" sz="1800" b="0" i="0" u="none" strike="noStrike" cap="none" normalizeH="0" baseline="0" smtClean="0">
                <a:ln>
                  <a:noFill/>
                </a:ln>
                <a:solidFill>
                  <a:schemeClr val="tx1"/>
                </a:solidFill>
                <a:effectLst/>
                <a:latin typeface="Arial" pitchFamily="34" charset="0"/>
                <a:cs typeface="Arial" pitchFamily="34" charset="0"/>
              </a:endParaRPr>
            </a:p>
          </p:txBody>
        </p:sp>
        <p:sp>
          <p:nvSpPr>
            <p:cNvPr id="1029" name="Text Box 5"/>
            <p:cNvSpPr txBox="1">
              <a:spLocks noChangeArrowheads="1"/>
            </p:cNvSpPr>
            <p:nvPr/>
          </p:nvSpPr>
          <p:spPr bwMode="auto">
            <a:xfrm>
              <a:off x="7860" y="13740"/>
              <a:ext cx="540" cy="360"/>
            </a:xfrm>
            <a:prstGeom prst="rect">
              <a:avLst/>
            </a:prstGeom>
            <a:solidFill>
              <a:srgbClr val="FFFFFF"/>
            </a:solid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sk-SK" sz="1400" b="1" i="0" u="none" strike="noStrike" cap="none" normalizeH="0" baseline="0" smtClean="0">
                  <a:ln>
                    <a:noFill/>
                  </a:ln>
                  <a:solidFill>
                    <a:schemeClr val="tx1"/>
                  </a:solidFill>
                  <a:effectLst/>
                  <a:latin typeface="Calibri" pitchFamily="34" charset="0"/>
                  <a:cs typeface="Arial" pitchFamily="34" charset="0"/>
                </a:rPr>
                <a:t>w(t)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sk-SK" sz="1800" b="0" i="0" u="none" strike="noStrike" cap="none" normalizeH="0" baseline="0" smtClean="0">
                <a:ln>
                  <a:noFill/>
                </a:ln>
                <a:solidFill>
                  <a:schemeClr val="tx1"/>
                </a:solidFill>
                <a:effectLst/>
                <a:latin typeface="Arial" pitchFamily="34" charset="0"/>
                <a:cs typeface="Arial" pitchFamily="34" charset="0"/>
              </a:endParaRPr>
            </a:p>
          </p:txBody>
        </p:sp>
        <p:sp>
          <p:nvSpPr>
            <p:cNvPr id="1030" name="Text Box 6"/>
            <p:cNvSpPr txBox="1">
              <a:spLocks noChangeArrowheads="1"/>
            </p:cNvSpPr>
            <p:nvPr/>
          </p:nvSpPr>
          <p:spPr bwMode="auto">
            <a:xfrm>
              <a:off x="3699" y="12600"/>
              <a:ext cx="540" cy="360"/>
            </a:xfrm>
            <a:prstGeom prst="rect">
              <a:avLst/>
            </a:prstGeom>
            <a:solidFill>
              <a:srgbClr val="FFFFFF"/>
            </a:solid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sk-SK" sz="1400" b="1" i="0" u="none" strike="noStrike" cap="none" normalizeH="0" baseline="0" dirty="0" smtClean="0">
                  <a:ln>
                    <a:noFill/>
                  </a:ln>
                  <a:solidFill>
                    <a:schemeClr val="tx1"/>
                  </a:solidFill>
                  <a:effectLst/>
                  <a:latin typeface="Calibri" pitchFamily="34" charset="0"/>
                  <a:cs typeface="Arial" pitchFamily="34" charset="0"/>
                </a:rPr>
                <a:t>x(t)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sk-SK"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1" name="Text Box 7"/>
            <p:cNvSpPr txBox="1">
              <a:spLocks noChangeArrowheads="1"/>
            </p:cNvSpPr>
            <p:nvPr/>
          </p:nvSpPr>
          <p:spPr bwMode="auto">
            <a:xfrm>
              <a:off x="2103" y="12600"/>
              <a:ext cx="540" cy="360"/>
            </a:xfrm>
            <a:prstGeom prst="rect">
              <a:avLst/>
            </a:prstGeom>
            <a:solidFill>
              <a:srgbClr val="FFFFFF"/>
            </a:solid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sk-SK" sz="1400" b="1" i="0" u="none" strike="noStrike" cap="none" normalizeH="0" baseline="0" smtClean="0">
                  <a:ln>
                    <a:noFill/>
                  </a:ln>
                  <a:solidFill>
                    <a:schemeClr val="tx1"/>
                  </a:solidFill>
                  <a:effectLst/>
                  <a:latin typeface="Calibri" pitchFamily="34" charset="0"/>
                  <a:cs typeface="Arial" pitchFamily="34" charset="0"/>
                </a:rPr>
                <a:t>z(t)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sk-SK" sz="1800" b="0" i="0" u="none" strike="noStrike" cap="none" normalizeH="0" baseline="0" smtClean="0">
                <a:ln>
                  <a:noFill/>
                </a:ln>
                <a:solidFill>
                  <a:schemeClr val="tx1"/>
                </a:solidFill>
                <a:effectLst/>
                <a:latin typeface="Arial" pitchFamily="34" charset="0"/>
                <a:cs typeface="Arial" pitchFamily="34" charset="0"/>
              </a:endParaRPr>
            </a:p>
          </p:txBody>
        </p:sp>
        <p:sp>
          <p:nvSpPr>
            <p:cNvPr id="1032" name="Line 8"/>
            <p:cNvSpPr>
              <a:spLocks noChangeShapeType="1"/>
            </p:cNvSpPr>
            <p:nvPr/>
          </p:nvSpPr>
          <p:spPr bwMode="auto">
            <a:xfrm>
              <a:off x="7087" y="13943"/>
              <a:ext cx="146" cy="139"/>
            </a:xfrm>
            <a:prstGeom prst="line">
              <a:avLst/>
            </a:prstGeom>
            <a:noFill/>
            <a:ln w="57150">
              <a:solidFill>
                <a:srgbClr val="000000"/>
              </a:solidFill>
              <a:round/>
              <a:headEnd/>
              <a:tailEnd/>
            </a:ln>
          </p:spPr>
          <p:txBody>
            <a:bodyPr vert="horz" wrap="square" lIns="91440" tIns="45720" rIns="91440" bIns="45720" numCol="1" anchor="t" anchorCtr="0" compatLnSpc="1">
              <a:prstTxWarp prst="textNoShape">
                <a:avLst/>
              </a:prstTxWarp>
            </a:bodyPr>
            <a:lstStyle/>
            <a:p>
              <a:endParaRPr lang="sk-SK"/>
            </a:p>
          </p:txBody>
        </p:sp>
        <p:sp>
          <p:nvSpPr>
            <p:cNvPr id="1033" name="Rectangle 9"/>
            <p:cNvSpPr>
              <a:spLocks noChangeArrowheads="1"/>
            </p:cNvSpPr>
            <p:nvPr/>
          </p:nvSpPr>
          <p:spPr bwMode="auto">
            <a:xfrm>
              <a:off x="4483" y="13707"/>
              <a:ext cx="1620" cy="774"/>
            </a:xfrm>
            <a:prstGeom prst="rect">
              <a:avLst/>
            </a:prstGeom>
            <a:solidFill>
              <a:srgbClr val="FFFFFF"/>
            </a:solidFill>
            <a:ln w="19050">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ts val="900"/>
                </a:spcBef>
                <a:spcAft>
                  <a:spcPts val="1000"/>
                </a:spcAft>
                <a:buClrTx/>
                <a:buSzTx/>
                <a:buFontTx/>
                <a:buNone/>
                <a:tabLst/>
              </a:pPr>
              <a:r>
                <a:rPr kumimoji="0" lang="sk-SK" sz="1600" b="0" i="0" u="none" strike="noStrike" cap="none" normalizeH="0" baseline="0" smtClean="0">
                  <a:ln>
                    <a:noFill/>
                  </a:ln>
                  <a:solidFill>
                    <a:schemeClr val="tx1"/>
                  </a:solidFill>
                  <a:effectLst/>
                  <a:latin typeface="Calibri" pitchFamily="34" charset="0"/>
                  <a:cs typeface="Arial" pitchFamily="34" charset="0"/>
                </a:rPr>
                <a:t>R</a:t>
              </a:r>
              <a:endParaRPr kumimoji="0" lang="sk-SK"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1034" name="Group 10"/>
            <p:cNvGrpSpPr>
              <a:grpSpLocks/>
            </p:cNvGrpSpPr>
            <p:nvPr/>
          </p:nvGrpSpPr>
          <p:grpSpPr bwMode="auto">
            <a:xfrm>
              <a:off x="6948" y="13808"/>
              <a:ext cx="605" cy="572"/>
              <a:chOff x="4838" y="6174"/>
              <a:chExt cx="605" cy="572"/>
            </a:xfrm>
          </p:grpSpPr>
          <p:sp>
            <p:nvSpPr>
              <p:cNvPr id="1035" name="Oval 11"/>
              <p:cNvSpPr>
                <a:spLocks noChangeArrowheads="1"/>
              </p:cNvSpPr>
              <p:nvPr/>
            </p:nvSpPr>
            <p:spPr bwMode="auto">
              <a:xfrm>
                <a:off x="4838" y="6174"/>
                <a:ext cx="605" cy="572"/>
              </a:xfrm>
              <a:prstGeom prst="ellipse">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sk-SK"/>
              </a:p>
            </p:txBody>
          </p:sp>
          <p:sp>
            <p:nvSpPr>
              <p:cNvPr id="1036" name="Line 12"/>
              <p:cNvSpPr>
                <a:spLocks noChangeShapeType="1"/>
              </p:cNvSpPr>
              <p:nvPr/>
            </p:nvSpPr>
            <p:spPr bwMode="auto">
              <a:xfrm>
                <a:off x="4895" y="6264"/>
                <a:ext cx="464" cy="380"/>
              </a:xfrm>
              <a:prstGeom prst="line">
                <a:avLst/>
              </a:prstGeom>
              <a:no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sk-SK"/>
              </a:p>
            </p:txBody>
          </p:sp>
          <p:sp>
            <p:nvSpPr>
              <p:cNvPr id="1037" name="Line 13"/>
              <p:cNvSpPr>
                <a:spLocks noChangeShapeType="1"/>
              </p:cNvSpPr>
              <p:nvPr/>
            </p:nvSpPr>
            <p:spPr bwMode="auto">
              <a:xfrm flipV="1">
                <a:off x="4903" y="6286"/>
                <a:ext cx="440" cy="388"/>
              </a:xfrm>
              <a:prstGeom prst="line">
                <a:avLst/>
              </a:prstGeom>
              <a:no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sk-SK"/>
              </a:p>
            </p:txBody>
          </p:sp>
        </p:grpSp>
        <p:sp>
          <p:nvSpPr>
            <p:cNvPr id="1038" name="Rectangle 14"/>
            <p:cNvSpPr>
              <a:spLocks noChangeArrowheads="1"/>
            </p:cNvSpPr>
            <p:nvPr/>
          </p:nvSpPr>
          <p:spPr bwMode="auto">
            <a:xfrm>
              <a:off x="4495" y="12543"/>
              <a:ext cx="1620" cy="741"/>
            </a:xfrm>
            <a:prstGeom prst="rect">
              <a:avLst/>
            </a:prstGeom>
            <a:solidFill>
              <a:srgbClr val="FFFFFF"/>
            </a:solidFill>
            <a:ln w="19050">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ts val="1200"/>
                </a:spcBef>
                <a:spcAft>
                  <a:spcPts val="1000"/>
                </a:spcAft>
                <a:buClrTx/>
                <a:buSzTx/>
                <a:buFontTx/>
                <a:buNone/>
                <a:tabLst/>
              </a:pPr>
              <a:r>
                <a:rPr kumimoji="0" lang="sk-SK" sz="1600" b="0" i="0" u="none" strike="noStrike" cap="none" normalizeH="0" baseline="0" smtClean="0">
                  <a:ln>
                    <a:noFill/>
                  </a:ln>
                  <a:solidFill>
                    <a:schemeClr val="tx1"/>
                  </a:solidFill>
                  <a:effectLst/>
                  <a:latin typeface="Calibri" pitchFamily="34" charset="0"/>
                  <a:cs typeface="Arial" pitchFamily="34" charset="0"/>
                </a:rPr>
                <a:t>S</a:t>
              </a:r>
              <a:endParaRPr kumimoji="0" lang="sk-SK" sz="1800" b="0" i="0" u="none" strike="noStrike" cap="none" normalizeH="0" baseline="0" smtClean="0">
                <a:ln>
                  <a:noFill/>
                </a:ln>
                <a:solidFill>
                  <a:schemeClr val="tx1"/>
                </a:solidFill>
                <a:effectLst/>
                <a:latin typeface="Arial" pitchFamily="34" charset="0"/>
                <a:cs typeface="Arial" pitchFamily="34" charset="0"/>
              </a:endParaRPr>
            </a:p>
          </p:txBody>
        </p:sp>
        <p:sp>
          <p:nvSpPr>
            <p:cNvPr id="1039" name="Line 15"/>
            <p:cNvSpPr>
              <a:spLocks noChangeShapeType="1"/>
            </p:cNvSpPr>
            <p:nvPr/>
          </p:nvSpPr>
          <p:spPr bwMode="auto">
            <a:xfrm>
              <a:off x="6105" y="12913"/>
              <a:ext cx="2109" cy="0"/>
            </a:xfrm>
            <a:prstGeom prst="line">
              <a:avLst/>
            </a:prstGeom>
            <a:noFill/>
            <a:ln w="19050">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sk-SK"/>
            </a:p>
          </p:txBody>
        </p:sp>
        <p:sp>
          <p:nvSpPr>
            <p:cNvPr id="1040" name="Line 16"/>
            <p:cNvSpPr>
              <a:spLocks noChangeShapeType="1"/>
            </p:cNvSpPr>
            <p:nvPr/>
          </p:nvSpPr>
          <p:spPr bwMode="auto">
            <a:xfrm>
              <a:off x="7556" y="14094"/>
              <a:ext cx="969" cy="0"/>
            </a:xfrm>
            <a:prstGeom prst="line">
              <a:avLst/>
            </a:prstGeom>
            <a:noFill/>
            <a:ln w="19050">
              <a:solidFill>
                <a:srgbClr val="000000"/>
              </a:solidFill>
              <a:round/>
              <a:headEnd type="triangle" w="med" len="med"/>
              <a:tailEnd/>
            </a:ln>
            <a:effectLst/>
          </p:spPr>
          <p:txBody>
            <a:bodyPr vert="horz" wrap="square" lIns="91440" tIns="45720" rIns="91440" bIns="45720" numCol="1" anchor="t" anchorCtr="0" compatLnSpc="1">
              <a:prstTxWarp prst="textNoShape">
                <a:avLst/>
              </a:prstTxWarp>
            </a:bodyPr>
            <a:lstStyle/>
            <a:p>
              <a:endParaRPr lang="sk-SK"/>
            </a:p>
          </p:txBody>
        </p:sp>
        <p:sp>
          <p:nvSpPr>
            <p:cNvPr id="1041" name="Line 17"/>
            <p:cNvSpPr>
              <a:spLocks noChangeShapeType="1"/>
            </p:cNvSpPr>
            <p:nvPr/>
          </p:nvSpPr>
          <p:spPr bwMode="auto">
            <a:xfrm flipH="1">
              <a:off x="7233" y="12885"/>
              <a:ext cx="0" cy="950"/>
            </a:xfrm>
            <a:prstGeom prst="line">
              <a:avLst/>
            </a:prstGeom>
            <a:noFill/>
            <a:ln w="19050">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sk-SK"/>
            </a:p>
          </p:txBody>
        </p:sp>
        <p:grpSp>
          <p:nvGrpSpPr>
            <p:cNvPr id="1042" name="Group 18"/>
            <p:cNvGrpSpPr>
              <a:grpSpLocks/>
            </p:cNvGrpSpPr>
            <p:nvPr/>
          </p:nvGrpSpPr>
          <p:grpSpPr bwMode="auto">
            <a:xfrm>
              <a:off x="2958" y="12628"/>
              <a:ext cx="605" cy="572"/>
              <a:chOff x="4838" y="6174"/>
              <a:chExt cx="605" cy="572"/>
            </a:xfrm>
          </p:grpSpPr>
          <p:sp>
            <p:nvSpPr>
              <p:cNvPr id="1043" name="Oval 19"/>
              <p:cNvSpPr>
                <a:spLocks noChangeArrowheads="1"/>
              </p:cNvSpPr>
              <p:nvPr/>
            </p:nvSpPr>
            <p:spPr bwMode="auto">
              <a:xfrm>
                <a:off x="4838" y="6174"/>
                <a:ext cx="605" cy="572"/>
              </a:xfrm>
              <a:prstGeom prst="ellipse">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sk-SK"/>
              </a:p>
            </p:txBody>
          </p:sp>
          <p:sp>
            <p:nvSpPr>
              <p:cNvPr id="1044" name="Line 20"/>
              <p:cNvSpPr>
                <a:spLocks noChangeShapeType="1"/>
              </p:cNvSpPr>
              <p:nvPr/>
            </p:nvSpPr>
            <p:spPr bwMode="auto">
              <a:xfrm>
                <a:off x="4895" y="6264"/>
                <a:ext cx="464" cy="380"/>
              </a:xfrm>
              <a:prstGeom prst="line">
                <a:avLst/>
              </a:prstGeom>
              <a:no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sk-SK"/>
              </a:p>
            </p:txBody>
          </p:sp>
          <p:sp>
            <p:nvSpPr>
              <p:cNvPr id="1045" name="Line 21"/>
              <p:cNvSpPr>
                <a:spLocks noChangeShapeType="1"/>
              </p:cNvSpPr>
              <p:nvPr/>
            </p:nvSpPr>
            <p:spPr bwMode="auto">
              <a:xfrm flipV="1">
                <a:off x="4903" y="6286"/>
                <a:ext cx="440" cy="388"/>
              </a:xfrm>
              <a:prstGeom prst="line">
                <a:avLst/>
              </a:prstGeom>
              <a:no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sk-SK"/>
              </a:p>
            </p:txBody>
          </p:sp>
        </p:grpSp>
        <p:sp>
          <p:nvSpPr>
            <p:cNvPr id="1046" name="Line 22"/>
            <p:cNvSpPr>
              <a:spLocks noChangeShapeType="1"/>
            </p:cNvSpPr>
            <p:nvPr/>
          </p:nvSpPr>
          <p:spPr bwMode="auto">
            <a:xfrm>
              <a:off x="3585" y="12914"/>
              <a:ext cx="912" cy="0"/>
            </a:xfrm>
            <a:prstGeom prst="line">
              <a:avLst/>
            </a:prstGeom>
            <a:noFill/>
            <a:ln w="19050">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sk-SK"/>
            </a:p>
          </p:txBody>
        </p:sp>
        <p:sp>
          <p:nvSpPr>
            <p:cNvPr id="1047" name="Line 23"/>
            <p:cNvSpPr>
              <a:spLocks noChangeShapeType="1"/>
            </p:cNvSpPr>
            <p:nvPr/>
          </p:nvSpPr>
          <p:spPr bwMode="auto">
            <a:xfrm>
              <a:off x="2046" y="12914"/>
              <a:ext cx="912" cy="0"/>
            </a:xfrm>
            <a:prstGeom prst="line">
              <a:avLst/>
            </a:prstGeom>
            <a:noFill/>
            <a:ln w="19050">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sk-SK"/>
            </a:p>
          </p:txBody>
        </p:sp>
        <p:sp>
          <p:nvSpPr>
            <p:cNvPr id="1048" name="Line 24"/>
            <p:cNvSpPr>
              <a:spLocks noChangeShapeType="1"/>
            </p:cNvSpPr>
            <p:nvPr/>
          </p:nvSpPr>
          <p:spPr bwMode="auto">
            <a:xfrm>
              <a:off x="6093" y="14094"/>
              <a:ext cx="855" cy="0"/>
            </a:xfrm>
            <a:prstGeom prst="line">
              <a:avLst/>
            </a:prstGeom>
            <a:noFill/>
            <a:ln w="19050">
              <a:solidFill>
                <a:srgbClr val="000000"/>
              </a:solidFill>
              <a:round/>
              <a:headEnd type="triangle" w="med" len="med"/>
              <a:tailEnd/>
            </a:ln>
            <a:effectLst/>
          </p:spPr>
          <p:txBody>
            <a:bodyPr vert="horz" wrap="square" lIns="91440" tIns="45720" rIns="91440" bIns="45720" numCol="1" anchor="t" anchorCtr="0" compatLnSpc="1">
              <a:prstTxWarp prst="textNoShape">
                <a:avLst/>
              </a:prstTxWarp>
            </a:bodyPr>
            <a:lstStyle/>
            <a:p>
              <a:endParaRPr lang="sk-SK"/>
            </a:p>
          </p:txBody>
        </p:sp>
        <p:sp>
          <p:nvSpPr>
            <p:cNvPr id="1049" name="Line 25"/>
            <p:cNvSpPr>
              <a:spLocks noChangeShapeType="1"/>
            </p:cNvSpPr>
            <p:nvPr/>
          </p:nvSpPr>
          <p:spPr bwMode="auto">
            <a:xfrm flipH="1" flipV="1">
              <a:off x="3243" y="13158"/>
              <a:ext cx="0" cy="964"/>
            </a:xfrm>
            <a:prstGeom prst="line">
              <a:avLst/>
            </a:prstGeom>
            <a:noFill/>
            <a:ln w="19050">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sk-SK"/>
            </a:p>
          </p:txBody>
        </p:sp>
        <p:sp>
          <p:nvSpPr>
            <p:cNvPr id="1050" name="Oval 26"/>
            <p:cNvSpPr>
              <a:spLocks noChangeArrowheads="1"/>
            </p:cNvSpPr>
            <p:nvPr/>
          </p:nvSpPr>
          <p:spPr bwMode="auto">
            <a:xfrm>
              <a:off x="7178" y="12844"/>
              <a:ext cx="114" cy="114"/>
            </a:xfrm>
            <a:prstGeom prst="ellipse">
              <a:avLst/>
            </a:prstGeom>
            <a:solidFill>
              <a:srgbClr val="000000"/>
            </a:solidFill>
            <a:ln w="9525" algn="ctr">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sk-SK"/>
            </a:p>
          </p:txBody>
        </p:sp>
        <p:sp>
          <p:nvSpPr>
            <p:cNvPr id="1051" name="Line 27"/>
            <p:cNvSpPr>
              <a:spLocks noChangeShapeType="1"/>
            </p:cNvSpPr>
            <p:nvPr/>
          </p:nvSpPr>
          <p:spPr bwMode="auto">
            <a:xfrm>
              <a:off x="3246" y="14139"/>
              <a:ext cx="1254" cy="0"/>
            </a:xfrm>
            <a:prstGeom prst="line">
              <a:avLst/>
            </a:prstGeom>
            <a:noFill/>
            <a:ln w="19050">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sk-SK"/>
            </a:p>
          </p:txBody>
        </p:sp>
        <p:sp>
          <p:nvSpPr>
            <p:cNvPr id="1052" name="Line 28"/>
            <p:cNvSpPr>
              <a:spLocks noChangeShapeType="1"/>
            </p:cNvSpPr>
            <p:nvPr/>
          </p:nvSpPr>
          <p:spPr bwMode="auto">
            <a:xfrm flipV="1">
              <a:off x="7119" y="13854"/>
              <a:ext cx="171" cy="75"/>
            </a:xfrm>
            <a:prstGeom prst="line">
              <a:avLst/>
            </a:prstGeom>
            <a:noFill/>
            <a:ln w="57150">
              <a:solidFill>
                <a:srgbClr val="000000"/>
              </a:solidFill>
              <a:round/>
              <a:headEnd/>
              <a:tailEnd/>
            </a:ln>
          </p:spPr>
          <p:txBody>
            <a:bodyPr vert="horz" wrap="square" lIns="91440" tIns="45720" rIns="91440" bIns="45720" numCol="1" anchor="t" anchorCtr="0" compatLnSpc="1">
              <a:prstTxWarp prst="textNoShape">
                <a:avLst/>
              </a:prstTxWarp>
            </a:bodyPr>
            <a:lstStyle/>
            <a:p>
              <a:endParaRPr lang="sk-SK"/>
            </a:p>
          </p:txBody>
        </p:sp>
        <p:sp>
          <p:nvSpPr>
            <p:cNvPr id="1053" name="Line 29"/>
            <p:cNvSpPr>
              <a:spLocks noChangeShapeType="1"/>
            </p:cNvSpPr>
            <p:nvPr/>
          </p:nvSpPr>
          <p:spPr bwMode="auto">
            <a:xfrm flipV="1">
              <a:off x="7195" y="13879"/>
              <a:ext cx="228" cy="132"/>
            </a:xfrm>
            <a:prstGeom prst="line">
              <a:avLst/>
            </a:prstGeom>
            <a:noFill/>
            <a:ln w="57150">
              <a:solidFill>
                <a:srgbClr val="000000"/>
              </a:solidFill>
              <a:round/>
              <a:headEnd/>
              <a:tailEnd/>
            </a:ln>
          </p:spPr>
          <p:txBody>
            <a:bodyPr vert="horz" wrap="square" lIns="91440" tIns="45720" rIns="91440" bIns="45720" numCol="1" anchor="t" anchorCtr="0" compatLnSpc="1">
              <a:prstTxWarp prst="textNoShape">
                <a:avLst/>
              </a:prstTxWarp>
            </a:bodyPr>
            <a:lstStyle/>
            <a:p>
              <a:endParaRPr lang="sk-SK"/>
            </a:p>
          </p:txBody>
        </p:sp>
        <p:sp>
          <p:nvSpPr>
            <p:cNvPr id="1054" name="Line 30"/>
            <p:cNvSpPr>
              <a:spLocks noChangeShapeType="1"/>
            </p:cNvSpPr>
            <p:nvPr/>
          </p:nvSpPr>
          <p:spPr bwMode="auto">
            <a:xfrm flipV="1">
              <a:off x="7175" y="13854"/>
              <a:ext cx="172" cy="188"/>
            </a:xfrm>
            <a:prstGeom prst="line">
              <a:avLst/>
            </a:prstGeom>
            <a:noFill/>
            <a:ln w="57150">
              <a:solidFill>
                <a:srgbClr val="000000"/>
              </a:solidFill>
              <a:round/>
              <a:headEnd/>
              <a:tailEnd/>
            </a:ln>
          </p:spPr>
          <p:txBody>
            <a:bodyPr vert="horz" wrap="square" lIns="91440" tIns="45720" rIns="91440" bIns="45720" numCol="1" anchor="t" anchorCtr="0" compatLnSpc="1">
              <a:prstTxWarp prst="textNoShape">
                <a:avLst/>
              </a:prstTxWarp>
            </a:bodyPr>
            <a:lstStyle/>
            <a:p>
              <a:endParaRPr lang="sk-SK"/>
            </a:p>
          </p:txBody>
        </p:sp>
        <p:sp>
          <p:nvSpPr>
            <p:cNvPr id="1055" name="Line 31"/>
            <p:cNvSpPr>
              <a:spLocks noChangeShapeType="1"/>
            </p:cNvSpPr>
            <p:nvPr/>
          </p:nvSpPr>
          <p:spPr bwMode="auto">
            <a:xfrm flipV="1">
              <a:off x="7062" y="13854"/>
              <a:ext cx="171" cy="75"/>
            </a:xfrm>
            <a:prstGeom prst="line">
              <a:avLst/>
            </a:prstGeom>
            <a:noFill/>
            <a:ln w="57150">
              <a:solidFill>
                <a:srgbClr val="000000"/>
              </a:solidFill>
              <a:round/>
              <a:headEnd/>
              <a:tailEnd/>
            </a:ln>
          </p:spPr>
          <p:txBody>
            <a:bodyPr vert="horz" wrap="square" lIns="91440" tIns="45720" rIns="91440" bIns="45720" numCol="1" anchor="t" anchorCtr="0" compatLnSpc="1">
              <a:prstTxWarp prst="textNoShape">
                <a:avLst/>
              </a:prstTxWarp>
            </a:bodyPr>
            <a:lstStyle/>
            <a:p>
              <a:endParaRPr lang="sk-SK"/>
            </a:p>
          </p:txBody>
        </p:sp>
        <p:sp>
          <p:nvSpPr>
            <p:cNvPr id="1056" name="Line 32"/>
            <p:cNvSpPr>
              <a:spLocks noChangeShapeType="1"/>
            </p:cNvSpPr>
            <p:nvPr/>
          </p:nvSpPr>
          <p:spPr bwMode="auto">
            <a:xfrm flipV="1">
              <a:off x="7233" y="13911"/>
              <a:ext cx="114" cy="132"/>
            </a:xfrm>
            <a:prstGeom prst="line">
              <a:avLst/>
            </a:prstGeom>
            <a:noFill/>
            <a:ln w="57150">
              <a:solidFill>
                <a:srgbClr val="000000"/>
              </a:solidFill>
              <a:round/>
              <a:headEnd/>
              <a:tailEnd/>
            </a:ln>
          </p:spPr>
          <p:txBody>
            <a:bodyPr vert="horz" wrap="square" lIns="91440" tIns="45720" rIns="91440" bIns="45720" numCol="1" anchor="t" anchorCtr="0" compatLnSpc="1">
              <a:prstTxWarp prst="textNoShape">
                <a:avLst/>
              </a:prstTxWarp>
            </a:bodyPr>
            <a:lstStyle/>
            <a:p>
              <a:endParaRPr lang="sk-SK"/>
            </a:p>
          </p:txBody>
        </p:sp>
        <p:sp>
          <p:nvSpPr>
            <p:cNvPr id="1057" name="Line 33"/>
            <p:cNvSpPr>
              <a:spLocks noChangeShapeType="1"/>
            </p:cNvSpPr>
            <p:nvPr/>
          </p:nvSpPr>
          <p:spPr bwMode="auto">
            <a:xfrm flipV="1">
              <a:off x="7119" y="13797"/>
              <a:ext cx="114" cy="132"/>
            </a:xfrm>
            <a:prstGeom prst="line">
              <a:avLst/>
            </a:prstGeom>
            <a:noFill/>
            <a:ln w="57150">
              <a:solidFill>
                <a:srgbClr val="000000"/>
              </a:solidFill>
              <a:round/>
              <a:headEnd/>
              <a:tailEnd/>
            </a:ln>
          </p:spPr>
          <p:txBody>
            <a:bodyPr vert="horz" wrap="square" lIns="91440" tIns="45720" rIns="91440" bIns="45720" numCol="1" anchor="t" anchorCtr="0" compatLnSpc="1">
              <a:prstTxWarp prst="textNoShape">
                <a:avLst/>
              </a:prstTxWarp>
            </a:bodyPr>
            <a:lstStyle/>
            <a:p>
              <a:endParaRPr lang="sk-SK"/>
            </a:p>
          </p:txBody>
        </p:sp>
        <p:sp>
          <p:nvSpPr>
            <p:cNvPr id="1058" name="Line 34"/>
            <p:cNvSpPr>
              <a:spLocks noChangeShapeType="1"/>
            </p:cNvSpPr>
            <p:nvPr/>
          </p:nvSpPr>
          <p:spPr bwMode="auto">
            <a:xfrm flipV="1">
              <a:off x="7119" y="13854"/>
              <a:ext cx="114" cy="132"/>
            </a:xfrm>
            <a:prstGeom prst="line">
              <a:avLst/>
            </a:prstGeom>
            <a:noFill/>
            <a:ln w="57150">
              <a:solidFill>
                <a:srgbClr val="000000"/>
              </a:solidFill>
              <a:round/>
              <a:headEnd/>
              <a:tailEnd/>
            </a:ln>
          </p:spPr>
          <p:txBody>
            <a:bodyPr vert="horz" wrap="square" lIns="91440" tIns="45720" rIns="91440" bIns="45720" numCol="1" anchor="t" anchorCtr="0" compatLnSpc="1">
              <a:prstTxWarp prst="textNoShape">
                <a:avLst/>
              </a:prstTxWarp>
            </a:bodyPr>
            <a:lstStyle/>
            <a:p>
              <a:endParaRPr lang="sk-SK"/>
            </a:p>
          </p:txBody>
        </p:sp>
        <p:sp>
          <p:nvSpPr>
            <p:cNvPr id="1059" name="Line 35"/>
            <p:cNvSpPr>
              <a:spLocks noChangeShapeType="1"/>
            </p:cNvSpPr>
            <p:nvPr/>
          </p:nvSpPr>
          <p:spPr bwMode="auto">
            <a:xfrm flipV="1">
              <a:off x="7233" y="13854"/>
              <a:ext cx="57" cy="132"/>
            </a:xfrm>
            <a:prstGeom prst="line">
              <a:avLst/>
            </a:prstGeom>
            <a:noFill/>
            <a:ln w="57150">
              <a:solidFill>
                <a:srgbClr val="000000"/>
              </a:solidFill>
              <a:round/>
              <a:headEnd/>
              <a:tailEnd/>
            </a:ln>
          </p:spPr>
          <p:txBody>
            <a:bodyPr vert="horz" wrap="square" lIns="91440" tIns="45720" rIns="91440" bIns="45720" numCol="1" anchor="t" anchorCtr="0" compatLnSpc="1">
              <a:prstTxWarp prst="textNoShape">
                <a:avLst/>
              </a:prstTxWarp>
            </a:bodyPr>
            <a:lstStyle/>
            <a:p>
              <a:endParaRPr lang="sk-SK"/>
            </a:p>
          </p:txBody>
        </p:sp>
        <p:sp>
          <p:nvSpPr>
            <p:cNvPr id="1060" name="Line 36"/>
            <p:cNvSpPr>
              <a:spLocks noChangeShapeType="1"/>
            </p:cNvSpPr>
            <p:nvPr/>
          </p:nvSpPr>
          <p:spPr bwMode="auto">
            <a:xfrm flipV="1">
              <a:off x="7176" y="13854"/>
              <a:ext cx="114" cy="132"/>
            </a:xfrm>
            <a:prstGeom prst="line">
              <a:avLst/>
            </a:prstGeom>
            <a:noFill/>
            <a:ln w="57150">
              <a:solidFill>
                <a:srgbClr val="000000"/>
              </a:solidFill>
              <a:round/>
              <a:headEnd/>
              <a:tailEnd/>
            </a:ln>
          </p:spPr>
          <p:txBody>
            <a:bodyPr vert="horz" wrap="square" lIns="91440" tIns="45720" rIns="91440" bIns="45720" numCol="1" anchor="t" anchorCtr="0" compatLnSpc="1">
              <a:prstTxWarp prst="textNoShape">
                <a:avLst/>
              </a:prstTxWarp>
            </a:bodyPr>
            <a:lstStyle/>
            <a:p>
              <a:endParaRPr lang="sk-SK"/>
            </a:p>
          </p:txBody>
        </p:sp>
        <p:sp>
          <p:nvSpPr>
            <p:cNvPr id="1061" name="Text Box 37"/>
            <p:cNvSpPr txBox="1">
              <a:spLocks noChangeArrowheads="1"/>
            </p:cNvSpPr>
            <p:nvPr/>
          </p:nvSpPr>
          <p:spPr bwMode="auto">
            <a:xfrm>
              <a:off x="3692" y="13753"/>
              <a:ext cx="540" cy="360"/>
            </a:xfrm>
            <a:prstGeom prst="rect">
              <a:avLst/>
            </a:prstGeom>
            <a:solidFill>
              <a:srgbClr val="FFFFFF"/>
            </a:solid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sk-SK" sz="1400" b="1" i="0" u="none" strike="noStrike" cap="none" normalizeH="0" baseline="0" smtClean="0">
                  <a:ln>
                    <a:noFill/>
                  </a:ln>
                  <a:solidFill>
                    <a:schemeClr val="tx1"/>
                  </a:solidFill>
                  <a:effectLst/>
                  <a:latin typeface="Calibri" pitchFamily="34" charset="0"/>
                  <a:cs typeface="Arial" pitchFamily="34" charset="0"/>
                </a:rPr>
                <a:t>u(t)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sk-SK" sz="1800" b="0" i="0" u="none" strike="noStrike" cap="none" normalizeH="0" baseline="0" smtClean="0">
                <a:ln>
                  <a:noFill/>
                </a:ln>
                <a:solidFill>
                  <a:schemeClr val="tx1"/>
                </a:solidFill>
                <a:effectLst/>
                <a:latin typeface="Arial" pitchFamily="34" charset="0"/>
                <a:cs typeface="Arial" pitchFamily="34" charset="0"/>
              </a:endParaRP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normAutofit/>
          </a:bodyPr>
          <a:lstStyle/>
          <a:p>
            <a:r>
              <a:rPr lang="sk-SK" sz="2800" dirty="0" smtClean="0"/>
              <a:t>Regulované sústavy</a:t>
            </a:r>
            <a:endParaRPr lang="sk-SK" sz="2800" dirty="0"/>
          </a:p>
        </p:txBody>
      </p:sp>
      <p:sp>
        <p:nvSpPr>
          <p:cNvPr id="6" name="Zástupný symbol obsahu 5"/>
          <p:cNvSpPr>
            <a:spLocks noGrp="1"/>
          </p:cNvSpPr>
          <p:nvPr>
            <p:ph idx="1"/>
          </p:nvPr>
        </p:nvSpPr>
        <p:spPr>
          <a:xfrm>
            <a:off x="457200" y="1268760"/>
            <a:ext cx="8229600" cy="4857403"/>
          </a:xfrm>
        </p:spPr>
        <p:txBody>
          <a:bodyPr>
            <a:normAutofit/>
          </a:bodyPr>
          <a:lstStyle/>
          <a:p>
            <a:r>
              <a:rPr lang="sk-SK" sz="1800" dirty="0" smtClean="0"/>
              <a:t>Regulovaná sústava je zariadenie, na ktorom sa uskutočňuje regulácia.</a:t>
            </a:r>
          </a:p>
          <a:p>
            <a:r>
              <a:rPr lang="sk-SK" sz="1800" dirty="0" smtClean="0"/>
              <a:t>Pri voľbe regulátora pre danú sústavu je potrebné poznať jej dynamické vlastnosti. Najčastejším spôsobom, ako získať tieto vlastnosti je zistiť jej prechodovú charakteristiku. Na jej získanie sa najčastejšie používa skoková zmena akčnej veličiny. </a:t>
            </a:r>
          </a:p>
          <a:p>
            <a:r>
              <a:rPr lang="sk-SK" sz="1800" dirty="0" smtClean="0"/>
              <a:t> Dôležitou vlastnosťou regulovaných sústav je </a:t>
            </a:r>
            <a:r>
              <a:rPr lang="sk-SK" sz="1800" b="1" dirty="0" smtClean="0"/>
              <a:t>ich </a:t>
            </a:r>
            <a:r>
              <a:rPr lang="sk-SK" sz="1800" b="1" i="1" dirty="0" smtClean="0"/>
              <a:t>schopnosť hromadiť hmotu alebo energiu.</a:t>
            </a:r>
            <a:r>
              <a:rPr lang="sk-SK" sz="1800" i="1" dirty="0" smtClean="0"/>
              <a:t> </a:t>
            </a:r>
            <a:r>
              <a:rPr lang="sk-SK" sz="1800" dirty="0" smtClean="0"/>
              <a:t>Hovoríme, že sústavy majú </a:t>
            </a:r>
            <a:r>
              <a:rPr lang="sk-SK" sz="1800" b="1" i="1" dirty="0" smtClean="0"/>
              <a:t>kapacitu</a:t>
            </a:r>
            <a:r>
              <a:rPr lang="sk-SK" sz="1800" i="1" dirty="0" smtClean="0"/>
              <a:t>. </a:t>
            </a:r>
            <a:r>
              <a:rPr lang="sk-SK" sz="1800" dirty="0" smtClean="0"/>
              <a:t>Podľa priebehu odozvy na skokovú zmenu (podľa tvaru prechodovej charakteristiky) rozdeľujeme regulované sústavy do dvoch skupín na:</a:t>
            </a:r>
          </a:p>
          <a:p>
            <a:r>
              <a:rPr lang="sk-SK" sz="1800" b="1" dirty="0" smtClean="0"/>
              <a:t>Statické</a:t>
            </a:r>
          </a:p>
          <a:p>
            <a:r>
              <a:rPr lang="sk-SK" sz="1800" b="1" dirty="0" err="1" smtClean="0"/>
              <a:t>Astatické</a:t>
            </a:r>
            <a:endParaRPr lang="sk-SK" sz="1800" b="1" dirty="0" smtClean="0"/>
          </a:p>
          <a:p>
            <a:r>
              <a:rPr lang="sk-SK" sz="1800" b="1" dirty="0" smtClean="0"/>
              <a:t>Statické regulované sústavy</a:t>
            </a:r>
            <a:r>
              <a:rPr lang="sk-SK" sz="1800" dirty="0" smtClean="0"/>
              <a:t> sú charakteristické tým, že po skokovej zmene akčnej veličiny sa ich regulovaná veličina sama ustáli na novej hodnote (tzv. </a:t>
            </a:r>
            <a:r>
              <a:rPr lang="sk-SK" sz="1800" dirty="0" err="1" smtClean="0"/>
              <a:t>autoregulácia</a:t>
            </a:r>
            <a:r>
              <a:rPr lang="sk-SK" sz="1800" dirty="0" smtClean="0"/>
              <a:t>).</a:t>
            </a:r>
            <a:endParaRPr lang="sk-SK" sz="1800" b="1" dirty="0" smtClean="0"/>
          </a:p>
          <a:p>
            <a:endParaRPr lang="sk-SK" sz="1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691680" y="548680"/>
            <a:ext cx="5486400" cy="566738"/>
          </a:xfrm>
        </p:spPr>
        <p:txBody>
          <a:bodyPr>
            <a:normAutofit/>
          </a:bodyPr>
          <a:lstStyle/>
          <a:p>
            <a:r>
              <a:rPr lang="sk-SK" sz="2800" b="0" dirty="0" err="1" smtClean="0"/>
              <a:t>Bezkapacitné</a:t>
            </a:r>
            <a:r>
              <a:rPr lang="sk-SK" sz="2800" b="0" dirty="0" smtClean="0"/>
              <a:t> regulované sústavy</a:t>
            </a:r>
            <a:endParaRPr lang="sk-SK" sz="2800" b="0" dirty="0"/>
          </a:p>
        </p:txBody>
      </p:sp>
      <p:sp>
        <p:nvSpPr>
          <p:cNvPr id="9" name="Zástupný symbol obrázka 8"/>
          <p:cNvSpPr>
            <a:spLocks noGrp="1"/>
          </p:cNvSpPr>
          <p:nvPr>
            <p:ph type="pic" idx="1"/>
          </p:nvPr>
        </p:nvSpPr>
        <p:spPr>
          <a:xfrm>
            <a:off x="1043608" y="1628800"/>
            <a:ext cx="7272808" cy="2808312"/>
          </a:xfrm>
        </p:spPr>
      </p:sp>
      <p:sp>
        <p:nvSpPr>
          <p:cNvPr id="3" name="Zástupný symbol obsahu 2"/>
          <p:cNvSpPr>
            <a:spLocks noGrp="1"/>
          </p:cNvSpPr>
          <p:nvPr>
            <p:ph type="body" sz="half" idx="2"/>
          </p:nvPr>
        </p:nvSpPr>
        <p:spPr>
          <a:xfrm>
            <a:off x="755576" y="4653136"/>
            <a:ext cx="7848872" cy="1656184"/>
          </a:xfrm>
        </p:spPr>
        <p:txBody>
          <a:bodyPr>
            <a:normAutofit/>
          </a:bodyPr>
          <a:lstStyle/>
          <a:p>
            <a:r>
              <a:rPr lang="sk-SK" sz="1800" dirty="0" smtClean="0"/>
              <a:t>Sú to sústavy, ktoré majú zanedbateľnú kapacitu a nemajú preto schopnosť hromadiť hmotu ani energiu. Regulovaná veličina takmer bez oneskorenia sleduje akčnú veličinu. Príkladom takej sústavy môže byť krátky úsek potrubia kruhového prierezu, ktorým preteká tekutina, príp. jednoduchý elektrický obvod.</a:t>
            </a:r>
            <a:endParaRPr lang="sk-SK" sz="1800" dirty="0"/>
          </a:p>
        </p:txBody>
      </p:sp>
      <p:pic>
        <p:nvPicPr>
          <p:cNvPr id="1026" name="Picture 2"/>
          <p:cNvPicPr>
            <a:picLocks noChangeAspect="1" noChangeArrowheads="1"/>
          </p:cNvPicPr>
          <p:nvPr/>
        </p:nvPicPr>
        <p:blipFill>
          <a:blip r:embed="rId2" cstate="print">
            <a:lum bright="-6000" contrast="36000"/>
          </a:blip>
          <a:srcRect/>
          <a:stretch>
            <a:fillRect/>
          </a:stretch>
        </p:blipFill>
        <p:spPr bwMode="auto">
          <a:xfrm>
            <a:off x="1115616" y="1700808"/>
            <a:ext cx="7200800" cy="25922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457200" y="274638"/>
            <a:ext cx="8229600" cy="850106"/>
          </a:xfrm>
        </p:spPr>
        <p:txBody>
          <a:bodyPr>
            <a:normAutofit/>
          </a:bodyPr>
          <a:lstStyle/>
          <a:p>
            <a:r>
              <a:rPr lang="sk-SK" sz="2800" dirty="0" err="1" smtClean="0"/>
              <a:t>Jednokapacitné</a:t>
            </a:r>
            <a:r>
              <a:rPr lang="sk-SK" sz="2800" dirty="0" smtClean="0"/>
              <a:t> statické sústavy</a:t>
            </a:r>
            <a:endParaRPr lang="sk-SK" sz="2800" dirty="0"/>
          </a:p>
        </p:txBody>
      </p:sp>
      <p:pic>
        <p:nvPicPr>
          <p:cNvPr id="2050" name="Picture 2" descr="mechatronika 014"/>
          <p:cNvPicPr>
            <a:picLocks noGrp="1" noChangeAspect="1" noChangeArrowheads="1"/>
          </p:cNvPicPr>
          <p:nvPr>
            <p:ph idx="1"/>
          </p:nvPr>
        </p:nvPicPr>
        <p:blipFill>
          <a:blip r:embed="rId2" cstate="print">
            <a:lum bright="-24000" contrast="60000"/>
          </a:blip>
          <a:stretch>
            <a:fillRect/>
          </a:stretch>
        </p:blipFill>
        <p:spPr bwMode="auto">
          <a:xfrm>
            <a:off x="1691679" y="1052736"/>
            <a:ext cx="6496374" cy="3600400"/>
          </a:xfrm>
          <a:prstGeom prst="rect">
            <a:avLst/>
          </a:prstGeom>
          <a:noFill/>
          <a:ln w="9525">
            <a:noFill/>
            <a:miter lim="800000"/>
            <a:headEnd/>
            <a:tailEnd/>
          </a:ln>
        </p:spPr>
      </p:pic>
      <p:sp>
        <p:nvSpPr>
          <p:cNvPr id="6" name="Zástupný symbol obsahu 5"/>
          <p:cNvSpPr>
            <a:spLocks noGrp="1"/>
          </p:cNvSpPr>
          <p:nvPr>
            <p:ph type="body" sz="half" idx="4294967295"/>
          </p:nvPr>
        </p:nvSpPr>
        <p:spPr>
          <a:xfrm>
            <a:off x="611560" y="4797152"/>
            <a:ext cx="7777162" cy="1872208"/>
          </a:xfrm>
        </p:spPr>
        <p:txBody>
          <a:bodyPr>
            <a:noAutofit/>
          </a:bodyPr>
          <a:lstStyle/>
          <a:p>
            <a:r>
              <a:rPr lang="sk-SK" sz="1600" dirty="0" smtClean="0"/>
              <a:t>Vyznačujú sa tým, že majú jednu kapacitu, ktorá umožňuje hromadiť energiu alebo hmotu. </a:t>
            </a:r>
          </a:p>
          <a:p>
            <a:r>
              <a:rPr lang="sk-SK" sz="1600" dirty="0" smtClean="0"/>
              <a:t>Regulovaná veličina sa pri týchto sústavách pri skokovej zmene akčnej veličiny mení ihneď s určitou počiatočnou rýchlosťou. Táto rýchlosť sa neustále zmenšuje, až sa regulovaná veličina po dlhšom čase ustáli na novej hodnote. </a:t>
            </a:r>
          </a:p>
          <a:p>
            <a:r>
              <a:rPr lang="sk-SK" sz="1600" dirty="0" smtClean="0"/>
              <a:t>Príkladom takejto sústavy môže byť tlaková nádoba, ktorá sa plní vzduchom cez regulačný ventil.</a:t>
            </a:r>
          </a:p>
          <a:p>
            <a:endParaRPr lang="sk-SK" sz="1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normAutofit/>
          </a:bodyPr>
          <a:lstStyle/>
          <a:p>
            <a:r>
              <a:rPr lang="sk-SK" sz="2800" dirty="0" err="1" smtClean="0"/>
              <a:t>Dvojkapacitné</a:t>
            </a:r>
            <a:r>
              <a:rPr lang="sk-SK" sz="2800" dirty="0" smtClean="0"/>
              <a:t> sústavy</a:t>
            </a:r>
            <a:endParaRPr lang="sk-SK" sz="2800" dirty="0"/>
          </a:p>
        </p:txBody>
      </p:sp>
      <p:sp>
        <p:nvSpPr>
          <p:cNvPr id="3" name="Zástupný symbol obsahu 2"/>
          <p:cNvSpPr>
            <a:spLocks noGrp="1"/>
          </p:cNvSpPr>
          <p:nvPr>
            <p:ph idx="1"/>
          </p:nvPr>
        </p:nvSpPr>
        <p:spPr>
          <a:xfrm>
            <a:off x="457200" y="1268760"/>
            <a:ext cx="8229600" cy="5256584"/>
          </a:xfrm>
        </p:spPr>
        <p:txBody>
          <a:bodyPr>
            <a:normAutofit/>
          </a:bodyPr>
          <a:lstStyle/>
          <a:p>
            <a:r>
              <a:rPr lang="sk-SK" sz="1800" dirty="0" smtClean="0"/>
              <a:t>Rozdeľujeme ich do dvoch skupín podľa priebehu prechodovej charakteristiky, ktorý môže byť:</a:t>
            </a:r>
          </a:p>
          <a:p>
            <a:r>
              <a:rPr lang="sk-SK" sz="1800" b="1" dirty="0" smtClean="0"/>
              <a:t>Aperiodický.</a:t>
            </a:r>
          </a:p>
          <a:p>
            <a:r>
              <a:rPr lang="sk-SK" sz="1800" b="1" dirty="0" smtClean="0"/>
              <a:t>Periodický.</a:t>
            </a:r>
          </a:p>
          <a:p>
            <a:r>
              <a:rPr lang="sk-SK" sz="1800" b="1" dirty="0" smtClean="0"/>
              <a:t>Aperiodický priebeh</a:t>
            </a:r>
            <a:r>
              <a:rPr lang="sk-SK" sz="1800" dirty="0" smtClean="0"/>
              <a:t> prechodovej charakteristiky majú sústavy. ktoré vzniknú sériovým radením dvoch členov prvého rádu. Príkladom tejto sústavy je ohrev vody v nádrži. Keby teplomer nemal ochranné puzdro, išlo by o statickú sústavu l. rádu. Puzdro má však aj schopnosť hromadiť tepelnú energiu, je to ďalší člen l. rádu.</a:t>
            </a:r>
          </a:p>
          <a:p>
            <a:r>
              <a:rPr lang="sk-SK" sz="1800" b="1" dirty="0" smtClean="0"/>
              <a:t>Periodický priebeh</a:t>
            </a:r>
            <a:r>
              <a:rPr lang="sk-SK" sz="1800" dirty="0" smtClean="0"/>
              <a:t> prechodovej charakteristiky majú sústavy, ktoré obsahujú </a:t>
            </a:r>
            <a:r>
              <a:rPr lang="sk-SK" sz="1800" dirty="0" smtClean="0"/>
              <a:t>pružiny</a:t>
            </a:r>
            <a:r>
              <a:rPr lang="sk-SK" sz="1800" dirty="0" smtClean="0"/>
              <a:t>, cievky, kondenzátory. </a:t>
            </a:r>
            <a:r>
              <a:rPr lang="sk-SK" sz="1800" dirty="0" smtClean="0"/>
              <a:t>Príkladom takejto sústavy je regulovaná sústava, reprezentovaná železným jadrom, ktoré je vťahované do cievky.</a:t>
            </a:r>
          </a:p>
          <a:p>
            <a:r>
              <a:rPr lang="sk-SK" sz="1800" b="1" dirty="0" smtClean="0"/>
              <a:t>Čas prieťahu T</a:t>
            </a:r>
            <a:r>
              <a:rPr lang="sk-SK" sz="1800" b="1" baseline="-25000" dirty="0" smtClean="0"/>
              <a:t>u</a:t>
            </a:r>
            <a:r>
              <a:rPr lang="sk-SK" sz="1800" b="1" dirty="0" smtClean="0"/>
              <a:t> </a:t>
            </a:r>
            <a:r>
              <a:rPr lang="sk-SK" sz="1800" dirty="0" smtClean="0"/>
              <a:t>je časový úsek. ktorý na časovej osí vytne dotyčnica v </a:t>
            </a:r>
            <a:r>
              <a:rPr lang="sk-SK" sz="1800" dirty="0" err="1" smtClean="0"/>
              <a:t>inflexnom</a:t>
            </a:r>
            <a:r>
              <a:rPr lang="sk-SK" sz="1800" dirty="0" smtClean="0"/>
              <a:t> bode prechodovej charakteristiky.</a:t>
            </a:r>
          </a:p>
          <a:p>
            <a:r>
              <a:rPr lang="sk-SK" sz="1800" b="1" dirty="0" smtClean="0"/>
              <a:t>Čas prechodu T</a:t>
            </a:r>
            <a:r>
              <a:rPr lang="sk-SK" sz="1800" b="1" baseline="-25000" dirty="0" smtClean="0"/>
              <a:t>p</a:t>
            </a:r>
            <a:r>
              <a:rPr lang="sk-SK" sz="1800" b="1" dirty="0" smtClean="0"/>
              <a:t> </a:t>
            </a:r>
            <a:r>
              <a:rPr lang="sk-SK" sz="1800" dirty="0" smtClean="0"/>
              <a:t>je súčet času nábehu a času prieťahu.</a:t>
            </a:r>
          </a:p>
          <a:p>
            <a:r>
              <a:rPr lang="sk-SK" sz="1800" b="1" dirty="0" smtClean="0"/>
              <a:t>Čas nábehu </a:t>
            </a:r>
            <a:r>
              <a:rPr lang="sk-SK" sz="1800" b="1" dirty="0" err="1" smtClean="0"/>
              <a:t>T</a:t>
            </a:r>
            <a:r>
              <a:rPr lang="sk-SK" sz="1800" b="1" baseline="-25000" dirty="0" err="1" smtClean="0"/>
              <a:t>n</a:t>
            </a:r>
            <a:r>
              <a:rPr lang="sk-SK" sz="1800" b="1" dirty="0" smtClean="0"/>
              <a:t> </a:t>
            </a:r>
            <a:r>
              <a:rPr lang="sk-SK" sz="1800" dirty="0" smtClean="0"/>
              <a:t>je čas, za ktorý by regulovaná veličina dosiahla novú hodnotu keby sa menila rovnakou rýchlosťou ako v počiatku.</a:t>
            </a:r>
            <a:endParaRPr lang="sk-SK" sz="1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1043608" y="4800600"/>
            <a:ext cx="7272808" cy="566738"/>
          </a:xfrm>
        </p:spPr>
        <p:txBody>
          <a:bodyPr/>
          <a:lstStyle/>
          <a:p>
            <a:r>
              <a:rPr lang="sk-SK" dirty="0" err="1" smtClean="0"/>
              <a:t>Dvojkapacitná</a:t>
            </a:r>
            <a:r>
              <a:rPr lang="sk-SK" dirty="0" smtClean="0"/>
              <a:t> statická sústava s aperiodickým priebehom</a:t>
            </a:r>
            <a:endParaRPr lang="sk-SK" dirty="0"/>
          </a:p>
        </p:txBody>
      </p:sp>
      <p:sp>
        <p:nvSpPr>
          <p:cNvPr id="6" name="Zástupný symbol textu 5"/>
          <p:cNvSpPr>
            <a:spLocks noGrp="1"/>
          </p:cNvSpPr>
          <p:nvPr>
            <p:ph type="body" sz="half" idx="2"/>
          </p:nvPr>
        </p:nvSpPr>
        <p:spPr>
          <a:xfrm>
            <a:off x="1043608" y="5373216"/>
            <a:ext cx="7272808" cy="804862"/>
          </a:xfrm>
        </p:spPr>
        <p:txBody>
          <a:bodyPr>
            <a:normAutofit/>
          </a:bodyPr>
          <a:lstStyle/>
          <a:p>
            <a:pPr marL="342900" indent="-342900"/>
            <a:r>
              <a:rPr lang="sk-SK" sz="1800" dirty="0" smtClean="0"/>
              <a:t>a) Príklad sústavy 	b) Prechodová charakteristika</a:t>
            </a:r>
          </a:p>
          <a:p>
            <a:pPr marL="342900" indent="-342900"/>
            <a:r>
              <a:rPr lang="sk-SK" sz="1800" dirty="0" smtClean="0"/>
              <a:t>1 – nádrž, 2 – regulačný ventil, 3 – ochranné puzdro, 4 - teplomer</a:t>
            </a:r>
            <a:endParaRPr lang="sk-SK" sz="1800" dirty="0"/>
          </a:p>
        </p:txBody>
      </p:sp>
      <p:pic>
        <p:nvPicPr>
          <p:cNvPr id="1027" name="Picture 3" descr="B1FB2414"/>
          <p:cNvPicPr>
            <a:picLocks noGrp="1" noChangeAspect="1" noChangeArrowheads="1"/>
          </p:cNvPicPr>
          <p:nvPr>
            <p:ph type="pic" idx="1"/>
          </p:nvPr>
        </p:nvPicPr>
        <p:blipFill>
          <a:blip r:embed="rId2" cstate="print">
            <a:lum bright="-6000" contrast="40000"/>
          </a:blip>
          <a:srcRect t="273" r="1755" b="2072"/>
          <a:stretch>
            <a:fillRect/>
          </a:stretch>
        </p:blipFill>
        <p:spPr bwMode="auto">
          <a:xfrm>
            <a:off x="539552" y="620688"/>
            <a:ext cx="8064896" cy="404036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TotalTime>
  <Words>766</Words>
  <Application>Microsoft Office PowerPoint</Application>
  <PresentationFormat>Prezentácia na obrazovke (4:3)</PresentationFormat>
  <Paragraphs>74</Paragraphs>
  <Slides>14</Slides>
  <Notes>1</Notes>
  <HiddenSlides>0</HiddenSlides>
  <MMClips>0</MMClips>
  <ScaleCrop>false</ScaleCrop>
  <HeadingPairs>
    <vt:vector size="4" baseType="variant">
      <vt:variant>
        <vt:lpstr>Motív</vt:lpstr>
      </vt:variant>
      <vt:variant>
        <vt:i4>1</vt:i4>
      </vt:variant>
      <vt:variant>
        <vt:lpstr>Nadpisy snímok</vt:lpstr>
      </vt:variant>
      <vt:variant>
        <vt:i4>14</vt:i4>
      </vt:variant>
    </vt:vector>
  </HeadingPairs>
  <TitlesOfParts>
    <vt:vector size="15" baseType="lpstr">
      <vt:lpstr>Motív Office</vt:lpstr>
      <vt:lpstr>Regulačná technika </vt:lpstr>
      <vt:lpstr>Základná charakteristika regulačného obvodu </vt:lpstr>
      <vt:lpstr>Časti regulátora</vt:lpstr>
      <vt:lpstr>Základná schéma regulačného obvodu</vt:lpstr>
      <vt:lpstr>Regulované sústavy</vt:lpstr>
      <vt:lpstr>Bezkapacitné regulované sústavy</vt:lpstr>
      <vt:lpstr>Jednokapacitné statické sústavy</vt:lpstr>
      <vt:lpstr>Dvojkapacitné sústavy</vt:lpstr>
      <vt:lpstr>Dvojkapacitná statická sústava s aperiodickým priebehom</vt:lpstr>
      <vt:lpstr>Dvojkapacitná sústava s periodickým priebehom</vt:lpstr>
      <vt:lpstr>Astatické regulované sústavy</vt:lpstr>
      <vt:lpstr>Jednokapacitná astatická sústava</vt:lpstr>
      <vt:lpstr>Sústavy s dopravným oneskorením</vt:lpstr>
      <vt:lpstr>Jednokapacitná statická sústava s dopravným oneskorením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Regulačná technika </dc:title>
  <dc:creator>Dušan</dc:creator>
  <cp:lastModifiedBy>Dušan</cp:lastModifiedBy>
  <cp:revision>36</cp:revision>
  <dcterms:created xsi:type="dcterms:W3CDTF">2012-01-09T18:22:41Z</dcterms:created>
  <dcterms:modified xsi:type="dcterms:W3CDTF">2014-10-06T07:03:41Z</dcterms:modified>
</cp:coreProperties>
</file>