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10C5F-545A-4D85-B61B-EC64383B9E4F}" type="datetimeFigureOut">
              <a:rPr lang="sk-SK" smtClean="0"/>
              <a:pPr/>
              <a:t>5. 9. 2014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E4B56-CA4C-4148-8899-4479A4CA1C9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Transformátory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Význam a rozdelenie transformátorov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41987"/>
          </a:xfrm>
        </p:spPr>
        <p:txBody>
          <a:bodyPr>
            <a:normAutofit/>
          </a:bodyPr>
          <a:lstStyle/>
          <a:p>
            <a:r>
              <a:rPr lang="sk-SK" sz="2000" dirty="0"/>
              <a:t>Väčšinu transformátorov používame na premenu napätia jednofázovej alebo trojfázovej sústavy danej frekvencie na iné napätie s rovnakou </a:t>
            </a:r>
            <a:r>
              <a:rPr lang="sk-SK" sz="2000" dirty="0" smtClean="0"/>
              <a:t>frekvenciou.</a:t>
            </a:r>
          </a:p>
          <a:p>
            <a:r>
              <a:rPr lang="sk-SK" sz="2000" b="1" dirty="0"/>
              <a:t>Blokové transformátory</a:t>
            </a:r>
            <a:r>
              <a:rPr lang="sk-SK" sz="2000" dirty="0"/>
              <a:t> sa používajú v elektrárňach s príslušným alternátorom ako jednotka. </a:t>
            </a:r>
          </a:p>
          <a:p>
            <a:r>
              <a:rPr lang="sk-SK" sz="2000" b="1" dirty="0"/>
              <a:t> </a:t>
            </a:r>
            <a:r>
              <a:rPr lang="sk-SK" sz="2000" b="1" dirty="0" smtClean="0"/>
              <a:t>Sieťové </a:t>
            </a:r>
            <a:r>
              <a:rPr lang="sk-SK" sz="2000" b="1" dirty="0"/>
              <a:t>alebo spájacie transformátory</a:t>
            </a:r>
            <a:r>
              <a:rPr lang="sk-SK" sz="2000" dirty="0"/>
              <a:t> slúžia na vyvedenie výkonu z elektrárni do siete rôzneho napätia, alebo na vzájomné spojenie týchto sieti.</a:t>
            </a:r>
          </a:p>
          <a:p>
            <a:r>
              <a:rPr lang="sk-SK" sz="2000" b="1" dirty="0" smtClean="0"/>
              <a:t>Transformátory </a:t>
            </a:r>
            <a:r>
              <a:rPr lang="sk-SK" sz="2000" b="1" dirty="0"/>
              <a:t>vlastnej spotreby</a:t>
            </a:r>
            <a:r>
              <a:rPr lang="sk-SK" sz="2000" dirty="0"/>
              <a:t> slúžia pre zabezpečenie vlastnej spotreby </a:t>
            </a:r>
            <a:r>
              <a:rPr lang="sk-SK" sz="2000" dirty="0" smtClean="0"/>
              <a:t>elektrickej </a:t>
            </a:r>
            <a:r>
              <a:rPr lang="sk-SK" sz="2000" dirty="0"/>
              <a:t>energie pre pomocné prevádzky elektrárni</a:t>
            </a:r>
          </a:p>
          <a:p>
            <a:r>
              <a:rPr lang="sk-SK" sz="2000" b="1" dirty="0" smtClean="0"/>
              <a:t>Pojazdné </a:t>
            </a:r>
            <a:r>
              <a:rPr lang="sk-SK" sz="2000" b="1" dirty="0" err="1"/>
              <a:t>transformovne</a:t>
            </a:r>
            <a:r>
              <a:rPr lang="sk-SK" sz="2000" dirty="0"/>
              <a:t> na zabezpečenie elektrickej energie pre prechodné alebo odľahlé pracoviská.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Jednofázový transformátor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/>
              <a:t>Základnou časťou transformátora je magnetický obvod zložený z elektrotechnických plechov hrúbky 0,35 </a:t>
            </a:r>
            <a:r>
              <a:rPr lang="sk-SK" sz="2000" dirty="0">
                <a:sym typeface="Symbol"/>
              </a:rPr>
              <a:t></a:t>
            </a:r>
            <a:r>
              <a:rPr lang="sk-SK" sz="2000" dirty="0"/>
              <a:t> 0,5 mm. Na železnom jadre sú navinuté dve cievky: primárna – </a:t>
            </a:r>
            <a:r>
              <a:rPr lang="sk-SK" sz="2000" dirty="0" smtClean="0"/>
              <a:t>vstupná, </a:t>
            </a:r>
            <a:r>
              <a:rPr lang="sk-SK" sz="2000" dirty="0"/>
              <a:t>a sekundárna – </a:t>
            </a:r>
            <a:r>
              <a:rPr lang="sk-SK" sz="2000" dirty="0" smtClean="0"/>
              <a:t>výstupná. Vinutia </a:t>
            </a:r>
            <a:r>
              <a:rPr lang="sk-SK" sz="2000" dirty="0"/>
              <a:t>sú ukončené na veku transformátorovej nádoby priechodkami NN, VN alebo VVN</a:t>
            </a:r>
            <a:r>
              <a:rPr lang="sk-SK" sz="2000" dirty="0" smtClean="0"/>
              <a:t>.</a:t>
            </a:r>
            <a:endParaRPr lang="sk-SK" sz="2000" dirty="0"/>
          </a:p>
          <a:p>
            <a:r>
              <a:rPr lang="sk-SK" sz="2000" dirty="0"/>
              <a:t>Do vstupného (primárneho) vinutia vteká striedavý </a:t>
            </a:r>
            <a:r>
              <a:rPr lang="sk-SK" sz="2000" dirty="0" smtClean="0"/>
              <a:t>prúd - elektrická </a:t>
            </a:r>
            <a:r>
              <a:rPr lang="sk-SK" sz="2000" dirty="0"/>
              <a:t>energia. Táto energia je prostredníctvom striedavého magnetického toku v magnetickom jadre odovzdávaná ďalej. Pretože magnetický tok periodický mení svoju veľkosť a smer s frekvenciou vstupného prúdu, indukuje sa v sekundárnom vinutí napätie rovnakej frekvencie</a:t>
            </a:r>
            <a:r>
              <a:rPr lang="sk-SK" sz="2000" dirty="0" smtClean="0"/>
              <a:t>.</a:t>
            </a:r>
          </a:p>
          <a:p>
            <a:r>
              <a:rPr lang="sk-SK" sz="2000" b="1" dirty="0"/>
              <a:t>Výstupné napätie transformátora má rovnakú frekvenciu ako vstupné napätie.</a:t>
            </a:r>
            <a:endParaRPr lang="sk-SK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60840" cy="566738"/>
          </a:xfrm>
        </p:spPr>
        <p:txBody>
          <a:bodyPr/>
          <a:lstStyle/>
          <a:p>
            <a:r>
              <a:rPr lang="sk-SK" dirty="0" smtClean="0"/>
              <a:t>Základná schéma jednofázového transformátora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683568" y="4725144"/>
            <a:ext cx="7776864" cy="1447056"/>
          </a:xfrm>
        </p:spPr>
        <p:txBody>
          <a:bodyPr>
            <a:normAutofit/>
          </a:bodyPr>
          <a:lstStyle/>
          <a:p>
            <a:pPr marL="400050" indent="-400050"/>
            <a:endParaRPr lang="sk-SK" sz="1800" dirty="0" smtClean="0"/>
          </a:p>
          <a:p>
            <a:pPr marL="400050" indent="-400050"/>
            <a:r>
              <a:rPr lang="sk-SK" sz="1800" dirty="0" smtClean="0"/>
              <a:t>I</a:t>
            </a:r>
            <a:r>
              <a:rPr lang="sk-SK" sz="1800" dirty="0" smtClean="0"/>
              <a:t>. – vstupná cievka (primárna)</a:t>
            </a:r>
          </a:p>
          <a:p>
            <a:pPr marL="400050" indent="-400050"/>
            <a:r>
              <a:rPr lang="sk-SK" sz="1800" dirty="0" smtClean="0"/>
              <a:t>II. – výstupná cievka (sekundárna)</a:t>
            </a:r>
            <a:endParaRPr lang="sk-SK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335" b="11141"/>
          <a:stretch>
            <a:fillRect/>
          </a:stretch>
        </p:blipFill>
        <p:spPr bwMode="auto">
          <a:xfrm>
            <a:off x="1757830" y="1700808"/>
            <a:ext cx="500061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Pri návrhu transformátora používame tieto vzťahy:</a:t>
            </a:r>
            <a:r>
              <a:rPr lang="sk-SK" sz="2800" dirty="0" smtClean="0"/>
              <a:t/>
            </a:r>
            <a:br>
              <a:rPr lang="sk-SK" sz="2800" dirty="0" smtClean="0"/>
            </a:b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Pre </a:t>
            </a:r>
            <a:r>
              <a:rPr lang="sk-SK" sz="2000" b="1" dirty="0" smtClean="0"/>
              <a:t>okamžité hodnoty napätia</a:t>
            </a:r>
            <a:r>
              <a:rPr lang="sk-SK" sz="2000" dirty="0" smtClean="0"/>
              <a:t> platí :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Pre </a:t>
            </a:r>
            <a:r>
              <a:rPr lang="sk-SK" sz="2000" b="1" dirty="0" smtClean="0"/>
              <a:t>efektívne hodnoty napätia a prúdu</a:t>
            </a:r>
            <a:r>
              <a:rPr lang="sk-SK" sz="2000" dirty="0" smtClean="0"/>
              <a:t> platí: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r>
              <a:rPr lang="sk-SK" sz="2000" b="1" dirty="0" smtClean="0"/>
              <a:t>Prevodom transformátora</a:t>
            </a:r>
            <a:r>
              <a:rPr lang="sk-SK" sz="2000" dirty="0" smtClean="0"/>
              <a:t> rozumieme pomer svorkových napätí: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Rozdelenie transformátorov podľa konštrukcie: </a:t>
            </a:r>
          </a:p>
          <a:p>
            <a:r>
              <a:rPr lang="sk-SK" sz="2000" b="1" dirty="0" smtClean="0"/>
              <a:t>Jadrové</a:t>
            </a:r>
          </a:p>
          <a:p>
            <a:r>
              <a:rPr lang="sk-SK" sz="2000" b="1" dirty="0" smtClean="0"/>
              <a:t>Plášťové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 smtClean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131840" y="1916832"/>
          <a:ext cx="2592288" cy="648072"/>
        </p:xfrm>
        <a:graphic>
          <a:graphicData uri="http://schemas.openxmlformats.org/presentationml/2006/ole">
            <p:oleObj spid="_x0000_s1026" name="Rovnica" r:id="rId3" imgW="1574640" imgH="39348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3347864" y="2996952"/>
          <a:ext cx="1829172" cy="668729"/>
        </p:xfrm>
        <a:graphic>
          <a:graphicData uri="http://schemas.openxmlformats.org/presentationml/2006/ole">
            <p:oleObj spid="_x0000_s1027" name="Rovnica" r:id="rId4" imgW="1180800" imgH="43164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3203848" y="4077072"/>
          <a:ext cx="1927272" cy="720080"/>
        </p:xfrm>
        <a:graphic>
          <a:graphicData uri="http://schemas.openxmlformats.org/presentationml/2006/ole">
            <p:oleObj spid="_x0000_s1028" name="Rovnica" r:id="rId5" imgW="11556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7584" y="620688"/>
            <a:ext cx="7632848" cy="566738"/>
          </a:xfrm>
        </p:spPr>
        <p:txBody>
          <a:bodyPr/>
          <a:lstStyle/>
          <a:p>
            <a:r>
              <a:rPr lang="sk-SK" dirty="0" smtClean="0"/>
              <a:t>Jadrové a plášťové transformátory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755576" y="5085184"/>
            <a:ext cx="7632848" cy="1087016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730" r="730"/>
          <a:stretch>
            <a:fillRect/>
          </a:stretch>
        </p:blipFill>
        <p:spPr bwMode="auto">
          <a:xfrm>
            <a:off x="1547664" y="1628800"/>
            <a:ext cx="54864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Trojfázový transformátor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Je transformátor so spoločným železným jadrom pre všetky tri vinutia, ktorý sa skladá z troch jadier spojených navzájom dvoma magnetickými spojkami. </a:t>
            </a:r>
          </a:p>
          <a:p>
            <a:r>
              <a:rPr lang="sk-SK" sz="2000" b="1" dirty="0" smtClean="0"/>
              <a:t>Základné vnútorné napojenia transformátorov sú</a:t>
            </a:r>
            <a:r>
              <a:rPr lang="sk-SK" sz="2000" dirty="0" smtClean="0"/>
              <a:t>: </a:t>
            </a:r>
          </a:p>
          <a:p>
            <a:r>
              <a:rPr lang="sk-SK" sz="2000" b="1" dirty="0" smtClean="0"/>
              <a:t>hviezda (Y, y)</a:t>
            </a:r>
          </a:p>
          <a:p>
            <a:r>
              <a:rPr lang="sk-SK" sz="2000" b="1" dirty="0" smtClean="0"/>
              <a:t>trojuholník (D, d)</a:t>
            </a:r>
          </a:p>
          <a:p>
            <a:r>
              <a:rPr lang="sk-SK" sz="2000" b="1" dirty="0" smtClean="0"/>
              <a:t>lomená hviezda (Z, z)</a:t>
            </a:r>
          </a:p>
          <a:p>
            <a:r>
              <a:rPr lang="sk-SK" sz="2000" dirty="0" smtClean="0"/>
              <a:t>Veľkým písmenom sa označuje zapojenie vinutí s vyšším napätím, malým písmenom zapojenie vinutí s nižším napätím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60840" cy="566738"/>
          </a:xfrm>
        </p:spPr>
        <p:txBody>
          <a:bodyPr/>
          <a:lstStyle/>
          <a:p>
            <a:r>
              <a:rPr lang="sk-SK" dirty="0" smtClean="0"/>
              <a:t>Trojfázový transformátor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632848" cy="94198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306" b="306"/>
          <a:stretch>
            <a:fillRect/>
          </a:stretch>
        </p:blipFill>
        <p:spPr bwMode="auto">
          <a:xfrm>
            <a:off x="1187624" y="1484784"/>
            <a:ext cx="6769100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sk-SK" sz="2800" b="1" dirty="0" smtClean="0"/>
              <a:t>Paralelný chod transformátorov</a:t>
            </a:r>
            <a:br>
              <a:rPr lang="sk-SK" sz="2800" b="1" dirty="0" smtClean="0"/>
            </a:b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 smtClean="0">
                <a:solidFill>
                  <a:srgbClr val="FF0000"/>
                </a:solidFill>
              </a:rPr>
              <a:t>Keď nestačí výkon jedného transformátora, spájajú sa transformátory paralelne.</a:t>
            </a:r>
          </a:p>
          <a:p>
            <a:r>
              <a:rPr lang="sk-SK" sz="2000" dirty="0" smtClean="0">
                <a:solidFill>
                  <a:srgbClr val="FF0000"/>
                </a:solidFill>
              </a:rPr>
              <a:t>V elektrizačnej sústave napája spravidla niekoľko transformátorov paralelne spoločnú sieť.</a:t>
            </a:r>
            <a:r>
              <a:rPr lang="sk-SK" sz="2000" dirty="0" smtClean="0"/>
              <a:t> Podmienky pre paralelnú spoluprácu:</a:t>
            </a:r>
          </a:p>
          <a:p>
            <a:r>
              <a:rPr lang="sk-SK" sz="2000" dirty="0" smtClean="0"/>
              <a:t>rovnaké menovité vstupné a výstupné (naprázdno) napätie.</a:t>
            </a:r>
          </a:p>
          <a:p>
            <a:r>
              <a:rPr lang="sk-SK" sz="2000" dirty="0" smtClean="0"/>
              <a:t>prevody napätia sa nesmú líšiť viac ako o </a:t>
            </a:r>
            <a:r>
              <a:rPr lang="sk-SK" sz="2000" dirty="0" smtClean="0">
                <a:sym typeface="Symbol"/>
              </a:rPr>
              <a:t></a:t>
            </a:r>
            <a:r>
              <a:rPr lang="sk-SK" sz="2000" dirty="0" smtClean="0"/>
              <a:t> 0,5 %.</a:t>
            </a:r>
          </a:p>
          <a:p>
            <a:r>
              <a:rPr lang="sk-SK" sz="2000" dirty="0" smtClean="0"/>
              <a:t>napätie nakrátko musí byť pri všetkých transformátoroch približne rovnaké s maximálnou toleranciou  </a:t>
            </a:r>
            <a:r>
              <a:rPr lang="sk-SK" sz="2000" dirty="0" smtClean="0">
                <a:sym typeface="Symbol"/>
              </a:rPr>
              <a:t></a:t>
            </a:r>
            <a:r>
              <a:rPr lang="sk-SK" sz="2000" dirty="0" smtClean="0"/>
              <a:t> 10 %.</a:t>
            </a:r>
          </a:p>
          <a:p>
            <a:r>
              <a:rPr lang="sk-SK" sz="2000" dirty="0" smtClean="0"/>
              <a:t>trojfázové transformátory musia mať rovnaký hodinový uhol (uvádza fázový posun medzi fázovom vstupného výstupného napätia v hodinách, pričom uhol 30</a:t>
            </a:r>
            <a:r>
              <a:rPr lang="sk-SK" sz="2000" dirty="0" smtClean="0">
                <a:sym typeface="Symbol"/>
              </a:rPr>
              <a:t></a:t>
            </a:r>
            <a:r>
              <a:rPr lang="sk-SK" sz="2000" dirty="0" smtClean="0"/>
              <a:t> predstavuje jednu hodinu), inak prechádzajú medzi vstupnými vinutiami transformátorov veľké vyrovnávacie prúdy.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126</Words>
  <Application>Microsoft Office PowerPoint</Application>
  <PresentationFormat>Prezentácia na obrazovke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1" baseType="lpstr">
      <vt:lpstr>Motív Office</vt:lpstr>
      <vt:lpstr>Rovnica</vt:lpstr>
      <vt:lpstr>Transformátory</vt:lpstr>
      <vt:lpstr>Význam a rozdelenie transformátorov</vt:lpstr>
      <vt:lpstr>Jednofázový transformátor</vt:lpstr>
      <vt:lpstr>Základná schéma jednofázového transformátora</vt:lpstr>
      <vt:lpstr>Pri návrhu transformátora používame tieto vzťahy: </vt:lpstr>
      <vt:lpstr>Jadrové a plášťové transformátory</vt:lpstr>
      <vt:lpstr>Trojfázový transformátor</vt:lpstr>
      <vt:lpstr>Trojfázový transformátor</vt:lpstr>
      <vt:lpstr>Paralelný chod transformátorov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Transformátory</dc:title>
  <dc:creator>Dušan</dc:creator>
  <cp:lastModifiedBy>Dušan</cp:lastModifiedBy>
  <cp:revision>22</cp:revision>
  <dcterms:created xsi:type="dcterms:W3CDTF">2013-10-28T07:39:57Z</dcterms:created>
  <dcterms:modified xsi:type="dcterms:W3CDTF">2014-09-05T07:53:54Z</dcterms:modified>
</cp:coreProperties>
</file>