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F30-A442-4F2C-A4CF-828D4CEB7552}" type="datetimeFigureOut">
              <a:rPr lang="sk-SK" smtClean="0"/>
              <a:t>22.2.2021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8F2-214E-4357-A2D2-9A3ACF35FC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637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F30-A442-4F2C-A4CF-828D4CEB7552}" type="datetimeFigureOut">
              <a:rPr lang="sk-SK" smtClean="0"/>
              <a:t>22.2.2021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8F2-214E-4357-A2D2-9A3ACF35FC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081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F30-A442-4F2C-A4CF-828D4CEB7552}" type="datetimeFigureOut">
              <a:rPr lang="sk-SK" smtClean="0"/>
              <a:t>22.2.2021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8F2-214E-4357-A2D2-9A3ACF35FC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1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F30-A442-4F2C-A4CF-828D4CEB7552}" type="datetimeFigureOut">
              <a:rPr lang="sk-SK" smtClean="0"/>
              <a:t>22.2.2021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8F2-214E-4357-A2D2-9A3ACF35FC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692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F30-A442-4F2C-A4CF-828D4CEB7552}" type="datetimeFigureOut">
              <a:rPr lang="sk-SK" smtClean="0"/>
              <a:t>22.2.2021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8F2-214E-4357-A2D2-9A3ACF35FC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826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F30-A442-4F2C-A4CF-828D4CEB7552}" type="datetimeFigureOut">
              <a:rPr lang="sk-SK" smtClean="0"/>
              <a:t>22.2.2021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8F2-214E-4357-A2D2-9A3ACF35FC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658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F30-A442-4F2C-A4CF-828D4CEB7552}" type="datetimeFigureOut">
              <a:rPr lang="sk-SK" smtClean="0"/>
              <a:t>22.2.2021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8F2-214E-4357-A2D2-9A3ACF35FC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699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F30-A442-4F2C-A4CF-828D4CEB7552}" type="datetimeFigureOut">
              <a:rPr lang="sk-SK" smtClean="0"/>
              <a:t>22.2.2021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8F2-214E-4357-A2D2-9A3ACF35FC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540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F30-A442-4F2C-A4CF-828D4CEB7552}" type="datetimeFigureOut">
              <a:rPr lang="sk-SK" smtClean="0"/>
              <a:t>22.2.2021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8F2-214E-4357-A2D2-9A3ACF35FC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576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F30-A442-4F2C-A4CF-828D4CEB7552}" type="datetimeFigureOut">
              <a:rPr lang="sk-SK" smtClean="0"/>
              <a:t>22.2.2021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8F2-214E-4357-A2D2-9A3ACF35FC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543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F30-A442-4F2C-A4CF-828D4CEB7552}" type="datetimeFigureOut">
              <a:rPr lang="sk-SK" smtClean="0"/>
              <a:t>22.2.2021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C8F2-214E-4357-A2D2-9A3ACF35FC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197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1CF30-A442-4F2C-A4CF-828D4CEB7552}" type="datetimeFigureOut">
              <a:rPr lang="sk-SK" smtClean="0"/>
              <a:t>22.2.2021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9C8F2-214E-4357-A2D2-9A3ACF35FC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049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TIA </a:t>
            </a:r>
            <a:r>
              <a:rPr lang="sk-SK" dirty="0" err="1" smtClean="0"/>
              <a:t>portal</a:t>
            </a:r>
            <a:r>
              <a:rPr lang="sk-SK" dirty="0" smtClean="0"/>
              <a:t>, HMI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248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HMI panely - vlastnosti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Veľkosti displeja HMI panelov:</a:t>
            </a:r>
            <a:r>
              <a:rPr lang="sk-SK" sz="2000" dirty="0" smtClean="0"/>
              <a:t> 4</a:t>
            </a:r>
            <a:r>
              <a:rPr lang="sk-SK" sz="2000" dirty="0"/>
              <a:t>, 7, 9 a 12 </a:t>
            </a:r>
            <a:r>
              <a:rPr lang="sk-SK" sz="2000" dirty="0" smtClean="0"/>
              <a:t>palcov.</a:t>
            </a:r>
          </a:p>
          <a:p>
            <a:r>
              <a:rPr lang="sk-SK" sz="2000" b="1" dirty="0" smtClean="0"/>
              <a:t>Ovládanie HMI panelov: </a:t>
            </a:r>
            <a:r>
              <a:rPr lang="sk-SK" sz="2000" dirty="0" smtClean="0"/>
              <a:t>kombinované ovládanie dotykom alebo pomocou tlačidiel.</a:t>
            </a:r>
          </a:p>
          <a:p>
            <a:r>
              <a:rPr lang="sk-SK" sz="2000" b="1" dirty="0" smtClean="0"/>
              <a:t>Farebné rozlíšenie displeja:</a:t>
            </a:r>
            <a:r>
              <a:rPr lang="sk-SK" sz="2000" dirty="0" smtClean="0"/>
              <a:t> 64k farieb.</a:t>
            </a:r>
          </a:p>
          <a:p>
            <a:r>
              <a:rPr lang="sk-SK" sz="2000" b="1" dirty="0" smtClean="0"/>
              <a:t>Možnosť USB rozhrania</a:t>
            </a:r>
            <a:r>
              <a:rPr lang="sk-SK" sz="2000" dirty="0" smtClean="0"/>
              <a:t>: pripojenie PC myši, klávesnice, čítačky čiarových kódov, archivácia údajov na USB </a:t>
            </a:r>
            <a:r>
              <a:rPr lang="sk-SK" sz="2000" dirty="0" err="1" smtClean="0"/>
              <a:t>flash</a:t>
            </a:r>
            <a:r>
              <a:rPr lang="sk-SK" sz="2000" dirty="0" smtClean="0"/>
              <a:t> disk. </a:t>
            </a:r>
          </a:p>
          <a:p>
            <a:r>
              <a:rPr lang="sk-SK" sz="2000" dirty="0" smtClean="0"/>
              <a:t>Projektovanie panelov HMI prebieha v programovom prostredí </a:t>
            </a:r>
            <a:r>
              <a:rPr lang="sk-SK" sz="2000" b="1" dirty="0" smtClean="0"/>
              <a:t>TIA </a:t>
            </a:r>
            <a:r>
              <a:rPr lang="sk-SK" sz="2000" b="1" dirty="0" err="1" smtClean="0"/>
              <a:t>portal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Ich rozhranie umožňuje pripojiť rôzne druhy PLC automatov.</a:t>
            </a:r>
          </a:p>
          <a:p>
            <a:r>
              <a:rPr lang="sk-SK" sz="2000" dirty="0" smtClean="0"/>
              <a:t>Existujú verzie pre rozhranie </a:t>
            </a:r>
            <a:r>
              <a:rPr lang="sk-SK" sz="2000" b="1" dirty="0" smtClean="0"/>
              <a:t>PROFIBUS</a:t>
            </a:r>
            <a:r>
              <a:rPr lang="sk-SK" sz="2000" dirty="0" smtClean="0"/>
              <a:t> alebo </a:t>
            </a:r>
            <a:r>
              <a:rPr lang="sk-SK" sz="2000" b="1" dirty="0" smtClean="0"/>
              <a:t>PROFINET.</a:t>
            </a:r>
            <a:r>
              <a:rPr lang="sk-SK" sz="2000" dirty="0" smtClean="0"/>
              <a:t> </a:t>
            </a:r>
          </a:p>
          <a:p>
            <a:r>
              <a:rPr lang="sk-SK" sz="2000" b="1" dirty="0" smtClean="0"/>
              <a:t>Typy panelov podľa náročnosti aplikácií: </a:t>
            </a:r>
            <a:r>
              <a:rPr lang="sk-SK" sz="2000" dirty="0" smtClean="0"/>
              <a:t>panely </a:t>
            </a:r>
            <a:r>
              <a:rPr lang="sk-SK" sz="2000" dirty="0" err="1" smtClean="0"/>
              <a:t>Basic</a:t>
            </a:r>
            <a:r>
              <a:rPr lang="sk-SK" sz="2000" dirty="0" smtClean="0"/>
              <a:t>, panely </a:t>
            </a:r>
            <a:r>
              <a:rPr lang="sk-SK" sz="2000" dirty="0" err="1" smtClean="0"/>
              <a:t>Comfort</a:t>
            </a:r>
            <a:r>
              <a:rPr lang="sk-SK" sz="2000" dirty="0" smtClean="0"/>
              <a:t>.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71865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HMI </a:t>
            </a:r>
            <a:r>
              <a:rPr lang="sk-SK" sz="2800" dirty="0" err="1" smtClean="0"/>
              <a:t>Basic</a:t>
            </a:r>
            <a:r>
              <a:rPr lang="sk-SK" sz="2800" dirty="0" smtClean="0"/>
              <a:t> panely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sk-SK" sz="2000" dirty="0" smtClean="0"/>
              <a:t>Sú to HMI panely so základnými funkciami, sú vhodné na jednoduchšie aplikácie.</a:t>
            </a:r>
          </a:p>
          <a:p>
            <a:r>
              <a:rPr lang="sk-SK" sz="2000" dirty="0" smtClean="0"/>
              <a:t>Výhodnejšia cena.</a:t>
            </a:r>
          </a:p>
          <a:p>
            <a:pPr marL="0" indent="0">
              <a:buNone/>
            </a:pPr>
            <a:endParaRPr lang="sk-SK" sz="2000" dirty="0" smtClean="0"/>
          </a:p>
          <a:p>
            <a:endParaRPr lang="sk-SK" sz="2000" dirty="0" smtClean="0"/>
          </a:p>
          <a:p>
            <a:endParaRPr lang="sk-SK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3"/>
            <a:ext cx="6096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14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HMI </a:t>
            </a:r>
            <a:r>
              <a:rPr lang="sk-SK" sz="2800" dirty="0" err="1"/>
              <a:t>B</a:t>
            </a:r>
            <a:r>
              <a:rPr lang="sk-SK" sz="2800" dirty="0" err="1" smtClean="0"/>
              <a:t>asic</a:t>
            </a:r>
            <a:r>
              <a:rPr lang="sk-SK" sz="2800" dirty="0" smtClean="0"/>
              <a:t> panely – popis prostredia, možnosti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Pole </a:t>
            </a:r>
            <a:r>
              <a:rPr lang="sk-SK" sz="2000" dirty="0" smtClean="0"/>
              <a:t>– pre zobrazenie aktuálnej hodnoty veličiny s možnosťou zadania požadovanej hodnoty.</a:t>
            </a:r>
          </a:p>
          <a:p>
            <a:r>
              <a:rPr lang="sk-SK" sz="2000" b="1" dirty="0" smtClean="0"/>
              <a:t>Ovládacie tlačidlá </a:t>
            </a:r>
            <a:r>
              <a:rPr lang="sk-SK" sz="2000" dirty="0" smtClean="0"/>
              <a:t>– pre vydanie povelu</a:t>
            </a:r>
          </a:p>
          <a:p>
            <a:r>
              <a:rPr lang="sk-SK" sz="2000" b="1" dirty="0" smtClean="0"/>
              <a:t>Funkčné tlačidlá </a:t>
            </a:r>
            <a:r>
              <a:rPr lang="sk-SK" sz="2000" dirty="0" smtClean="0"/>
              <a:t>– pre vydanie povelu</a:t>
            </a:r>
          </a:p>
          <a:p>
            <a:r>
              <a:rPr lang="sk-SK" sz="2000" b="1" dirty="0" smtClean="0"/>
              <a:t>Text/</a:t>
            </a:r>
            <a:r>
              <a:rPr lang="sk-SK" sz="2000" b="1" dirty="0" err="1" smtClean="0"/>
              <a:t>Graphic</a:t>
            </a:r>
            <a:r>
              <a:rPr lang="sk-SK" sz="2000" b="1" dirty="0" smtClean="0"/>
              <a:t> list </a:t>
            </a:r>
            <a:r>
              <a:rPr lang="sk-SK" sz="2000" dirty="0" smtClean="0"/>
              <a:t>– PLC pracuje s textom/obrázkom</a:t>
            </a:r>
          </a:p>
          <a:p>
            <a:r>
              <a:rPr lang="sk-SK" sz="2000" b="1" dirty="0" smtClean="0"/>
              <a:t>Alarmy</a:t>
            </a:r>
            <a:r>
              <a:rPr lang="sk-SK" sz="2000" dirty="0" smtClean="0"/>
              <a:t> – textové správy o stave riadeného procesu. Možnosť archivácie do jedného logovacieho súboru (max. 10000 záznamov).</a:t>
            </a:r>
          </a:p>
          <a:p>
            <a:r>
              <a:rPr lang="sk-SK" sz="2000" b="1" dirty="0" smtClean="0"/>
              <a:t>Akcie bežiace na pozadí panelu </a:t>
            </a:r>
            <a:r>
              <a:rPr lang="sk-SK" sz="2000" dirty="0" smtClean="0"/>
              <a:t>– nezávisle od zvolenej obrazovky.</a:t>
            </a:r>
          </a:p>
          <a:p>
            <a:r>
              <a:rPr lang="sk-SK" sz="2000" b="1" dirty="0" smtClean="0"/>
              <a:t>Web </a:t>
            </a:r>
            <a:r>
              <a:rPr lang="sk-SK" sz="2000" b="1" dirty="0" err="1" smtClean="0"/>
              <a:t>Browser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Control</a:t>
            </a:r>
            <a:r>
              <a:rPr lang="sk-SK" sz="2000" b="1" dirty="0" smtClean="0"/>
              <a:t> </a:t>
            </a:r>
            <a:r>
              <a:rPr lang="sk-SK" sz="2000" dirty="0" smtClean="0"/>
              <a:t>– napr. pre zobrazenie webových stránok z S7 – PLC</a:t>
            </a:r>
          </a:p>
          <a:p>
            <a:r>
              <a:rPr lang="sk-SK" sz="2000" b="1" dirty="0" err="1" smtClean="0"/>
              <a:t>Online</a:t>
            </a:r>
            <a:r>
              <a:rPr lang="sk-SK" sz="2000" b="1" dirty="0" smtClean="0"/>
              <a:t> graf sledovaných veličín.</a:t>
            </a:r>
          </a:p>
          <a:p>
            <a:r>
              <a:rPr lang="sk-SK" sz="2000" dirty="0" smtClean="0"/>
              <a:t>Automaticky vytvorená </a:t>
            </a:r>
            <a:r>
              <a:rPr lang="sk-SK" sz="2000" b="1" dirty="0" smtClean="0"/>
              <a:t>diagnostika riadiaceho systému.</a:t>
            </a:r>
          </a:p>
          <a:p>
            <a:r>
              <a:rPr lang="sk-SK" sz="2000" b="1" dirty="0" smtClean="0"/>
              <a:t>Archivácia veličín.</a:t>
            </a:r>
          </a:p>
          <a:p>
            <a:endParaRPr lang="sk-SK" sz="2000" b="1" dirty="0" smtClean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1055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Správa a riadenie technológie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Hierarchia </a:t>
            </a:r>
            <a:r>
              <a:rPr lang="sk-SK" sz="2000" b="1" dirty="0" smtClean="0"/>
              <a:t>informačného systému podniku – </a:t>
            </a:r>
            <a:r>
              <a:rPr lang="sk-SK" sz="2000" b="1" dirty="0" smtClean="0"/>
              <a:t>úrovne riadenia:</a:t>
            </a:r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57" y="1916832"/>
            <a:ext cx="4284982" cy="369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Riadiaci a informačný systém podniku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ERP</a:t>
            </a:r>
            <a:r>
              <a:rPr lang="sk-SK" sz="2000" dirty="0" smtClean="0"/>
              <a:t> – systém riadenia podniku</a:t>
            </a:r>
          </a:p>
          <a:p>
            <a:r>
              <a:rPr lang="sk-SK" sz="2000" b="1" dirty="0" smtClean="0"/>
              <a:t>MES</a:t>
            </a:r>
            <a:r>
              <a:rPr lang="sk-SK" sz="2000" dirty="0" smtClean="0"/>
              <a:t> – systém riadenia výroby</a:t>
            </a:r>
          </a:p>
          <a:p>
            <a:r>
              <a:rPr lang="sk-SK" sz="2000" b="1" dirty="0" smtClean="0"/>
              <a:t>SCADA</a:t>
            </a:r>
            <a:r>
              <a:rPr lang="sk-SK" sz="2000" dirty="0" smtClean="0"/>
              <a:t> – systém riadenia prevádzky</a:t>
            </a:r>
          </a:p>
          <a:p>
            <a:r>
              <a:rPr lang="sk-SK" sz="2000" b="1" dirty="0" smtClean="0"/>
              <a:t>Technológia(PCS)</a:t>
            </a:r>
            <a:r>
              <a:rPr lang="sk-SK" sz="2000" dirty="0" smtClean="0"/>
              <a:t> – systém riadenia výrobného procesu (technológie)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7860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Správa a riadenie technológie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Technológia: </a:t>
            </a:r>
            <a:r>
              <a:rPr lang="sk-SK" sz="2000" dirty="0"/>
              <a:t>t</a:t>
            </a:r>
            <a:r>
              <a:rPr lang="sk-SK" sz="2000" dirty="0" smtClean="0"/>
              <a:t>voria </a:t>
            </a:r>
            <a:r>
              <a:rPr lang="sk-SK" sz="2000" dirty="0"/>
              <a:t>ju všetky usporiadané komponenty, ktoré sú nevyhnutné pre správnu funkčnosť procesu. </a:t>
            </a:r>
            <a:endParaRPr lang="sk-SK" sz="2000" dirty="0" smtClean="0"/>
          </a:p>
          <a:p>
            <a:r>
              <a:rPr lang="sk-SK" sz="2000" dirty="0"/>
              <a:t>R</a:t>
            </a:r>
            <a:r>
              <a:rPr lang="sk-SK" sz="2000" dirty="0" smtClean="0"/>
              <a:t>iadiace </a:t>
            </a:r>
            <a:r>
              <a:rPr lang="sk-SK" sz="2000" dirty="0"/>
              <a:t>systémy, akčné členy, regulátory, prevodníky, senzory. </a:t>
            </a:r>
            <a:endParaRPr lang="sk-SK" sz="2000" dirty="0" smtClean="0"/>
          </a:p>
          <a:p>
            <a:r>
              <a:rPr lang="sk-SK" sz="2000" dirty="0" smtClean="0"/>
              <a:t>Tieto </a:t>
            </a:r>
            <a:r>
              <a:rPr lang="sk-SK" sz="2000" dirty="0"/>
              <a:t>prvky medzi sebou komunikujú prostredníctvom definovaných priemyselných komunikačných protokolov. </a:t>
            </a:r>
            <a:endParaRPr lang="sk-SK" sz="2000" dirty="0" smtClean="0"/>
          </a:p>
          <a:p>
            <a:r>
              <a:rPr lang="sk-SK" sz="2000" dirty="0" smtClean="0"/>
              <a:t>Technológia </a:t>
            </a:r>
            <a:r>
              <a:rPr lang="sk-SK" sz="2000" dirty="0"/>
              <a:t>môže byť riadená jedným, alebo viacerými priemyselnými počítačmi PLC v ktorých je uložený program, ktorý obsluhuje určitú časť technológie. </a:t>
            </a:r>
            <a:endParaRPr lang="sk-SK" sz="2000" dirty="0" smtClean="0"/>
          </a:p>
          <a:p>
            <a:r>
              <a:rPr lang="sk-SK" sz="2000" dirty="0" smtClean="0"/>
              <a:t>Cyklus </a:t>
            </a:r>
            <a:r>
              <a:rPr lang="sk-SK" sz="2000" dirty="0"/>
              <a:t>obnovovania informácií o aktuálnych hodnotách na tejto úrovni trvá rádovo milisekundy.</a:t>
            </a:r>
          </a:p>
        </p:txBody>
      </p:sp>
    </p:spTree>
    <p:extLst>
      <p:ext uri="{BB962C8B-B14F-4D97-AF65-F5344CB8AC3E}">
        <p14:creationId xmlns:p14="http://schemas.microsoft.com/office/powerpoint/2010/main" val="12603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Správa a riadenie technológie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SCADA </a:t>
            </a:r>
            <a:r>
              <a:rPr lang="sk-SK" sz="2000" b="1" dirty="0"/>
              <a:t>systém </a:t>
            </a:r>
            <a:r>
              <a:rPr lang="sk-SK" sz="2000" dirty="0"/>
              <a:t>reprezentuje software a príslušný hardware pre riadenie a monitorovanie prvkov technológie. </a:t>
            </a:r>
            <a:endParaRPr lang="sk-SK" sz="2000" dirty="0" smtClean="0"/>
          </a:p>
          <a:p>
            <a:r>
              <a:rPr lang="sk-SK" sz="2000" dirty="0" smtClean="0"/>
              <a:t>Systém </a:t>
            </a:r>
            <a:r>
              <a:rPr lang="sk-SK" sz="2000" dirty="0"/>
              <a:t>sa skladá z jednej, alebo viacerých jednotiek pre zber a analýzu údajov a softwaru, ktorého úlohou je riadenie a monitorovanie týchto jednotiek. </a:t>
            </a:r>
            <a:endParaRPr lang="sk-SK" sz="2000" dirty="0" smtClean="0"/>
          </a:p>
          <a:p>
            <a:r>
              <a:rPr lang="sk-SK" sz="2000" dirty="0" smtClean="0"/>
              <a:t>Cyklus </a:t>
            </a:r>
            <a:r>
              <a:rPr lang="sk-SK" sz="2000" dirty="0"/>
              <a:t>obnovovania informácii o aktuálnych hodnotách na tejto úrovni trvá radovo 1s</a:t>
            </a:r>
            <a:r>
              <a:rPr lang="sk-SK" sz="2000" dirty="0" smtClean="0"/>
              <a:t>.</a:t>
            </a:r>
          </a:p>
          <a:p>
            <a:r>
              <a:rPr lang="sk-SK" sz="2000" b="1" dirty="0" smtClean="0"/>
              <a:t>MES systém</a:t>
            </a:r>
            <a:r>
              <a:rPr lang="sk-SK" sz="2000" dirty="0" smtClean="0"/>
              <a:t> - </a:t>
            </a:r>
            <a:r>
              <a:rPr lang="sk-SK" sz="2000" dirty="0"/>
              <a:t>Jedná sa o spätnú väzbu medzi SCADA a ERP/MRP </a:t>
            </a:r>
            <a:r>
              <a:rPr lang="sk-SK" sz="2000" dirty="0" smtClean="0"/>
              <a:t>systémom. </a:t>
            </a:r>
          </a:p>
          <a:p>
            <a:r>
              <a:rPr lang="sk-SK" sz="2000" dirty="0" smtClean="0"/>
              <a:t>Jeho </a:t>
            </a:r>
            <a:r>
              <a:rPr lang="sk-SK" sz="2000" dirty="0"/>
              <a:t>rýchlosť </a:t>
            </a:r>
            <a:r>
              <a:rPr lang="sk-SK" sz="2000" dirty="0" smtClean="0"/>
              <a:t>môže </a:t>
            </a:r>
            <a:r>
              <a:rPr lang="sk-SK" sz="2000" dirty="0"/>
              <a:t>byt aj v radoch hodín, mesiacov. </a:t>
            </a:r>
            <a:endParaRPr lang="sk-SK" sz="2000" dirty="0" smtClean="0"/>
          </a:p>
          <a:p>
            <a:r>
              <a:rPr lang="sk-SK" sz="2000" dirty="0"/>
              <a:t>N</a:t>
            </a:r>
            <a:r>
              <a:rPr lang="sk-SK" sz="2000" dirty="0" smtClean="0"/>
              <a:t>ejedná sa o </a:t>
            </a:r>
            <a:r>
              <a:rPr lang="sk-SK" sz="2000" dirty="0"/>
              <a:t>riadenie v reálnom čase, zozbierané informácie sa exportujú do vhodnej podoby a postupujú ďalej pre ďalšie spracovanie a analýzu. </a:t>
            </a:r>
            <a:br>
              <a:rPr lang="sk-SK" sz="2000" dirty="0"/>
            </a:b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6893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Funkcie vizualizácie v SCADA/MES systémoch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Dobrá </a:t>
            </a:r>
            <a:r>
              <a:rPr lang="sk-SK" sz="2000" dirty="0"/>
              <a:t>orientácia v </a:t>
            </a:r>
            <a:r>
              <a:rPr lang="sk-SK" sz="2000" dirty="0" smtClean="0"/>
              <a:t>riadenom </a:t>
            </a:r>
            <a:r>
              <a:rPr lang="sk-SK" sz="2000" dirty="0"/>
              <a:t>procese pomocou virtuálnych pohľadov na reálnu štruktúru a stav </a:t>
            </a:r>
            <a:r>
              <a:rPr lang="sk-SK" sz="2000" dirty="0" smtClean="0"/>
              <a:t>procesov.</a:t>
            </a:r>
          </a:p>
          <a:p>
            <a:r>
              <a:rPr lang="sk-SK" sz="2000" dirty="0" smtClean="0"/>
              <a:t>Možnosť </a:t>
            </a:r>
            <a:r>
              <a:rPr lang="sk-SK" sz="2000" dirty="0"/>
              <a:t>operatívneho riadenia, sledovania, monitorovania, zobrazenia, spracovania informácií v reálnom čase a archivácia aktuálnych a historických procesných </a:t>
            </a:r>
            <a:r>
              <a:rPr lang="sk-SK" sz="2000" dirty="0" smtClean="0"/>
              <a:t>informácií.</a:t>
            </a:r>
          </a:p>
          <a:p>
            <a:r>
              <a:rPr lang="sk-SK" sz="2000" dirty="0" smtClean="0"/>
              <a:t>Zobrazovanie </a:t>
            </a:r>
            <a:r>
              <a:rPr lang="sk-SK" sz="2000" dirty="0"/>
              <a:t>štatistických informácií pre monitorovanie a riadenie kvality procesu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Možnosť </a:t>
            </a:r>
            <a:r>
              <a:rPr lang="sk-SK" sz="2000" dirty="0"/>
              <a:t>ovládania (diaľkového </a:t>
            </a:r>
            <a:r>
              <a:rPr lang="sk-SK" sz="2000" dirty="0" err="1"/>
              <a:t>supervízneho</a:t>
            </a:r>
            <a:r>
              <a:rPr lang="sk-SK" sz="2000" dirty="0"/>
              <a:t> riadenia) napríklad pre zadanie nového požadovaného stavu technických prvkov, pre zasahovanie do riadiaceho procesu v prípade mimoriadnych nepredvídaných udalostí, nastavenie havarijných medzných hodnôt, ovládanie akčných členov, prestavovanie parametrov regulačných obvodov, riadenie sekvenčných procesov, evidencia povelov</a:t>
            </a:r>
            <a:r>
              <a:rPr lang="sk-SK" sz="2000" dirty="0" smtClean="0"/>
              <a:t>.</a:t>
            </a:r>
          </a:p>
          <a:p>
            <a:r>
              <a:rPr lang="sk-SK" sz="2000" dirty="0"/>
              <a:t>Diagnostika zariadenia podľa periodického programu, alebo podľa špeciálnych </a:t>
            </a:r>
            <a:r>
              <a:rPr lang="sk-SK" sz="2000" dirty="0" smtClean="0"/>
              <a:t>požiadaviek.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2681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ERP systém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000" dirty="0"/>
              <a:t>Systém ERP pracuje s objednávkami, technickými a kvalitatívnymi špecifikáciami surovín a výrobkov, s </a:t>
            </a:r>
            <a:r>
              <a:rPr lang="sk-SK" sz="2000" dirty="0" smtClean="0"/>
              <a:t>požiadavkami </a:t>
            </a:r>
            <a:r>
              <a:rPr lang="sk-SK" sz="2000" dirty="0"/>
              <a:t>na materiál, cenami a ďalšími údajmi so vzťahom k obchodným činnostiam podniku. </a:t>
            </a:r>
            <a:endParaRPr lang="sk-SK" sz="2000" dirty="0" smtClean="0"/>
          </a:p>
          <a:p>
            <a:r>
              <a:rPr lang="sk-SK" sz="2000" dirty="0" smtClean="0"/>
              <a:t>ERP využíva množstvo </a:t>
            </a:r>
            <a:r>
              <a:rPr lang="sk-SK" sz="2000" dirty="0"/>
              <a:t>informácií poskytovaných systémom SCADA. </a:t>
            </a:r>
            <a:endParaRPr lang="sk-SK" sz="2000" dirty="0" smtClean="0"/>
          </a:p>
          <a:p>
            <a:r>
              <a:rPr lang="sk-SK" sz="2000" dirty="0" smtClean="0"/>
              <a:t>Sú </a:t>
            </a:r>
            <a:r>
              <a:rPr lang="sk-SK" sz="2000" dirty="0"/>
              <a:t>to hlavne statické, bilančné a logistické informácie</a:t>
            </a:r>
            <a:r>
              <a:rPr lang="sk-SK" sz="2000" dirty="0" smtClean="0"/>
              <a:t>.</a:t>
            </a:r>
          </a:p>
          <a:p>
            <a:r>
              <a:rPr lang="sk-SK" sz="2000" dirty="0"/>
              <a:t>ERP systém je kľúčovou podnikovou </a:t>
            </a:r>
            <a:r>
              <a:rPr lang="sk-SK" sz="2000" dirty="0" smtClean="0"/>
              <a:t>aplikáciou</a:t>
            </a:r>
          </a:p>
          <a:p>
            <a:r>
              <a:rPr lang="sk-SK" sz="2000" dirty="0"/>
              <a:t>Jeho základnou devízou je integrácia dát a procesov za účelom ich ľahkej dostupnosti a efektívneho toku práce cez celú organizáciu</a:t>
            </a:r>
          </a:p>
        </p:txBody>
      </p:sp>
    </p:spTree>
    <p:extLst>
      <p:ext uri="{BB962C8B-B14F-4D97-AF65-F5344CB8AC3E}">
        <p14:creationId xmlns:p14="http://schemas.microsoft.com/office/powerpoint/2010/main" val="5656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SCADA Systém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sk-SK" sz="2000" dirty="0" smtClean="0"/>
              <a:t>SCADA systém (angl. </a:t>
            </a:r>
            <a:r>
              <a:rPr lang="en-US" sz="2000" dirty="0" smtClean="0"/>
              <a:t>Supervisory </a:t>
            </a:r>
            <a:r>
              <a:rPr lang="en-US" sz="2000" dirty="0"/>
              <a:t>Control and Data </a:t>
            </a:r>
            <a:r>
              <a:rPr lang="en-US" sz="2000" dirty="0" smtClean="0"/>
              <a:t>Acquisition</a:t>
            </a:r>
            <a:r>
              <a:rPr lang="sk-SK" sz="2000" dirty="0" smtClean="0"/>
              <a:t>) - </a:t>
            </a:r>
            <a:r>
              <a:rPr lang="sk-SK" sz="2000" dirty="0"/>
              <a:t>je </a:t>
            </a:r>
            <a:r>
              <a:rPr lang="sk-SK" sz="2000" dirty="0" smtClean="0"/>
              <a:t>skratka pre </a:t>
            </a:r>
            <a:r>
              <a:rPr lang="sk-SK" sz="2000" dirty="0"/>
              <a:t>dispečerské riadenie a zber dát. </a:t>
            </a:r>
            <a:endParaRPr lang="sk-SK" sz="2000" dirty="0" smtClean="0"/>
          </a:p>
          <a:p>
            <a:r>
              <a:rPr lang="sk-SK" sz="2000" dirty="0" smtClean="0"/>
              <a:t>Tento </a:t>
            </a:r>
            <a:r>
              <a:rPr lang="sk-SK" sz="2000" dirty="0"/>
              <a:t>pojem sa väčšinou používa pre softvér</a:t>
            </a:r>
            <a:r>
              <a:rPr lang="sk-SK" sz="2000" dirty="0" smtClean="0"/>
              <a:t>, ktorý </a:t>
            </a:r>
            <a:r>
              <a:rPr lang="sk-SK" sz="2000" dirty="0"/>
              <a:t>z centrálneho pracoviska riadi a monitoruje priemyselné alebo iné </a:t>
            </a:r>
            <a:r>
              <a:rPr lang="sk-SK" sz="2000" dirty="0" smtClean="0"/>
              <a:t>technické procesy </a:t>
            </a:r>
            <a:r>
              <a:rPr lang="sk-SK" sz="2000" dirty="0"/>
              <a:t>a </a:t>
            </a:r>
            <a:r>
              <a:rPr lang="sk-SK" sz="2000" dirty="0" smtClean="0"/>
              <a:t>zariadenia.</a:t>
            </a:r>
          </a:p>
          <a:p>
            <a:r>
              <a:rPr lang="sk-SK" sz="2000" b="1" dirty="0"/>
              <a:t>P</a:t>
            </a:r>
            <a:r>
              <a:rPr lang="sk-SK" sz="2000" b="1" dirty="0" smtClean="0"/>
              <a:t>riemyselné procesy </a:t>
            </a:r>
            <a:r>
              <a:rPr lang="sk-SK" sz="2000" dirty="0" smtClean="0"/>
              <a:t>(výroba)</a:t>
            </a:r>
          </a:p>
          <a:p>
            <a:r>
              <a:rPr lang="sk-SK" sz="2000" b="1" dirty="0" smtClean="0"/>
              <a:t>Technické procesy v distribučných sieťach</a:t>
            </a:r>
            <a:r>
              <a:rPr lang="sk-SK" sz="2000" dirty="0" smtClean="0"/>
              <a:t> (elektrina, voda, plyn)</a:t>
            </a:r>
          </a:p>
          <a:p>
            <a:r>
              <a:rPr lang="sk-SK" sz="2000" b="1" dirty="0" smtClean="0"/>
              <a:t>Riadenie dopravných sietí </a:t>
            </a:r>
            <a:r>
              <a:rPr lang="sk-SK" sz="2000" dirty="0" smtClean="0"/>
              <a:t>(dopravná signalizácia, vetranie v tuneloch)</a:t>
            </a:r>
          </a:p>
        </p:txBody>
      </p:sp>
    </p:spTree>
    <p:extLst>
      <p:ext uri="{BB962C8B-B14F-4D97-AF65-F5344CB8AC3E}">
        <p14:creationId xmlns:p14="http://schemas.microsoft.com/office/powerpoint/2010/main" val="351945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SCADA Systém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SCADA systémy vo všeobecnosti slúžia teda </a:t>
            </a:r>
            <a:r>
              <a:rPr lang="sk-SK" sz="2000" b="1" dirty="0" smtClean="0"/>
              <a:t>na riadenie, zber údajov, komunikáciu v sieti, prezentáciu a zobrazovanie údajov.</a:t>
            </a:r>
            <a:endParaRPr lang="sk-SK" sz="2000" dirty="0" smtClean="0"/>
          </a:p>
          <a:p>
            <a:r>
              <a:rPr lang="sk-SK" sz="2000" dirty="0" smtClean="0"/>
              <a:t>Na </a:t>
            </a:r>
            <a:r>
              <a:rPr lang="sk-SK" sz="2000" dirty="0"/>
              <a:t>zabezpečenie takýchto funkcii slúžia zariadenia </a:t>
            </a:r>
            <a:r>
              <a:rPr lang="sk-SK" sz="2000" dirty="0" smtClean="0"/>
              <a:t>ako:</a:t>
            </a:r>
          </a:p>
          <a:p>
            <a:r>
              <a:rPr lang="sk-SK" sz="2000" b="1" dirty="0" smtClean="0"/>
              <a:t>snímače </a:t>
            </a:r>
            <a:r>
              <a:rPr lang="sk-SK" sz="2000" dirty="0"/>
              <a:t>(analógové, digitálne), </a:t>
            </a:r>
            <a:endParaRPr lang="sk-SK" sz="2000" dirty="0" smtClean="0"/>
          </a:p>
          <a:p>
            <a:r>
              <a:rPr lang="sk-SK" sz="2000" b="1" dirty="0" smtClean="0"/>
              <a:t>akčné </a:t>
            </a:r>
            <a:r>
              <a:rPr lang="sk-SK" sz="2000" b="1" dirty="0"/>
              <a:t>členy</a:t>
            </a:r>
            <a:r>
              <a:rPr lang="sk-SK" sz="2000" dirty="0"/>
              <a:t>, </a:t>
            </a:r>
            <a:endParaRPr lang="sk-SK" sz="2000" dirty="0" smtClean="0"/>
          </a:p>
          <a:p>
            <a:r>
              <a:rPr lang="sk-SK" sz="2000" b="1" dirty="0" smtClean="0"/>
              <a:t>mikropočítače</a:t>
            </a:r>
            <a:r>
              <a:rPr lang="sk-SK" sz="2000" dirty="0" smtClean="0"/>
              <a:t> </a:t>
            </a:r>
            <a:r>
              <a:rPr lang="sk-SK" sz="2000" dirty="0"/>
              <a:t>alebo </a:t>
            </a:r>
            <a:r>
              <a:rPr lang="sk-SK" sz="2000" b="1" dirty="0"/>
              <a:t>programovateľné </a:t>
            </a:r>
            <a:r>
              <a:rPr lang="sk-SK" sz="2000" b="1" dirty="0" smtClean="0"/>
              <a:t>logické automaty </a:t>
            </a:r>
            <a:r>
              <a:rPr lang="sk-SK" sz="2000" b="1" dirty="0"/>
              <a:t>PLC</a:t>
            </a:r>
            <a:r>
              <a:rPr lang="sk-SK" sz="2000" dirty="0"/>
              <a:t>, ktoré zbierajú údaje zo snímačov a posielajú príkazy nariadenie akčných </a:t>
            </a:r>
            <a:r>
              <a:rPr lang="sk-SK" sz="2000" dirty="0" smtClean="0"/>
              <a:t>členov</a:t>
            </a:r>
          </a:p>
          <a:p>
            <a:r>
              <a:rPr lang="sk-SK" sz="2000" b="1" dirty="0" smtClean="0"/>
              <a:t>komunikačná </a:t>
            </a:r>
            <a:r>
              <a:rPr lang="sk-SK" sz="2000" b="1" dirty="0"/>
              <a:t>sieť</a:t>
            </a:r>
            <a:r>
              <a:rPr lang="sk-SK" sz="2000" dirty="0"/>
              <a:t>, ktorá zabezpečuje komunikáciu </a:t>
            </a:r>
            <a:r>
              <a:rPr lang="sk-SK" sz="2000" dirty="0" smtClean="0"/>
              <a:t>medzi jednotlivými </a:t>
            </a:r>
            <a:r>
              <a:rPr lang="sk-SK" sz="2000" dirty="0"/>
              <a:t>zariadeniam</a:t>
            </a:r>
          </a:p>
        </p:txBody>
      </p:sp>
    </p:spTree>
    <p:extLst>
      <p:ext uri="{BB962C8B-B14F-4D97-AF65-F5344CB8AC3E}">
        <p14:creationId xmlns:p14="http://schemas.microsoft.com/office/powerpoint/2010/main" val="266326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Vizualizácia procesov, PLC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000" b="1" dirty="0"/>
              <a:t>Vizualizácia procesov- </a:t>
            </a:r>
            <a:r>
              <a:rPr lang="sk-SK" sz="2000" dirty="0"/>
              <a:t>znamená použitie teoretických, technických, </a:t>
            </a:r>
            <a:r>
              <a:rPr lang="sk-SK" sz="2000" dirty="0" smtClean="0"/>
              <a:t>programových </a:t>
            </a:r>
            <a:r>
              <a:rPr lang="sk-SK" sz="2000" dirty="0"/>
              <a:t>a komunikačných prostriedkov v priemyselnom podniku na </a:t>
            </a:r>
            <a:r>
              <a:rPr lang="sk-SK" sz="2000" dirty="0" smtClean="0"/>
              <a:t>zviditeľňovanie definovaných </a:t>
            </a:r>
            <a:r>
              <a:rPr lang="sk-SK" sz="2000" dirty="0"/>
              <a:t>objektov týkajúcich sa technologických procesov a ich riadiaceho </a:t>
            </a:r>
            <a:r>
              <a:rPr lang="sk-SK" sz="2000" dirty="0" smtClean="0"/>
              <a:t>systému </a:t>
            </a:r>
            <a:r>
              <a:rPr lang="sk-SK" sz="2000" dirty="0"/>
              <a:t>na podporu pri rozhodovaní v reálnom čase</a:t>
            </a:r>
            <a:r>
              <a:rPr lang="sk-SK" sz="2000" dirty="0" smtClean="0"/>
              <a:t>.</a:t>
            </a:r>
          </a:p>
          <a:p>
            <a:r>
              <a:rPr lang="sk-SK" sz="2000" b="1" dirty="0"/>
              <a:t>PLC-</a:t>
            </a:r>
            <a:r>
              <a:rPr lang="sk-SK" sz="2000" dirty="0"/>
              <a:t> je skratka pre </a:t>
            </a:r>
            <a:r>
              <a:rPr lang="sk-SK" sz="2000" b="1" dirty="0"/>
              <a:t>programovateľný logický </a:t>
            </a:r>
            <a:r>
              <a:rPr lang="sk-SK" sz="2000" b="1" dirty="0" smtClean="0"/>
              <a:t>automat </a:t>
            </a:r>
            <a:r>
              <a:rPr lang="sk-SK" sz="2000" dirty="0"/>
              <a:t>(z angl. </a:t>
            </a:r>
            <a:r>
              <a:rPr lang="sk-SK" sz="2000" dirty="0" err="1"/>
              <a:t>Programmable</a:t>
            </a:r>
            <a:r>
              <a:rPr lang="sk-SK" sz="2000" dirty="0"/>
              <a:t> </a:t>
            </a:r>
            <a:r>
              <a:rPr lang="sk-SK" sz="2000" dirty="0" err="1" smtClean="0"/>
              <a:t>Logic</a:t>
            </a:r>
            <a:r>
              <a:rPr lang="sk-SK" sz="2000" dirty="0" smtClean="0"/>
              <a:t> </a:t>
            </a:r>
            <a:r>
              <a:rPr lang="sk-SK" sz="2000" dirty="0" err="1"/>
              <a:t>Controller</a:t>
            </a:r>
            <a:r>
              <a:rPr lang="sk-SK" sz="2000" dirty="0"/>
              <a:t>). Tento pojem predstavuje prístroj, ktorý riadi určitý proces (napr</a:t>
            </a:r>
            <a:r>
              <a:rPr lang="sk-SK" sz="2000" dirty="0" smtClean="0"/>
              <a:t>. výrobnú </a:t>
            </a:r>
            <a:r>
              <a:rPr lang="sk-SK" sz="2000" dirty="0"/>
              <a:t>linku v závodoch a pod.). Vykonáva sa to na základe pokynov programu</a:t>
            </a:r>
            <a:r>
              <a:rPr lang="sk-SK" sz="2000" dirty="0" smtClean="0"/>
              <a:t>, ktorý </a:t>
            </a:r>
            <a:r>
              <a:rPr lang="sk-SK" sz="2000" dirty="0"/>
              <a:t>sa nachádza v pamäti PLC. </a:t>
            </a:r>
          </a:p>
        </p:txBody>
      </p:sp>
    </p:spTree>
    <p:extLst>
      <p:ext uri="{BB962C8B-B14F-4D97-AF65-F5344CB8AC3E}">
        <p14:creationId xmlns:p14="http://schemas.microsoft.com/office/powerpoint/2010/main" val="224713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Prostredie TIA </a:t>
            </a:r>
            <a:r>
              <a:rPr lang="sk-SK" sz="2800" dirty="0" err="1" smtClean="0"/>
              <a:t>portal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Prostredie TIA </a:t>
            </a:r>
            <a:r>
              <a:rPr lang="sk-SK" sz="2000" b="1" dirty="0" err="1" smtClean="0"/>
              <a:t>Portal</a:t>
            </a:r>
            <a:r>
              <a:rPr lang="sk-SK" sz="2000" b="1" dirty="0" smtClean="0"/>
              <a:t> </a:t>
            </a:r>
            <a:r>
              <a:rPr lang="sk-SK" sz="2000" dirty="0" smtClean="0"/>
              <a:t>(</a:t>
            </a:r>
            <a:r>
              <a:rPr lang="sk-SK" sz="2000" dirty="0"/>
              <a:t>z </a:t>
            </a:r>
            <a:r>
              <a:rPr lang="sk-SK" sz="2000" dirty="0" err="1"/>
              <a:t>ang</a:t>
            </a:r>
            <a:r>
              <a:rPr lang="sk-SK" sz="2000" dirty="0"/>
              <a:t>. </a:t>
            </a:r>
            <a:r>
              <a:rPr lang="sk-SK" sz="2000" i="1" dirty="0" err="1"/>
              <a:t>Totally</a:t>
            </a:r>
            <a:r>
              <a:rPr lang="sk-SK" sz="2000" i="1" dirty="0"/>
              <a:t> </a:t>
            </a:r>
            <a:r>
              <a:rPr lang="sk-SK" sz="2000" i="1" dirty="0" err="1"/>
              <a:t>Integrated</a:t>
            </a:r>
            <a:r>
              <a:rPr lang="sk-SK" sz="2000" i="1" dirty="0"/>
              <a:t> </a:t>
            </a:r>
            <a:r>
              <a:rPr lang="sk-SK" sz="2000" i="1" dirty="0" err="1"/>
              <a:t>Automation</a:t>
            </a:r>
            <a:r>
              <a:rPr lang="sk-SK" sz="2000" i="1" dirty="0"/>
              <a:t> </a:t>
            </a:r>
            <a:r>
              <a:rPr lang="sk-SK" sz="2000" i="1" dirty="0" err="1"/>
              <a:t>Portal</a:t>
            </a:r>
            <a:r>
              <a:rPr lang="sk-SK" sz="2000" dirty="0"/>
              <a:t>) by sme </a:t>
            </a:r>
            <a:r>
              <a:rPr lang="sk-SK" sz="2000" dirty="0" smtClean="0"/>
              <a:t>v preklade </a:t>
            </a:r>
            <a:r>
              <a:rPr lang="sk-SK" sz="2000" dirty="0"/>
              <a:t>mohli preložiť ako úplný integrovaný automatizačný </a:t>
            </a:r>
            <a:r>
              <a:rPr lang="sk-SK" sz="2000" dirty="0" smtClean="0"/>
              <a:t>portál.</a:t>
            </a:r>
          </a:p>
          <a:p>
            <a:r>
              <a:rPr lang="sk-SK" sz="2000" dirty="0" smtClean="0"/>
              <a:t>Predstavuje </a:t>
            </a:r>
            <a:r>
              <a:rPr lang="sk-SK" sz="2000" b="1" dirty="0"/>
              <a:t>komplexné softvérové vývojové prostredie </a:t>
            </a:r>
            <a:r>
              <a:rPr lang="sk-SK" sz="2000" dirty="0"/>
              <a:t>v ktorom </a:t>
            </a:r>
            <a:r>
              <a:rPr lang="sk-SK" sz="2000" dirty="0" smtClean="0"/>
              <a:t>je:</a:t>
            </a:r>
          </a:p>
          <a:p>
            <a:r>
              <a:rPr lang="sk-SK" sz="2000" dirty="0" smtClean="0"/>
              <a:t>integrovaný </a:t>
            </a:r>
            <a:r>
              <a:rPr lang="sk-SK" sz="2000" dirty="0"/>
              <a:t>vývoj užívateľských aplikácii pre PLC a </a:t>
            </a:r>
            <a:r>
              <a:rPr lang="sk-SK" sz="2000" dirty="0" err="1"/>
              <a:t>decentrálne</a:t>
            </a:r>
            <a:r>
              <a:rPr lang="sk-SK" sz="2000" dirty="0"/>
              <a:t> periférie, </a:t>
            </a:r>
            <a:endParaRPr lang="sk-SK" sz="2000" dirty="0" smtClean="0"/>
          </a:p>
          <a:p>
            <a:r>
              <a:rPr lang="sk-SK" sz="2000" dirty="0" smtClean="0"/>
              <a:t>projektovanie </a:t>
            </a:r>
            <a:r>
              <a:rPr lang="sk-SK" sz="2000" dirty="0"/>
              <a:t>HMI panelov, </a:t>
            </a:r>
            <a:endParaRPr lang="sk-SK" sz="2000" dirty="0" smtClean="0"/>
          </a:p>
          <a:p>
            <a:r>
              <a:rPr lang="sk-SK" sz="2000" dirty="0" smtClean="0"/>
              <a:t>vizualizácia </a:t>
            </a:r>
            <a:r>
              <a:rPr lang="sk-SK" sz="2000" dirty="0"/>
              <a:t>SCADA systémov, </a:t>
            </a:r>
            <a:endParaRPr lang="sk-SK" sz="2000" dirty="0" smtClean="0"/>
          </a:p>
          <a:p>
            <a:r>
              <a:rPr lang="sk-SK" sz="2000" dirty="0" smtClean="0"/>
              <a:t>sieťové </a:t>
            </a:r>
            <a:r>
              <a:rPr lang="sk-SK" sz="2000" dirty="0"/>
              <a:t>komponenty, </a:t>
            </a:r>
            <a:endParaRPr lang="sk-SK" sz="2000" dirty="0" smtClean="0"/>
          </a:p>
          <a:p>
            <a:r>
              <a:rPr lang="sk-SK" sz="2000" dirty="0" smtClean="0"/>
              <a:t>komunikačné prvky , </a:t>
            </a:r>
          </a:p>
          <a:p>
            <a:r>
              <a:rPr lang="sk-SK" sz="2000" dirty="0" smtClean="0"/>
              <a:t>konfigurácia </a:t>
            </a:r>
            <a:r>
              <a:rPr lang="sk-SK" sz="2000" dirty="0"/>
              <a:t>systémov. </a:t>
            </a:r>
            <a:endParaRPr lang="sk-SK" sz="2000" dirty="0" smtClean="0"/>
          </a:p>
          <a:p>
            <a:r>
              <a:rPr lang="pl-PL" sz="2000" dirty="0"/>
              <a:t>Toto všetko je prístupné z jednej jedinej </a:t>
            </a:r>
            <a:r>
              <a:rPr lang="pl-PL" sz="2000" dirty="0" smtClean="0"/>
              <a:t>plochy.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41692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Význam TIA portálu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Zrýchlenie </a:t>
            </a:r>
            <a:r>
              <a:rPr lang="sk-SK" sz="2000" b="1" dirty="0"/>
              <a:t>tvorby aplikácii</a:t>
            </a:r>
            <a:r>
              <a:rPr lang="sk-SK" sz="2000" dirty="0"/>
              <a:t>, </a:t>
            </a:r>
            <a:endParaRPr lang="sk-SK" sz="2000" dirty="0" smtClean="0"/>
          </a:p>
          <a:p>
            <a:r>
              <a:rPr lang="sk-SK" sz="2000" b="1" dirty="0" smtClean="0"/>
              <a:t>Vyššia konzistencia </a:t>
            </a:r>
            <a:r>
              <a:rPr lang="sk-SK" sz="2000" b="1" dirty="0"/>
              <a:t>dát celého projektu</a:t>
            </a:r>
            <a:r>
              <a:rPr lang="sk-SK" sz="2000" dirty="0" smtClean="0"/>
              <a:t>,</a:t>
            </a:r>
          </a:p>
          <a:p>
            <a:r>
              <a:rPr lang="sk-SK" sz="2000" b="1" dirty="0" smtClean="0"/>
              <a:t>Jednoduchá štruktúra </a:t>
            </a:r>
            <a:r>
              <a:rPr lang="sk-SK" sz="2000" b="1" dirty="0"/>
              <a:t>programu</a:t>
            </a:r>
            <a:r>
              <a:rPr lang="sk-SK" sz="2000" dirty="0"/>
              <a:t>, ktorú je ľahké meniť alebo doplňovať v </a:t>
            </a:r>
            <a:r>
              <a:rPr lang="sk-SK" sz="2000" dirty="0" smtClean="0"/>
              <a:t>bežnom chode</a:t>
            </a:r>
            <a:r>
              <a:rPr lang="sk-SK" sz="2000" dirty="0"/>
              <a:t>. </a:t>
            </a:r>
            <a:endParaRPr lang="sk-SK" sz="2000" dirty="0" smtClean="0"/>
          </a:p>
          <a:p>
            <a:r>
              <a:rPr lang="sk-SK" sz="2000" dirty="0" smtClean="0"/>
              <a:t>Tým </a:t>
            </a:r>
            <a:r>
              <a:rPr lang="sk-SK" sz="2000" dirty="0"/>
              <a:t>pádom je celá štruktúra programu lepšie pochopiteľná a </a:t>
            </a:r>
            <a:r>
              <a:rPr lang="sk-SK" sz="2000" dirty="0" smtClean="0"/>
              <a:t>vyhovujúca aj </a:t>
            </a:r>
            <a:r>
              <a:rPr lang="sk-SK" sz="2000" dirty="0"/>
              <a:t>pre bežného používateľa, údržbu a servis automatizačnej techniky</a:t>
            </a:r>
            <a:r>
              <a:rPr lang="sk-SK" sz="2000" dirty="0" smtClean="0"/>
              <a:t>.</a:t>
            </a:r>
          </a:p>
          <a:p>
            <a:pPr marL="0" indent="0">
              <a:buNone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34776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TIA </a:t>
            </a:r>
            <a:r>
              <a:rPr lang="sk-SK" sz="2800" dirty="0" err="1" smtClean="0"/>
              <a:t>portal</a:t>
            </a:r>
            <a:r>
              <a:rPr lang="sk-SK" sz="2800" dirty="0" smtClean="0"/>
              <a:t> - náhľad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sk-SK" sz="2000" dirty="0" smtClean="0"/>
              <a:t>Obrazovka v prostredí TIA </a:t>
            </a:r>
            <a:r>
              <a:rPr lang="sk-SK" sz="2000" dirty="0" err="1" smtClean="0"/>
              <a:t>portal</a:t>
            </a:r>
            <a:r>
              <a:rPr lang="sk-SK" sz="2000" dirty="0" smtClean="0"/>
              <a:t>:</a:t>
            </a:r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57231" cy="447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2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TOUCH panely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000" dirty="0"/>
              <a:t>Používa sa na ovládanie PLC procesov a zobrazenie ich priebehu.</a:t>
            </a:r>
          </a:p>
          <a:p>
            <a:r>
              <a:rPr lang="sk-SK" sz="2000" dirty="0"/>
              <a:t>Jedná sa o periférne </a:t>
            </a:r>
            <a:r>
              <a:rPr lang="sk-SK" sz="2000" dirty="0" smtClean="0"/>
              <a:t>zariadenie.</a:t>
            </a:r>
            <a:endParaRPr lang="sk-SK" sz="2000" dirty="0"/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9"/>
            <a:ext cx="4843686" cy="370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6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HMI panely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000" b="1" i="1" dirty="0"/>
              <a:t>HMI (</a:t>
            </a:r>
            <a:r>
              <a:rPr lang="sk-SK" sz="2000" b="1" i="1" dirty="0" err="1"/>
              <a:t>human</a:t>
            </a:r>
            <a:r>
              <a:rPr lang="sk-SK" sz="2000" b="1" i="1" dirty="0"/>
              <a:t> </a:t>
            </a:r>
            <a:r>
              <a:rPr lang="sk-SK" sz="2000" b="1" i="1" dirty="0" err="1"/>
              <a:t>machine</a:t>
            </a:r>
            <a:r>
              <a:rPr lang="sk-SK" sz="2000" b="1" i="1" dirty="0"/>
              <a:t> </a:t>
            </a:r>
            <a:r>
              <a:rPr lang="sk-SK" sz="2000" b="1" i="1" dirty="0" err="1"/>
              <a:t>interface</a:t>
            </a:r>
            <a:r>
              <a:rPr lang="sk-SK" sz="2000" b="1" i="1" dirty="0"/>
              <a:t>) </a:t>
            </a:r>
            <a:r>
              <a:rPr lang="sk-SK" sz="2000" dirty="0"/>
              <a:t>je rozhranie medzi človekom a </a:t>
            </a:r>
            <a:r>
              <a:rPr lang="sk-SK" sz="2000" dirty="0" smtClean="0"/>
              <a:t>strojom (</a:t>
            </a:r>
            <a:r>
              <a:rPr lang="sk-SK" sz="2000" dirty="0" err="1" smtClean="0"/>
              <a:t>technologickýcm</a:t>
            </a:r>
            <a:r>
              <a:rPr lang="sk-SK" sz="2000" dirty="0" smtClean="0"/>
              <a:t> procesom).</a:t>
            </a:r>
          </a:p>
          <a:p>
            <a:r>
              <a:rPr lang="sk-SK" sz="2000" dirty="0" smtClean="0"/>
              <a:t>HMI </a:t>
            </a:r>
            <a:r>
              <a:rPr lang="sk-SK" sz="2000" dirty="0"/>
              <a:t>panely umožňujú prístup a riadenie priemyselných automatizačných zariadení, ktoré sú spojené s riadiacim alebo hostiteľským počítačom a HMI softvérom. </a:t>
            </a:r>
            <a:endParaRPr lang="sk-SK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14485" r="6364" b="14485"/>
          <a:stretch/>
        </p:blipFill>
        <p:spPr bwMode="auto">
          <a:xfrm>
            <a:off x="2611372" y="2996952"/>
            <a:ext cx="3312368" cy="270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1053</Words>
  <Application>Microsoft Office PowerPoint</Application>
  <PresentationFormat>Předvádění na obrazovce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TIA portal, HMI</vt:lpstr>
      <vt:lpstr>SCADA Systém</vt:lpstr>
      <vt:lpstr>SCADA Systém</vt:lpstr>
      <vt:lpstr>Vizualizácia procesov, PLC</vt:lpstr>
      <vt:lpstr>Prostredie TIA portal</vt:lpstr>
      <vt:lpstr>Význam TIA portálu</vt:lpstr>
      <vt:lpstr>TIA portal - náhľad</vt:lpstr>
      <vt:lpstr>TOUCH panely</vt:lpstr>
      <vt:lpstr>HMI panely</vt:lpstr>
      <vt:lpstr>HMI panely - vlastnosti</vt:lpstr>
      <vt:lpstr>HMI Basic panely</vt:lpstr>
      <vt:lpstr>HMI Basic panely – popis prostredia, možnosti</vt:lpstr>
      <vt:lpstr>Správa a riadenie technológie</vt:lpstr>
      <vt:lpstr>Riadiaci a informačný systém podniku</vt:lpstr>
      <vt:lpstr>Správa a riadenie technológie</vt:lpstr>
      <vt:lpstr>Správa a riadenie technológie</vt:lpstr>
      <vt:lpstr>Funkcie vizualizácie v SCADA/MES systémoch</vt:lpstr>
      <vt:lpstr>ERP systém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TIA portal, HMI</dc:title>
  <dc:creator>WIN</dc:creator>
  <cp:lastModifiedBy>Šrenkel</cp:lastModifiedBy>
  <cp:revision>46</cp:revision>
  <dcterms:created xsi:type="dcterms:W3CDTF">2021-01-15T07:39:00Z</dcterms:created>
  <dcterms:modified xsi:type="dcterms:W3CDTF">2021-02-22T09:21:30Z</dcterms:modified>
</cp:coreProperties>
</file>