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7" r:id="rId3"/>
    <p:sldId id="257" r:id="rId4"/>
    <p:sldId id="258" r:id="rId5"/>
    <p:sldId id="286" r:id="rId6"/>
    <p:sldId id="259" r:id="rId7"/>
    <p:sldId id="260" r:id="rId8"/>
    <p:sldId id="262" r:id="rId9"/>
    <p:sldId id="261" r:id="rId10"/>
    <p:sldId id="263" r:id="rId11"/>
    <p:sldId id="264" r:id="rId12"/>
    <p:sldId id="265" r:id="rId13"/>
    <p:sldId id="288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5" r:id="rId23"/>
    <p:sldId id="274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A45-DBF3-443A-B93B-6F296F2B351E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E871-378D-4093-97A0-8EC8BBDCAD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A45-DBF3-443A-B93B-6F296F2B351E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E871-378D-4093-97A0-8EC8BBDCAD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A45-DBF3-443A-B93B-6F296F2B351E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E871-378D-4093-97A0-8EC8BBDCAD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A45-DBF3-443A-B93B-6F296F2B351E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E871-378D-4093-97A0-8EC8BBDCAD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A45-DBF3-443A-B93B-6F296F2B351E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E871-378D-4093-97A0-8EC8BBDCAD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A45-DBF3-443A-B93B-6F296F2B351E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E871-378D-4093-97A0-8EC8BBDCAD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A45-DBF3-443A-B93B-6F296F2B351E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E871-378D-4093-97A0-8EC8BBDCAD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A45-DBF3-443A-B93B-6F296F2B351E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E871-378D-4093-97A0-8EC8BBDCAD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A45-DBF3-443A-B93B-6F296F2B351E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E871-378D-4093-97A0-8EC8BBDCAD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A45-DBF3-443A-B93B-6F296F2B351E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E871-378D-4093-97A0-8EC8BBDCAD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A45-DBF3-443A-B93B-6F296F2B351E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E871-378D-4093-97A0-8EC8BBDCAD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1BA45-DBF3-443A-B93B-6F296F2B351E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6E871-378D-4093-97A0-8EC8BBDCADC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Sieťové napájacie zdroje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3886200"/>
            <a:ext cx="7200800" cy="1752600"/>
          </a:xfrm>
        </p:spPr>
        <p:txBody>
          <a:bodyPr>
            <a:normAutofit/>
          </a:bodyPr>
          <a:lstStyle/>
          <a:p>
            <a:r>
              <a:rPr lang="sk-SK" dirty="0" smtClean="0"/>
              <a:t>Slúžia na získavanie elektrickej energie zo striedavej siete, ktorú dodávajú vo forme jednosmerného napätia a prúdu. 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619672" y="4800600"/>
            <a:ext cx="5904656" cy="566738"/>
          </a:xfrm>
        </p:spPr>
        <p:txBody>
          <a:bodyPr/>
          <a:lstStyle/>
          <a:p>
            <a:r>
              <a:rPr lang="sk-SK" dirty="0" smtClean="0"/>
              <a:t>Dvojcestný mostíkový usmerňovač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1691680" y="5367338"/>
            <a:ext cx="5976664" cy="804862"/>
          </a:xfrm>
        </p:spPr>
        <p:txBody>
          <a:bodyPr/>
          <a:lstStyle/>
          <a:p>
            <a:r>
              <a:rPr lang="sk-SK" dirty="0" smtClean="0"/>
              <a:t>Podrobnejší obrázok, nekresliť do zošita!</a:t>
            </a:r>
            <a:endParaRPr lang="sk-SK" dirty="0"/>
          </a:p>
        </p:txBody>
      </p:sp>
      <p:pic>
        <p:nvPicPr>
          <p:cNvPr id="10" name="Zástupný symbol obrázka 9"/>
          <p:cNvPicPr>
            <a:picLocks noGrp="1"/>
          </p:cNvPicPr>
          <p:nvPr>
            <p:ph type="pic"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rcRect t="1848" b="10331"/>
          <a:stretch>
            <a:fillRect/>
          </a:stretch>
        </p:blipFill>
        <p:spPr bwMode="auto">
          <a:xfrm>
            <a:off x="1763688" y="692696"/>
            <a:ext cx="540060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4221088"/>
            <a:ext cx="6840760" cy="566738"/>
          </a:xfrm>
        </p:spPr>
        <p:txBody>
          <a:bodyPr/>
          <a:lstStyle/>
          <a:p>
            <a:r>
              <a:rPr lang="sk-SK" dirty="0" smtClean="0"/>
              <a:t>Dvojcestný usmerňovač so súmerným sekundárnym vinutím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87624" y="5367338"/>
            <a:ext cx="6768752" cy="804862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17" name="Zástupný symbol obrázka 16"/>
          <p:cNvPicPr>
            <a:picLocks noGrp="1"/>
          </p:cNvPicPr>
          <p:nvPr>
            <p:ph type="pic"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 t="1537" b="19199"/>
          <a:stretch>
            <a:fillRect/>
          </a:stretch>
        </p:blipFill>
        <p:spPr bwMode="auto">
          <a:xfrm>
            <a:off x="1331640" y="1196752"/>
            <a:ext cx="662463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3200" dirty="0" err="1" smtClean="0"/>
              <a:t>Zdvojovače</a:t>
            </a:r>
            <a:r>
              <a:rPr lang="sk-SK" sz="3200" dirty="0" smtClean="0"/>
              <a:t> napätia</a:t>
            </a:r>
            <a:endParaRPr lang="sk-SK" sz="32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2000" dirty="0" smtClean="0"/>
              <a:t>Používajú sa v prípade, keď potrebujeme získať väčšie jednosmerné napätie ako je maximálna hodnota napätia na sekundárnej strane transformátora. </a:t>
            </a:r>
          </a:p>
          <a:p>
            <a:r>
              <a:rPr lang="sk-SK" sz="2000" dirty="0" smtClean="0"/>
              <a:t>Základným princípom je využitie zápornej </a:t>
            </a:r>
            <a:r>
              <a:rPr lang="sk-SK" sz="2000" dirty="0" err="1" smtClean="0"/>
              <a:t>polvlny</a:t>
            </a:r>
            <a:r>
              <a:rPr lang="sk-SK" sz="2000" dirty="0" smtClean="0"/>
              <a:t> striedavého napätia. </a:t>
            </a:r>
          </a:p>
          <a:p>
            <a:r>
              <a:rPr lang="sk-SK" sz="2000" dirty="0" smtClean="0"/>
              <a:t>To sa dosiahne pripojením opačne </a:t>
            </a:r>
            <a:r>
              <a:rPr lang="sk-SK" sz="2000" dirty="0" err="1" smtClean="0"/>
              <a:t>pólovanej</a:t>
            </a:r>
            <a:r>
              <a:rPr lang="sk-SK" sz="2000" dirty="0" smtClean="0"/>
              <a:t> diódy na hornú svorku transformátora. </a:t>
            </a:r>
          </a:p>
          <a:p>
            <a:r>
              <a:rPr lang="sk-SK" sz="2000" dirty="0" smtClean="0"/>
              <a:t>Sú to vlastne dva jednocestné usmerňovače. </a:t>
            </a:r>
          </a:p>
          <a:p>
            <a:r>
              <a:rPr lang="sk-SK" sz="2000" dirty="0" smtClean="0"/>
              <a:t>Výsledné napätie je dané súčtom čiastkových napätí na vyhladzovacích kondenzátoroch. 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71600" y="548680"/>
            <a:ext cx="7128792" cy="566738"/>
          </a:xfrm>
        </p:spPr>
        <p:txBody>
          <a:bodyPr>
            <a:normAutofit/>
          </a:bodyPr>
          <a:lstStyle/>
          <a:p>
            <a:r>
              <a:rPr lang="sk-SK" sz="2400" dirty="0" smtClean="0"/>
              <a:t>Schéma zapojenia </a:t>
            </a:r>
            <a:r>
              <a:rPr lang="sk-SK" sz="2400" dirty="0" err="1" smtClean="0"/>
              <a:t>zdvojovača</a:t>
            </a:r>
            <a:r>
              <a:rPr lang="sk-SK" sz="2400" dirty="0" smtClean="0"/>
              <a:t> napätia </a:t>
            </a:r>
            <a:endParaRPr lang="sk-SK" sz="2400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827584" y="6165304"/>
            <a:ext cx="5486400" cy="294928"/>
          </a:xfrm>
        </p:spPr>
        <p:txBody>
          <a:bodyPr>
            <a:normAutofit lnSpcReduction="10000"/>
          </a:bodyPr>
          <a:lstStyle/>
          <a:p>
            <a:endParaRPr lang="sk-SK" dirty="0"/>
          </a:p>
        </p:txBody>
      </p:sp>
      <p:pic>
        <p:nvPicPr>
          <p:cNvPr id="8" name="Zástupný symbol obrázka 7"/>
          <p:cNvPicPr>
            <a:picLocks noGrp="1"/>
          </p:cNvPicPr>
          <p:nvPr>
            <p:ph type="pic"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44" r="44" b="4323"/>
          <a:stretch>
            <a:fillRect/>
          </a:stretch>
        </p:blipFill>
        <p:spPr bwMode="auto">
          <a:xfrm>
            <a:off x="3131840" y="1268760"/>
            <a:ext cx="393065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3200" dirty="0" smtClean="0"/>
              <a:t>Násobiče napätia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1800" dirty="0"/>
              <a:t>P</a:t>
            </a:r>
            <a:r>
              <a:rPr lang="sk-SK" sz="1800" dirty="0" smtClean="0"/>
              <a:t>oužívajú sa na </a:t>
            </a:r>
            <a:r>
              <a:rPr lang="sk-SK" sz="1800" dirty="0"/>
              <a:t>získanie vyšších jednosmerných napätí rádovo stovky voltov až jednotky kilovoltov z nižšieho striedavého napätia. </a:t>
            </a:r>
            <a:endParaRPr lang="sk-SK" sz="1800" dirty="0" smtClean="0"/>
          </a:p>
          <a:p>
            <a:r>
              <a:rPr lang="sk-SK" sz="1800" dirty="0"/>
              <a:t>Sú vhodné pre malé zaťažovacie prúdy (max. desiatky </a:t>
            </a:r>
            <a:r>
              <a:rPr lang="sk-SK" sz="1800" dirty="0" err="1" smtClean="0"/>
              <a:t>mA</a:t>
            </a:r>
            <a:r>
              <a:rPr lang="sk-SK" sz="1800" dirty="0" smtClean="0"/>
              <a:t>).</a:t>
            </a:r>
          </a:p>
          <a:p>
            <a:r>
              <a:rPr lang="sk-SK" sz="1800" dirty="0" smtClean="0"/>
              <a:t>Najčastejšie sa používa zapojenie kaskádového násobiča. </a:t>
            </a:r>
          </a:p>
          <a:p>
            <a:pPr>
              <a:buNone/>
            </a:pPr>
            <a:endParaRPr lang="sk-SK" sz="2000" dirty="0"/>
          </a:p>
        </p:txBody>
      </p:sp>
      <p:pic>
        <p:nvPicPr>
          <p:cNvPr id="4" name="Zástupný symbol obrázka 7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8" r="1088" b="9490"/>
          <a:stretch>
            <a:fillRect/>
          </a:stretch>
        </p:blipFill>
        <p:spPr bwMode="auto">
          <a:xfrm>
            <a:off x="1907704" y="2780928"/>
            <a:ext cx="4968552" cy="3240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k-SK" sz="3200" dirty="0" smtClean="0"/>
              <a:t>Filtrácia usmerneného napätia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2400" dirty="0" smtClean="0"/>
              <a:t>Úlohou filtra </a:t>
            </a:r>
            <a:r>
              <a:rPr lang="sk-SK" sz="2400" dirty="0"/>
              <a:t>je vyhladiť zložku usmerneného napätia tak, aby napätie </a:t>
            </a:r>
            <a:r>
              <a:rPr lang="sk-SK" sz="2400" dirty="0" smtClean="0"/>
              <a:t>za </a:t>
            </a:r>
            <a:r>
              <a:rPr lang="sk-SK" sz="2400" dirty="0"/>
              <a:t>filtrom kolísalo menej než napätie </a:t>
            </a:r>
            <a:r>
              <a:rPr lang="sk-SK" sz="2400" dirty="0" smtClean="0"/>
              <a:t>pred </a:t>
            </a:r>
            <a:r>
              <a:rPr lang="sk-SK" sz="2400" dirty="0"/>
              <a:t>filtrom</a:t>
            </a:r>
            <a:r>
              <a:rPr lang="sk-SK" sz="2400" dirty="0" smtClean="0"/>
              <a:t>.</a:t>
            </a:r>
          </a:p>
          <a:p>
            <a:r>
              <a:rPr lang="sk-SK" sz="2400" dirty="0" smtClean="0"/>
              <a:t>Používa sa vtedy, ke</a:t>
            </a:r>
            <a:r>
              <a:rPr lang="sk-SK" sz="2400" dirty="0"/>
              <a:t>ď</a:t>
            </a:r>
            <a:r>
              <a:rPr lang="sk-SK" sz="2400" dirty="0" smtClean="0"/>
              <a:t> nepostačuje napätie vyhladené vyhladzovacím kondenzátorom. </a:t>
            </a:r>
          </a:p>
          <a:p>
            <a:endParaRPr lang="sk-S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k-SK" sz="3200" dirty="0" smtClean="0"/>
              <a:t>Parametre vyhladzovacích filtrov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sk-SK" sz="2000" b="1" dirty="0"/>
              <a:t>Činiteľ </a:t>
            </a:r>
            <a:r>
              <a:rPr lang="sk-SK" sz="2000" b="1" dirty="0" smtClean="0"/>
              <a:t>zvlnenia:</a:t>
            </a:r>
          </a:p>
          <a:p>
            <a:endParaRPr lang="sk-SK" sz="2000" b="1" dirty="0"/>
          </a:p>
          <a:p>
            <a:endParaRPr lang="sk-SK" sz="2000" b="1" dirty="0" smtClean="0"/>
          </a:p>
          <a:p>
            <a:r>
              <a:rPr lang="sk-SK" sz="2000" dirty="0"/>
              <a:t>U</a:t>
            </a:r>
            <a:r>
              <a:rPr lang="sk-SK" sz="2000" baseline="-25000" dirty="0"/>
              <a:t>ZV</a:t>
            </a:r>
            <a:r>
              <a:rPr lang="sk-SK" sz="2000" dirty="0"/>
              <a:t> je amplitúda prvej harmonickej zložky usmerneného </a:t>
            </a:r>
            <a:r>
              <a:rPr lang="sk-SK" sz="2000" dirty="0" smtClean="0"/>
              <a:t>napätia.</a:t>
            </a:r>
            <a:endParaRPr lang="sk-SK" sz="2000" dirty="0"/>
          </a:p>
          <a:p>
            <a:r>
              <a:rPr lang="sk-SK" sz="2000" dirty="0" smtClean="0"/>
              <a:t>U</a:t>
            </a:r>
            <a:r>
              <a:rPr lang="sk-SK" sz="2000" baseline="-25000" dirty="0" smtClean="0"/>
              <a:t>S</a:t>
            </a:r>
            <a:r>
              <a:rPr lang="sk-SK" sz="2000" dirty="0" smtClean="0"/>
              <a:t> </a:t>
            </a:r>
            <a:r>
              <a:rPr lang="sk-SK" sz="2000" dirty="0"/>
              <a:t>je jednosmerná zložka usmerneného </a:t>
            </a:r>
            <a:r>
              <a:rPr lang="sk-SK" sz="2000" dirty="0" smtClean="0"/>
              <a:t>napätia.</a:t>
            </a:r>
            <a:endParaRPr lang="sk-SK" sz="2000" dirty="0"/>
          </a:p>
          <a:p>
            <a:r>
              <a:rPr lang="sk-SK" sz="2000" b="1" dirty="0"/>
              <a:t>Činiteľ </a:t>
            </a:r>
            <a:r>
              <a:rPr lang="sk-SK" sz="2000" b="1" dirty="0" smtClean="0"/>
              <a:t>vyhladenia: </a:t>
            </a:r>
            <a:r>
              <a:rPr lang="sk-SK" sz="2000" dirty="0" smtClean="0"/>
              <a:t>udáva, koľkokrát daný filter zmenšuje amplitúdu prvej harmonickej zložky za filtrom.</a:t>
            </a:r>
          </a:p>
          <a:p>
            <a:pPr>
              <a:buNone/>
            </a:pPr>
            <a:r>
              <a:rPr lang="sk-SK" sz="2000" b="1" dirty="0"/>
              <a:t>	</a:t>
            </a:r>
            <a:endParaRPr lang="sk-SK" sz="2000" b="1" dirty="0" smtClean="0"/>
          </a:p>
          <a:p>
            <a:pPr>
              <a:buNone/>
            </a:pPr>
            <a:r>
              <a:rPr lang="sk-SK" sz="2400" dirty="0"/>
              <a:t>	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267744" y="1916832"/>
          <a:ext cx="2160240" cy="757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Rovnica" r:id="rId3" imgW="1231560" imgH="431640" progId="Equation.3">
                  <p:embed/>
                </p:oleObj>
              </mc:Choice>
              <mc:Fallback>
                <p:oleObj name="Rovnica" r:id="rId3" imgW="123156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1916832"/>
                        <a:ext cx="2160240" cy="7571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483768" y="4149080"/>
          <a:ext cx="1368152" cy="816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Rovnica" r:id="rId5" imgW="723600" imgH="431640" progId="Equation.3">
                  <p:embed/>
                </p:oleObj>
              </mc:Choice>
              <mc:Fallback>
                <p:oleObj name="Rovnica" r:id="rId5" imgW="72360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149080"/>
                        <a:ext cx="1368152" cy="8160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200800" cy="72008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Filter RC</a:t>
            </a:r>
            <a:endParaRPr lang="sk-SK" sz="2800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971600" y="4797152"/>
            <a:ext cx="7272808" cy="1375048"/>
          </a:xfrm>
        </p:spPr>
        <p:txBody>
          <a:bodyPr>
            <a:normAutofit/>
          </a:bodyPr>
          <a:lstStyle/>
          <a:p>
            <a:r>
              <a:rPr lang="sk-SK" sz="2000" dirty="0"/>
              <a:t>Pre výpočet činiteľa vyhladenia sa v praxi používa nasledujúci vzťah: </a:t>
            </a:r>
            <a:r>
              <a:rPr lang="sk-SK" sz="2000" b="1" dirty="0" err="1"/>
              <a:t>φ</a:t>
            </a:r>
            <a:r>
              <a:rPr lang="sk-SK" sz="2000" b="1" baseline="-25000" dirty="0" err="1"/>
              <a:t>v</a:t>
            </a:r>
            <a:r>
              <a:rPr lang="sk-SK" sz="2000" b="1" baseline="-25000" dirty="0"/>
              <a:t> </a:t>
            </a:r>
            <a:r>
              <a:rPr lang="sk-SK" sz="2000" b="1" dirty="0"/>
              <a:t>=</a:t>
            </a:r>
            <a:r>
              <a:rPr lang="sk-SK" sz="2000" b="1" dirty="0" err="1"/>
              <a:t>mωCR</a:t>
            </a:r>
            <a:r>
              <a:rPr lang="sk-SK" sz="2000" dirty="0"/>
              <a:t>, kde m je počet usmerňovacích ciest, RC je časová konštanta článku a ω je frekvencia prvej harmonickej napájacieho napätia</a:t>
            </a:r>
            <a:r>
              <a:rPr lang="sk-SK" sz="1800" dirty="0"/>
              <a:t>.</a:t>
            </a:r>
          </a:p>
        </p:txBody>
      </p:sp>
      <p:pic>
        <p:nvPicPr>
          <p:cNvPr id="13" name="Zástupný symbol obrázka 12"/>
          <p:cNvPicPr>
            <a:picLocks noGrp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7" b="1367"/>
          <a:stretch>
            <a:fillRect/>
          </a:stretch>
        </p:blipFill>
        <p:spPr bwMode="auto">
          <a:xfrm>
            <a:off x="1475656" y="1844824"/>
            <a:ext cx="6192689" cy="22322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200800" cy="782762"/>
          </a:xfrm>
        </p:spPr>
        <p:txBody>
          <a:bodyPr>
            <a:normAutofit/>
          </a:bodyPr>
          <a:lstStyle/>
          <a:p>
            <a:r>
              <a:rPr lang="sk-SK" sz="2800" dirty="0" smtClean="0"/>
              <a:t>Filter LC</a:t>
            </a:r>
            <a:endParaRPr lang="sk-SK" sz="280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27584" y="4941168"/>
            <a:ext cx="7560840" cy="1231032"/>
          </a:xfrm>
        </p:spPr>
        <p:txBody>
          <a:bodyPr>
            <a:normAutofit/>
          </a:bodyPr>
          <a:lstStyle/>
          <a:p>
            <a:r>
              <a:rPr lang="sk-SK" sz="2000" dirty="0"/>
              <a:t>Pre činiteľ vyhladenia platí </a:t>
            </a:r>
            <a:r>
              <a:rPr lang="sk-SK" sz="2000" dirty="0" smtClean="0"/>
              <a:t>vzťah</a:t>
            </a:r>
            <a:r>
              <a:rPr lang="sk-SK" sz="2000" b="1" dirty="0" smtClean="0"/>
              <a:t>: </a:t>
            </a:r>
            <a:r>
              <a:rPr lang="sk-SK" sz="2000" b="1" dirty="0" err="1" smtClean="0"/>
              <a:t>φ</a:t>
            </a:r>
            <a:r>
              <a:rPr lang="sk-SK" sz="2000" b="1" baseline="-25000" dirty="0" err="1" smtClean="0"/>
              <a:t>v</a:t>
            </a:r>
            <a:r>
              <a:rPr lang="sk-SK" sz="2000" b="1" baseline="-25000" dirty="0" smtClean="0"/>
              <a:t> </a:t>
            </a:r>
            <a:r>
              <a:rPr lang="sk-SK" sz="2000" b="1" dirty="0"/>
              <a:t>= m</a:t>
            </a:r>
            <a:r>
              <a:rPr lang="sk-SK" sz="2000" b="1" baseline="30000" dirty="0"/>
              <a:t>2</a:t>
            </a:r>
            <a:r>
              <a:rPr lang="sk-SK" sz="2000" b="1" dirty="0"/>
              <a:t>ω</a:t>
            </a:r>
            <a:r>
              <a:rPr lang="sk-SK" sz="2000" b="1" baseline="30000" dirty="0"/>
              <a:t>2</a:t>
            </a:r>
            <a:r>
              <a:rPr lang="sk-SK" sz="2000" b="1" dirty="0"/>
              <a:t>LC </a:t>
            </a:r>
            <a:r>
              <a:rPr lang="sk-SK" sz="2000" dirty="0"/>
              <a:t>	</a:t>
            </a:r>
            <a:endParaRPr lang="sk-SK" sz="2000" dirty="0" smtClean="0"/>
          </a:p>
          <a:p>
            <a:r>
              <a:rPr lang="sk-SK" sz="2000" dirty="0"/>
              <a:t>Vzhľadom na malý jednosmerný odpor cievky môžeme tieto filtre použiť pre veľké zaťažovacie prúdy.</a:t>
            </a:r>
          </a:p>
          <a:p>
            <a:endParaRPr lang="sk-SK" sz="1800" dirty="0"/>
          </a:p>
        </p:txBody>
      </p:sp>
      <p:pic>
        <p:nvPicPr>
          <p:cNvPr id="5" name="Zástupný symbol obrázka 4"/>
          <p:cNvPicPr>
            <a:picLocks noGrp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" b="1381"/>
          <a:stretch>
            <a:fillRect/>
          </a:stretch>
        </p:blipFill>
        <p:spPr bwMode="auto">
          <a:xfrm>
            <a:off x="1331640" y="1700808"/>
            <a:ext cx="6264696" cy="25203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3200" dirty="0" smtClean="0"/>
              <a:t>Stabilizátory napätia</a:t>
            </a:r>
            <a:endParaRPr lang="sk-SK" sz="32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/>
              <a:t>Úlohou stabilizátorov napätia je udržiavať </a:t>
            </a:r>
            <a:r>
              <a:rPr lang="sk-SK" sz="2000" b="1" dirty="0"/>
              <a:t>konštantné napätie na záťaži</a:t>
            </a:r>
            <a:r>
              <a:rPr lang="sk-SK" sz="2000" dirty="0"/>
              <a:t> a to pri </a:t>
            </a:r>
            <a:r>
              <a:rPr lang="sk-SK" sz="2000" dirty="0" smtClean="0"/>
              <a:t>kolísajúcom </a:t>
            </a:r>
            <a:r>
              <a:rPr lang="sk-SK" sz="2000" dirty="0"/>
              <a:t>napätí siete alebo pri zmenách zaťažovacieho prúdu</a:t>
            </a:r>
            <a:r>
              <a:rPr lang="sk-SK" sz="2000" dirty="0" smtClean="0"/>
              <a:t>.</a:t>
            </a:r>
            <a:endParaRPr lang="sk-SK" sz="2000" dirty="0"/>
          </a:p>
          <a:p>
            <a:r>
              <a:rPr lang="sk-SK" sz="2000" b="1" dirty="0" smtClean="0"/>
              <a:t>Rozdelenie stabilizátorov: </a:t>
            </a:r>
          </a:p>
          <a:p>
            <a:pPr lvl="1"/>
            <a:r>
              <a:rPr lang="sk-SK" sz="2000" b="1" dirty="0"/>
              <a:t>Pasívne</a:t>
            </a:r>
            <a:r>
              <a:rPr lang="sk-SK" sz="2000" dirty="0"/>
              <a:t> (parametrické) – využívajú na stabilizáciu nelineárny prvok</a:t>
            </a:r>
          </a:p>
          <a:p>
            <a:pPr lvl="1"/>
            <a:r>
              <a:rPr lang="sk-SK" sz="2000" b="1" dirty="0"/>
              <a:t>Aktívne</a:t>
            </a:r>
            <a:r>
              <a:rPr lang="sk-SK" sz="2000" dirty="0"/>
              <a:t> (so spätnou väzbou) – využívajú na stabilizáciu </a:t>
            </a:r>
            <a:r>
              <a:rPr lang="sk-SK" sz="2000" dirty="0" err="1"/>
              <a:t>spätnoväzobný</a:t>
            </a:r>
            <a:r>
              <a:rPr lang="sk-SK" sz="2000" dirty="0"/>
              <a:t> obvod. </a:t>
            </a:r>
            <a:r>
              <a:rPr lang="sk-SK" sz="2000" dirty="0">
                <a:solidFill>
                  <a:srgbClr val="FF0000"/>
                </a:solidFill>
              </a:rPr>
              <a:t>Tie môžu pracovať na základe dvoch princípov a to princíp spojitej regulácie alebo impulznej regulácie</a:t>
            </a:r>
            <a:r>
              <a:rPr lang="sk-SK" sz="2000" dirty="0"/>
              <a:t>. </a:t>
            </a:r>
            <a:endParaRPr lang="sk-SK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55576" y="692696"/>
            <a:ext cx="6912768" cy="936104"/>
          </a:xfrm>
        </p:spPr>
        <p:txBody>
          <a:bodyPr>
            <a:normAutofit/>
          </a:bodyPr>
          <a:lstStyle/>
          <a:p>
            <a:r>
              <a:rPr lang="sk-SK" sz="2400" dirty="0" smtClean="0"/>
              <a:t>Bloková schéma klasického zdroja </a:t>
            </a:r>
            <a:r>
              <a:rPr lang="sk-SK" sz="2400" b="0" dirty="0" smtClean="0"/>
              <a:t>(zdroja klasickej koncepcie)</a:t>
            </a:r>
            <a:endParaRPr lang="sk-SK" sz="2400" b="0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6595120" cy="804862"/>
          </a:xfrm>
        </p:spPr>
        <p:txBody>
          <a:bodyPr/>
          <a:lstStyle/>
          <a:p>
            <a:endParaRPr lang="sk-SK" dirty="0"/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auto">
          <a:xfrm>
            <a:off x="755576" y="2204864"/>
            <a:ext cx="7632700" cy="2429893"/>
            <a:chOff x="1417" y="5017"/>
            <a:chExt cx="7830" cy="2843"/>
          </a:xfrm>
        </p:grpSpPr>
        <p:pic>
          <p:nvPicPr>
            <p:cNvPr id="28676" name="Picture 4" descr="26E3CB75"/>
            <p:cNvPicPr>
              <a:picLocks noChangeAspect="1" noChangeArrowheads="1"/>
            </p:cNvPicPr>
            <p:nvPr/>
          </p:nvPicPr>
          <p:blipFill>
            <a:blip r:embed="rId2" cstate="print">
              <a:lum bright="-42000" contrast="60000"/>
            </a:blip>
            <a:srcRect b="5234"/>
            <a:stretch>
              <a:fillRect/>
            </a:stretch>
          </p:blipFill>
          <p:spPr bwMode="auto">
            <a:xfrm>
              <a:off x="1417" y="5017"/>
              <a:ext cx="7830" cy="2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677" name="Text Box 5"/>
            <p:cNvSpPr txBox="1">
              <a:spLocks noChangeArrowheads="1"/>
            </p:cNvSpPr>
            <p:nvPr/>
          </p:nvSpPr>
          <p:spPr bwMode="auto">
            <a:xfrm>
              <a:off x="4718" y="6262"/>
              <a:ext cx="1225" cy="3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USMERŃOVAČ</a:t>
              </a:r>
              <a:endParaRPr kumimoji="0" lang="sk-SK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678" name="Text Box 6"/>
            <p:cNvSpPr txBox="1">
              <a:spLocks noChangeArrowheads="1"/>
            </p:cNvSpPr>
            <p:nvPr/>
          </p:nvSpPr>
          <p:spPr bwMode="auto">
            <a:xfrm>
              <a:off x="6322" y="6261"/>
              <a:ext cx="571" cy="2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FILTER</a:t>
              </a:r>
              <a:endParaRPr kumimoji="0" lang="sk-SK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3200" dirty="0" smtClean="0"/>
              <a:t>Pasívne (parametrické) stabilizátory napätia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>
                <a:solidFill>
                  <a:srgbClr val="FF0000"/>
                </a:solidFill>
              </a:rPr>
              <a:t>Používajú sa na stabilizáciu jednosmerných napätí pri zaťažovacích prúdoch max. niekoľko desiatok </a:t>
            </a:r>
            <a:r>
              <a:rPr lang="sk-SK" sz="2000" dirty="0" err="1" smtClean="0">
                <a:solidFill>
                  <a:srgbClr val="FF0000"/>
                </a:solidFill>
              </a:rPr>
              <a:t>miliampérov</a:t>
            </a:r>
            <a:r>
              <a:rPr lang="sk-SK" sz="20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sk-SK" sz="2000" dirty="0" smtClean="0"/>
              <a:t>Na stabilizáciu využívajú nelineárne charakteristiky nelineárnych prvkov, predovšetkým </a:t>
            </a:r>
            <a:r>
              <a:rPr lang="sk-SK" sz="2000" dirty="0" err="1" smtClean="0"/>
              <a:t>Zenerovej</a:t>
            </a:r>
            <a:r>
              <a:rPr lang="sk-SK" sz="2000" dirty="0" smtClean="0"/>
              <a:t> diódy.</a:t>
            </a:r>
          </a:p>
          <a:p>
            <a:r>
              <a:rPr lang="sk-SK" sz="2000" dirty="0" smtClean="0"/>
              <a:t>Stabilizátor je napájaný zo zdroja napätia U</a:t>
            </a:r>
            <a:r>
              <a:rPr lang="sk-SK" sz="2000" baseline="-25000" dirty="0" smtClean="0"/>
              <a:t>1</a:t>
            </a:r>
            <a:r>
              <a:rPr lang="sk-SK" sz="2000" dirty="0" smtClean="0"/>
              <a:t> cez sériový </a:t>
            </a:r>
            <a:r>
              <a:rPr lang="sk-SK" sz="2000" dirty="0" err="1" smtClean="0"/>
              <a:t>rezistor</a:t>
            </a:r>
            <a:r>
              <a:rPr lang="sk-SK" sz="2000" dirty="0" smtClean="0"/>
              <a:t> R</a:t>
            </a:r>
            <a:r>
              <a:rPr lang="sk-SK" sz="2000" baseline="-25000" dirty="0" smtClean="0"/>
              <a:t>S </a:t>
            </a:r>
            <a:r>
              <a:rPr lang="sk-SK" sz="2000" dirty="0" smtClean="0"/>
              <a:t> </a:t>
            </a:r>
            <a:r>
              <a:rPr lang="sk-SK" sz="2000" baseline="-25000" dirty="0" smtClean="0"/>
              <a:t>,</a:t>
            </a:r>
            <a:r>
              <a:rPr lang="sk-SK" sz="2000" dirty="0" smtClean="0"/>
              <a:t> ktorý určuje pracovný bod stabilizátora.</a:t>
            </a:r>
          </a:p>
          <a:p>
            <a:r>
              <a:rPr lang="sk-SK" sz="2000" dirty="0" smtClean="0"/>
              <a:t>Nevýhodou týchto stabilizátorov je, že majú malý činiteľ stabilizácie a veľmi malú energetickú účinnosť.</a:t>
            </a:r>
          </a:p>
          <a:p>
            <a:endParaRPr lang="sk-SK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71600" y="404664"/>
            <a:ext cx="7272808" cy="566738"/>
          </a:xfrm>
        </p:spPr>
        <p:txBody>
          <a:bodyPr>
            <a:normAutofit/>
          </a:bodyPr>
          <a:lstStyle/>
          <a:p>
            <a:r>
              <a:rPr lang="sk-SK" dirty="0" smtClean="0"/>
              <a:t>Schéma zapojenia a princíp činnosti parametrického stabilizátora 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827584" y="5085184"/>
            <a:ext cx="7272808" cy="1087016"/>
          </a:xfrm>
        </p:spPr>
        <p:txBody>
          <a:bodyPr>
            <a:normAutofit/>
          </a:bodyPr>
          <a:lstStyle/>
          <a:p>
            <a:r>
              <a:rPr lang="sk-SK" sz="1800" dirty="0" smtClean="0"/>
              <a:t>Ak sa zmení napätie U</a:t>
            </a:r>
            <a:r>
              <a:rPr lang="sk-SK" sz="1800" baseline="-25000" dirty="0" smtClean="0"/>
              <a:t>1</a:t>
            </a:r>
            <a:r>
              <a:rPr lang="sk-SK" sz="1800" dirty="0" smtClean="0"/>
              <a:t> o hodnotu ΔU</a:t>
            </a:r>
            <a:r>
              <a:rPr lang="sk-SK" sz="1800" baseline="-25000" dirty="0" smtClean="0"/>
              <a:t>1</a:t>
            </a:r>
            <a:r>
              <a:rPr lang="sk-SK" sz="1800" dirty="0" smtClean="0"/>
              <a:t> (na hodnotu U′</a:t>
            </a:r>
            <a:r>
              <a:rPr lang="sk-SK" sz="1800" baseline="-25000" dirty="0" smtClean="0"/>
              <a:t>1</a:t>
            </a:r>
            <a:r>
              <a:rPr lang="sk-SK" sz="1800" dirty="0" smtClean="0"/>
              <a:t>), posunie sa pracovný bod z polohy P do polohy P′. Priemet zmeny polohy pracovného bodu na os napätia určuje zmenu výstupného napätia U</a:t>
            </a:r>
            <a:r>
              <a:rPr lang="sk-SK" sz="1800" baseline="-25000" dirty="0" smtClean="0"/>
              <a:t>2</a:t>
            </a:r>
            <a:r>
              <a:rPr lang="sk-SK" sz="1800" dirty="0" smtClean="0"/>
              <a:t>,</a:t>
            </a:r>
            <a:endParaRPr lang="sk-SK" sz="1800" dirty="0"/>
          </a:p>
        </p:txBody>
      </p:sp>
      <p:grpSp>
        <p:nvGrpSpPr>
          <p:cNvPr id="27655" name="Group 7"/>
          <p:cNvGrpSpPr>
            <a:grpSpLocks noGrp="1" noChangeAspect="1"/>
          </p:cNvGrpSpPr>
          <p:nvPr/>
        </p:nvGrpSpPr>
        <p:grpSpPr bwMode="auto">
          <a:xfrm>
            <a:off x="827584" y="1484784"/>
            <a:ext cx="7056438" cy="3384376"/>
            <a:chOff x="2357" y="1419"/>
            <a:chExt cx="7200" cy="3116"/>
          </a:xfrm>
        </p:grpSpPr>
        <p:sp>
          <p:nvSpPr>
            <p:cNvPr id="27656" name="AutoShape 8"/>
            <p:cNvSpPr>
              <a:spLocks noChangeAspect="1" noChangeArrowheads="1"/>
            </p:cNvSpPr>
            <p:nvPr/>
          </p:nvSpPr>
          <p:spPr bwMode="auto">
            <a:xfrm>
              <a:off x="2357" y="1419"/>
              <a:ext cx="7200" cy="311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pic>
          <p:nvPicPr>
            <p:cNvPr id="27657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04" y="1772"/>
              <a:ext cx="3541" cy="1411"/>
            </a:xfrm>
            <a:prstGeom prst="rect">
              <a:avLst/>
            </a:prstGeom>
            <a:noFill/>
          </p:spPr>
        </p:pic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3671" y="3531"/>
              <a:ext cx="638" cy="50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a)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7660" name="Picture 1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52" y="1487"/>
              <a:ext cx="3106" cy="277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3200" dirty="0" smtClean="0"/>
              <a:t>Aktívne stabilizátory napätia</a:t>
            </a:r>
            <a:endParaRPr lang="sk-SK" sz="32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2000" dirty="0" smtClean="0"/>
              <a:t>Stabilizátory majú väčší činiteľ stabilizácie K a navyše umožňujú regulovať výstupné napätie.</a:t>
            </a:r>
          </a:p>
          <a:p>
            <a:endParaRPr lang="sk-SK" sz="2000" dirty="0" smtClean="0"/>
          </a:p>
          <a:p>
            <a:r>
              <a:rPr lang="sk-SK" sz="2000" dirty="0" smtClean="0"/>
              <a:t>Hlavnými súčasťami tohto stabilizátora:</a:t>
            </a:r>
          </a:p>
          <a:p>
            <a:r>
              <a:rPr lang="sk-SK" sz="2000" dirty="0" smtClean="0"/>
              <a:t> </a:t>
            </a:r>
            <a:r>
              <a:rPr lang="sk-SK" sz="2000" b="1" dirty="0" smtClean="0"/>
              <a:t>regulačná súčiastka, </a:t>
            </a:r>
          </a:p>
          <a:p>
            <a:r>
              <a:rPr lang="sk-SK" sz="2000" b="1" dirty="0" smtClean="0"/>
              <a:t>zdroj referenčného napätia, </a:t>
            </a:r>
          </a:p>
          <a:p>
            <a:r>
              <a:rPr lang="sk-SK" sz="2000" b="1" dirty="0" smtClean="0"/>
              <a:t>snímač odchýlky  </a:t>
            </a:r>
          </a:p>
          <a:p>
            <a:r>
              <a:rPr lang="sk-SK" sz="2000" b="1" dirty="0" smtClean="0"/>
              <a:t>rozdielový zosilňovač.</a:t>
            </a:r>
          </a:p>
          <a:p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344816" cy="566738"/>
          </a:xfrm>
        </p:spPr>
        <p:txBody>
          <a:bodyPr/>
          <a:lstStyle/>
          <a:p>
            <a:r>
              <a:rPr lang="sk-SK" dirty="0" smtClean="0"/>
              <a:t>Bloková schéma </a:t>
            </a:r>
            <a:r>
              <a:rPr lang="sk-SK" dirty="0" err="1" smtClean="0"/>
              <a:t>spätnoväzobného</a:t>
            </a:r>
            <a:r>
              <a:rPr lang="sk-SK" dirty="0" smtClean="0"/>
              <a:t> stabilizátora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99592" y="4725144"/>
            <a:ext cx="7488832" cy="1447056"/>
          </a:xfrm>
        </p:spPr>
        <p:txBody>
          <a:bodyPr>
            <a:normAutofit/>
          </a:bodyPr>
          <a:lstStyle/>
          <a:p>
            <a:r>
              <a:rPr lang="sk-SK" sz="1800" dirty="0" smtClean="0"/>
              <a:t>Pri činnosti stabilizátora je regulačná súčiastka ovládaná zosilneným napätím z rozdielového zosilňovača, ktoré vzniká v dôsledku odchýlky výstupného napätia U</a:t>
            </a:r>
            <a:r>
              <a:rPr lang="sk-SK" sz="1800" baseline="-25000" dirty="0" smtClean="0"/>
              <a:t>2</a:t>
            </a:r>
            <a:r>
              <a:rPr lang="sk-SK" sz="1800" dirty="0" smtClean="0"/>
              <a:t> od referenčného napätia.</a:t>
            </a:r>
          </a:p>
          <a:p>
            <a:endParaRPr lang="sk-SK" sz="1600" dirty="0"/>
          </a:p>
        </p:txBody>
      </p:sp>
      <p:pic>
        <p:nvPicPr>
          <p:cNvPr id="28675" name="Picture 3" descr="42530B9"/>
          <p:cNvPicPr>
            <a:picLocks noChangeAspect="1" noChangeArrowheads="1"/>
          </p:cNvPicPr>
          <p:nvPr/>
        </p:nvPicPr>
        <p:blipFill>
          <a:blip r:embed="rId2" cstate="print"/>
          <a:srcRect l="9593" r="4852"/>
          <a:stretch>
            <a:fillRect/>
          </a:stretch>
        </p:blipFill>
        <p:spPr bwMode="auto">
          <a:xfrm>
            <a:off x="1691680" y="1484784"/>
            <a:ext cx="5486400" cy="27853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488832" cy="566738"/>
          </a:xfrm>
        </p:spPr>
        <p:txBody>
          <a:bodyPr/>
          <a:lstStyle/>
          <a:p>
            <a:r>
              <a:rPr lang="sk-SK" dirty="0" err="1" smtClean="0"/>
              <a:t>Spätnoväzobný</a:t>
            </a:r>
            <a:r>
              <a:rPr lang="sk-SK" dirty="0" smtClean="0"/>
              <a:t> stabilizátor s tranzistormi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27584" y="4509120"/>
            <a:ext cx="7704856" cy="1519064"/>
          </a:xfrm>
        </p:spPr>
        <p:txBody>
          <a:bodyPr/>
          <a:lstStyle/>
          <a:p>
            <a:r>
              <a:rPr lang="sk-SK" sz="1800" dirty="0" smtClean="0"/>
              <a:t>Tranzistor T</a:t>
            </a:r>
            <a:r>
              <a:rPr lang="sk-SK" sz="1800" baseline="-25000" dirty="0" smtClean="0"/>
              <a:t>1 </a:t>
            </a:r>
            <a:r>
              <a:rPr lang="sk-SK" sz="1800" dirty="0" smtClean="0"/>
              <a:t>je regulačný tranzistor. Zdroj referenčného napätia predstavuje stabilizačná dióda D, ktorá spolu s </a:t>
            </a:r>
            <a:r>
              <a:rPr lang="sk-SK" sz="1800" dirty="0" err="1" smtClean="0"/>
              <a:t>rezistorom</a:t>
            </a:r>
            <a:r>
              <a:rPr lang="sk-SK" sz="1800" dirty="0" smtClean="0"/>
              <a:t> R</a:t>
            </a:r>
            <a:r>
              <a:rPr lang="sk-SK" sz="1800" baseline="-25000" dirty="0" smtClean="0"/>
              <a:t>S</a:t>
            </a:r>
            <a:r>
              <a:rPr lang="sk-SK" sz="1800" dirty="0" smtClean="0"/>
              <a:t> tvorí parametrický stabilizátor napätia. Odchýlka napätia sa sníma potenciometrom P a zosilňuje v rozdielovom zosilňovači, ktorý tvorí tranzistor T</a:t>
            </a:r>
            <a:r>
              <a:rPr lang="sk-SK" sz="1800" baseline="-25000" dirty="0" smtClean="0"/>
              <a:t>2</a:t>
            </a:r>
            <a:r>
              <a:rPr lang="sk-SK" sz="1800" dirty="0" smtClean="0"/>
              <a:t> s pracovným </a:t>
            </a:r>
            <a:r>
              <a:rPr lang="sk-SK" sz="1800" dirty="0" err="1" smtClean="0"/>
              <a:t>rezistorom</a:t>
            </a:r>
            <a:r>
              <a:rPr lang="sk-SK" sz="1800" dirty="0" smtClean="0"/>
              <a:t> R</a:t>
            </a:r>
            <a:r>
              <a:rPr lang="sk-SK" sz="1800" baseline="-25000" dirty="0" smtClean="0"/>
              <a:t>P</a:t>
            </a:r>
            <a:r>
              <a:rPr lang="sk-SK" sz="1800" dirty="0" smtClean="0"/>
              <a:t>.</a:t>
            </a:r>
          </a:p>
          <a:p>
            <a:endParaRPr lang="sk-SK" dirty="0"/>
          </a:p>
        </p:txBody>
      </p:sp>
      <p:pic>
        <p:nvPicPr>
          <p:cNvPr id="12" name="Zástupný symbol obrázka 11" descr="stabilizator s tranzistormi.png"/>
          <p:cNvPicPr>
            <a:picLocks noGrp="1"/>
          </p:cNvPicPr>
          <p:nvPr>
            <p:ph type="pic" idx="1"/>
          </p:nvPr>
        </p:nvPicPr>
        <p:blipFill>
          <a:blip r:embed="rId2" cstate="print"/>
          <a:srcRect l="1235" t="39166" r="1232" b="2206"/>
          <a:stretch>
            <a:fillRect/>
          </a:stretch>
        </p:blipFill>
        <p:spPr>
          <a:xfrm>
            <a:off x="1547664" y="1412776"/>
            <a:ext cx="5184576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3200" dirty="0" smtClean="0"/>
              <a:t>Integrované stabilizátory napätia</a:t>
            </a:r>
            <a:endParaRPr lang="sk-SK" sz="32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 smtClean="0"/>
              <a:t>Tieto integrované obvody značne zjednodušujú a zlacňujú konštrukciu zdrojov. </a:t>
            </a:r>
          </a:p>
          <a:p>
            <a:r>
              <a:rPr lang="sk-SK" sz="2000" dirty="0" smtClean="0"/>
              <a:t>Väčšinou sa jedná o </a:t>
            </a:r>
            <a:r>
              <a:rPr lang="sk-SK" sz="2000" dirty="0" err="1" smtClean="0"/>
              <a:t>spätnoväzbové</a:t>
            </a:r>
            <a:r>
              <a:rPr lang="sk-SK" sz="2000" dirty="0" smtClean="0"/>
              <a:t> stabilizátory so spojitou reguláciou.</a:t>
            </a:r>
          </a:p>
          <a:p>
            <a:r>
              <a:rPr lang="sk-SK" sz="2000" dirty="0" smtClean="0"/>
              <a:t>Rozdelenie: </a:t>
            </a:r>
          </a:p>
          <a:p>
            <a:r>
              <a:rPr lang="sk-SK" sz="2000" b="1" dirty="0" err="1" smtClean="0"/>
              <a:t>Trojsvorkové</a:t>
            </a:r>
            <a:r>
              <a:rPr lang="sk-SK" sz="2000" b="1" dirty="0" smtClean="0"/>
              <a:t> stabilizátory</a:t>
            </a:r>
            <a:r>
              <a:rPr lang="sk-SK" sz="2000" dirty="0" smtClean="0"/>
              <a:t> </a:t>
            </a:r>
            <a:r>
              <a:rPr lang="sk-SK" sz="2000" b="1" dirty="0" smtClean="0"/>
              <a:t>pre pevné výstupné napätia</a:t>
            </a:r>
          </a:p>
          <a:p>
            <a:r>
              <a:rPr lang="sk-SK" sz="2000" b="1" dirty="0" err="1" smtClean="0"/>
              <a:t>Trojsvorkové</a:t>
            </a:r>
            <a:r>
              <a:rPr lang="sk-SK" sz="2000" b="1" dirty="0" smtClean="0"/>
              <a:t> stabilizátory s nastaviteľným výstupným napätím</a:t>
            </a:r>
          </a:p>
          <a:p>
            <a:r>
              <a:rPr lang="sk-SK" sz="2000" b="1" dirty="0" smtClean="0"/>
              <a:t>Stabilizátory s obmedzením prúdu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55576" y="764704"/>
            <a:ext cx="7704856" cy="566738"/>
          </a:xfrm>
        </p:spPr>
        <p:txBody>
          <a:bodyPr>
            <a:normAutofit/>
          </a:bodyPr>
          <a:lstStyle/>
          <a:p>
            <a:r>
              <a:rPr lang="sk-SK" sz="2400" dirty="0" err="1" smtClean="0"/>
              <a:t>Trojsvorkový</a:t>
            </a:r>
            <a:r>
              <a:rPr lang="sk-SK" sz="2400" dirty="0" smtClean="0"/>
              <a:t> stabilizátor s pevným výstupným napätím</a:t>
            </a:r>
            <a:endParaRPr lang="sk-SK" sz="2400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899592" y="4365104"/>
            <a:ext cx="7488832" cy="1807096"/>
          </a:xfrm>
        </p:spPr>
        <p:txBody>
          <a:bodyPr>
            <a:normAutofit/>
          </a:bodyPr>
          <a:lstStyle/>
          <a:p>
            <a:r>
              <a:rPr lang="sk-SK" sz="1800" dirty="0" smtClean="0"/>
              <a:t>Sú riešené pre stabilizáciu výstupného napätia jednej hodnoty. Medzi najznámejšie stabilizátory tejto skupiny sú obvody radu</a:t>
            </a:r>
            <a:r>
              <a:rPr lang="sk-SK" sz="1800" b="1" dirty="0" smtClean="0"/>
              <a:t> MA78XX</a:t>
            </a:r>
            <a:r>
              <a:rPr lang="sk-SK" sz="1800" dirty="0" smtClean="0"/>
              <a:t>. Majú vnútornú tepelnú ochranu, vnútornú ochranu proti skratu na výstupe a vnútornú ochranu proti sekundárnemu prierazu.</a:t>
            </a:r>
          </a:p>
          <a:p>
            <a:r>
              <a:rPr lang="sk-SK" sz="1800" dirty="0" smtClean="0"/>
              <a:t>Kondenzátory neslúžia k filtrácii napätia, ale k zamedzeniu nežiaducich kmitov.</a:t>
            </a:r>
            <a:endParaRPr lang="sk-SK" sz="1800" dirty="0"/>
          </a:p>
        </p:txBody>
      </p:sp>
      <p:pic>
        <p:nvPicPr>
          <p:cNvPr id="10" name="Zástupný symbol obrázka 9" descr="37135515"/>
          <p:cNvPicPr>
            <a:picLocks noGrp="1"/>
          </p:cNvPicPr>
          <p:nvPr>
            <p:ph type="pic" idx="1"/>
          </p:nvPr>
        </p:nvPicPr>
        <p:blipFill>
          <a:blip r:embed="rId2" cstate="print"/>
          <a:srcRect t="2848" r="20378" b="2848"/>
          <a:stretch>
            <a:fillRect/>
          </a:stretch>
        </p:blipFill>
        <p:spPr bwMode="auto">
          <a:xfrm>
            <a:off x="2123728" y="1916832"/>
            <a:ext cx="4320480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60840" cy="566738"/>
          </a:xfrm>
        </p:spPr>
        <p:txBody>
          <a:bodyPr/>
          <a:lstStyle/>
          <a:p>
            <a:r>
              <a:rPr lang="sk-SK" dirty="0" err="1" smtClean="0"/>
              <a:t>Trojsvorkové</a:t>
            </a:r>
            <a:r>
              <a:rPr lang="sk-SK" dirty="0" smtClean="0"/>
              <a:t> stabilizátory s nastaviteľným výstupným napätím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27584" y="4509120"/>
            <a:ext cx="7560840" cy="1663080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Typ LM 317</a:t>
            </a:r>
          </a:p>
          <a:p>
            <a:r>
              <a:rPr lang="sk-SK" sz="1800" dirty="0" smtClean="0"/>
              <a:t>Výstupné napätie sa reguluje pomocou zmeny  odporu potenciometra R</a:t>
            </a:r>
            <a:r>
              <a:rPr lang="sk-SK" sz="1800" baseline="-25000" dirty="0" smtClean="0"/>
              <a:t>2 </a:t>
            </a:r>
            <a:r>
              <a:rPr lang="sk-SK" sz="1800" dirty="0" smtClean="0"/>
              <a:t>v deliči R</a:t>
            </a:r>
            <a:r>
              <a:rPr lang="sk-SK" sz="1800" baseline="-25000" dirty="0" smtClean="0"/>
              <a:t>1</a:t>
            </a:r>
            <a:r>
              <a:rPr lang="sk-SK" sz="1800" dirty="0" smtClean="0"/>
              <a:t>, R</a:t>
            </a:r>
            <a:r>
              <a:rPr lang="sk-SK" sz="1800" baseline="-25000" dirty="0" smtClean="0"/>
              <a:t>2</a:t>
            </a:r>
            <a:r>
              <a:rPr lang="sk-SK" sz="1800" dirty="0" smtClean="0"/>
              <a:t>. Diódy D</a:t>
            </a:r>
            <a:r>
              <a:rPr lang="sk-SK" sz="1800" baseline="-25000" dirty="0" smtClean="0"/>
              <a:t>1</a:t>
            </a:r>
            <a:r>
              <a:rPr lang="sk-SK" sz="1800" dirty="0" smtClean="0"/>
              <a:t> a D</a:t>
            </a:r>
            <a:r>
              <a:rPr lang="sk-SK" sz="1800" baseline="-25000" dirty="0" smtClean="0"/>
              <a:t>2</a:t>
            </a:r>
            <a:r>
              <a:rPr lang="sk-SK" sz="1800" dirty="0" smtClean="0"/>
              <a:t> slúžia na ochranu stabilizátora pred zničením. Kondenzátor C</a:t>
            </a:r>
            <a:r>
              <a:rPr lang="sk-SK" sz="1800" baseline="-25000" dirty="0" smtClean="0"/>
              <a:t>2</a:t>
            </a:r>
            <a:r>
              <a:rPr lang="sk-SK" sz="1800" dirty="0" smtClean="0"/>
              <a:t> zlepšuje filtráciu výstupného napätia.</a:t>
            </a:r>
          </a:p>
          <a:p>
            <a:endParaRPr lang="sk-SK" sz="1800" dirty="0"/>
          </a:p>
        </p:txBody>
      </p:sp>
      <p:grpSp>
        <p:nvGrpSpPr>
          <p:cNvPr id="27650" name="Group 2"/>
          <p:cNvGrpSpPr>
            <a:grpSpLocks noGrp="1"/>
          </p:cNvGrpSpPr>
          <p:nvPr/>
        </p:nvGrpSpPr>
        <p:grpSpPr bwMode="auto">
          <a:xfrm>
            <a:off x="2051720" y="1484784"/>
            <a:ext cx="4464496" cy="2880320"/>
            <a:chOff x="2138" y="12654"/>
            <a:chExt cx="4147" cy="3057"/>
          </a:xfrm>
        </p:grpSpPr>
        <p:pic>
          <p:nvPicPr>
            <p:cNvPr id="27651" name="Picture 3" descr="1CEB0D9"/>
            <p:cNvPicPr>
              <a:picLocks noChangeAspect="1" noChangeArrowheads="1"/>
            </p:cNvPicPr>
            <p:nvPr/>
          </p:nvPicPr>
          <p:blipFill>
            <a:blip r:embed="rId2" cstate="print">
              <a:lum bright="-60000" contrast="78000"/>
            </a:blip>
            <a:srcRect l="8585" t="5910" r="8592" b="6447"/>
            <a:stretch>
              <a:fillRect/>
            </a:stretch>
          </p:blipFill>
          <p:spPr bwMode="auto">
            <a:xfrm>
              <a:off x="2138" y="12654"/>
              <a:ext cx="4147" cy="2664"/>
            </a:xfrm>
            <a:prstGeom prst="rect">
              <a:avLst/>
            </a:prstGeom>
            <a:noFill/>
          </p:spPr>
        </p:pic>
        <p:sp>
          <p:nvSpPr>
            <p:cNvPr id="27652" name="Text Box 4"/>
            <p:cNvSpPr txBox="1">
              <a:spLocks noChangeArrowheads="1"/>
            </p:cNvSpPr>
            <p:nvPr/>
          </p:nvSpPr>
          <p:spPr bwMode="auto">
            <a:xfrm>
              <a:off x="2475" y="15420"/>
              <a:ext cx="3780" cy="2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Obázok. 1.15 Zapojenie stabilizátora LM 317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3200" dirty="0" smtClean="0"/>
              <a:t>Impulzné  (spínané) zdroje</a:t>
            </a:r>
            <a:endParaRPr lang="sk-SK" sz="32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dirty="0" smtClean="0"/>
              <a:t>Ich činnosť je založená na tom, že sieťové napätie najprv usmerníme a čiastočne vyfiltrujeme. </a:t>
            </a:r>
          </a:p>
          <a:p>
            <a:r>
              <a:rPr lang="sk-SK" sz="2000" dirty="0" smtClean="0"/>
              <a:t>Potom toto napätie opäť zmeníme na striedavé (v </a:t>
            </a:r>
            <a:r>
              <a:rPr lang="sk-SK" sz="2000" dirty="0" err="1" smtClean="0"/>
              <a:t>striedači</a:t>
            </a:r>
            <a:r>
              <a:rPr lang="sk-SK" sz="2000" dirty="0" smtClean="0"/>
              <a:t>), ale s oveľa vyššou frekvenciou. </a:t>
            </a:r>
          </a:p>
          <a:p>
            <a:r>
              <a:rPr lang="sk-SK" sz="2000" dirty="0" smtClean="0"/>
              <a:t>Vzniknuté napätie pretransformujeme na požadovanú hodnotu (stačí transformátor menších rozmerov), ktoré vyfiltrujeme jednoduchším filtrom (vyššia frekvencia).</a:t>
            </a:r>
          </a:p>
          <a:p>
            <a:r>
              <a:rPr lang="sk-SK" sz="2000" dirty="0" smtClean="0"/>
              <a:t>Stabilitu výstupného napätia dosiahneme riadením </a:t>
            </a:r>
            <a:r>
              <a:rPr lang="sk-SK" sz="2000" dirty="0" err="1" smtClean="0"/>
              <a:t>striedača</a:t>
            </a:r>
            <a:r>
              <a:rPr lang="sk-SK" sz="2000" dirty="0" smtClean="0"/>
              <a:t> (spätnou väzbou).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3200" dirty="0" smtClean="0"/>
              <a:t>Meniče napätia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dirty="0" smtClean="0"/>
              <a:t>Menič vyrobí z jednosmerného napätia striedavé, pretransformuje ho na požadovanú hodnotu, usmerní a vyhladí ho. </a:t>
            </a:r>
          </a:p>
          <a:p>
            <a:r>
              <a:rPr lang="sk-SK" sz="2000" dirty="0" smtClean="0"/>
              <a:t>Podľa toho, v ktorom časovom období je energia dodávaná na výstup zdroja, rozoznávame:</a:t>
            </a:r>
          </a:p>
          <a:p>
            <a:r>
              <a:rPr lang="sk-SK" sz="2000" b="1" dirty="0" smtClean="0"/>
              <a:t>Blokujúce meniče</a:t>
            </a:r>
          </a:p>
          <a:p>
            <a:r>
              <a:rPr lang="sk-SK" sz="2000" b="1" dirty="0" smtClean="0"/>
              <a:t>Priepustné meniče</a:t>
            </a:r>
          </a:p>
          <a:p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3200" dirty="0" smtClean="0"/>
              <a:t>Sieťové napájacie zdroje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b="1" dirty="0"/>
              <a:t>Sieťový transformátor </a:t>
            </a:r>
            <a:r>
              <a:rPr lang="sk-SK" sz="2000" b="1" dirty="0" smtClean="0"/>
              <a:t> </a:t>
            </a:r>
            <a:r>
              <a:rPr lang="sk-SK" sz="2000" dirty="0" smtClean="0"/>
              <a:t>- transformuje </a:t>
            </a:r>
            <a:r>
              <a:rPr lang="sk-SK" sz="2000" dirty="0"/>
              <a:t>sieťové napätie na hodnotu, potrebnú na </a:t>
            </a:r>
            <a:r>
              <a:rPr lang="sk-SK" sz="2000" dirty="0" smtClean="0"/>
              <a:t>dosiahnutie požadovaného </a:t>
            </a:r>
            <a:r>
              <a:rPr lang="sk-SK" sz="2000" dirty="0"/>
              <a:t>jednosmerného </a:t>
            </a:r>
            <a:r>
              <a:rPr lang="sk-SK" sz="2000" dirty="0" smtClean="0"/>
              <a:t>napätia.</a:t>
            </a:r>
          </a:p>
          <a:p>
            <a:r>
              <a:rPr lang="sk-SK" sz="2000" b="1" dirty="0" smtClean="0"/>
              <a:t>Usmerňovač</a:t>
            </a:r>
            <a:r>
              <a:rPr lang="sk-SK" sz="2000" dirty="0" smtClean="0"/>
              <a:t> - premieňa </a:t>
            </a:r>
            <a:r>
              <a:rPr lang="sk-SK" sz="2000" dirty="0"/>
              <a:t>striedavé </a:t>
            </a:r>
            <a:r>
              <a:rPr lang="sk-SK" sz="2000" dirty="0" smtClean="0"/>
              <a:t>napätie na </a:t>
            </a:r>
            <a:r>
              <a:rPr lang="sk-SK" sz="2000" dirty="0"/>
              <a:t>jednosmerné napätie</a:t>
            </a:r>
            <a:r>
              <a:rPr lang="sk-SK" sz="2000" dirty="0" smtClean="0"/>
              <a:t>.</a:t>
            </a:r>
          </a:p>
          <a:p>
            <a:r>
              <a:rPr lang="sk-SK" sz="2000" dirty="0"/>
              <a:t>V</a:t>
            </a:r>
            <a:r>
              <a:rPr lang="sk-SK" sz="2000" dirty="0" smtClean="0"/>
              <a:t>yhladzovací filter – slúži na zmenšenie zvlnenia. </a:t>
            </a:r>
          </a:p>
          <a:p>
            <a:r>
              <a:rPr lang="sk-SK" sz="2000" b="1" dirty="0" smtClean="0"/>
              <a:t>Stabilizátor</a:t>
            </a:r>
            <a:r>
              <a:rPr lang="sk-SK" sz="2000" dirty="0" smtClean="0"/>
              <a:t> -  pomáha udržiavať konštantné napätie na záťaži aj počas zmeny hodnoty sieťového napätia alebo odoberaného prúdu. </a:t>
            </a:r>
          </a:p>
          <a:p>
            <a:r>
              <a:rPr lang="sk-SK" sz="2000" b="1" dirty="0" smtClean="0"/>
              <a:t>Nevýhodou</a:t>
            </a:r>
            <a:r>
              <a:rPr lang="sk-SK" sz="2000" dirty="0" smtClean="0"/>
              <a:t> sú veľké rozmery, hmotnosť a malá účinnosť (30 %). </a:t>
            </a:r>
          </a:p>
          <a:p>
            <a:endParaRPr lang="sk-SK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566738"/>
          </a:xfrm>
        </p:spPr>
        <p:txBody>
          <a:bodyPr>
            <a:normAutofit/>
          </a:bodyPr>
          <a:lstStyle/>
          <a:p>
            <a:r>
              <a:rPr lang="sk-SK" dirty="0" smtClean="0"/>
              <a:t>Blokujúci menič</a:t>
            </a: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half" idx="2"/>
          </p:nvPr>
        </p:nvSpPr>
        <p:spPr>
          <a:xfrm>
            <a:off x="539552" y="3501008"/>
            <a:ext cx="8064896" cy="2671192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Zopnutý spínač:</a:t>
            </a:r>
            <a:r>
              <a:rPr lang="sk-SK" sz="1800" dirty="0" smtClean="0"/>
              <a:t> prúd iba postupne narastá, pretože proti pôsobí indukované napätie na cievke L. V nej sa teraz akumuluje časť energie zo zdroja U0. Do ďalšej časti obvodu prúd netečie, lebo tomu bráni dióda D zapojená </a:t>
            </a:r>
            <a:r>
              <a:rPr lang="sk-SK" sz="1800" dirty="0" err="1" smtClean="0"/>
              <a:t>záverne</a:t>
            </a:r>
            <a:r>
              <a:rPr lang="sk-SK" sz="1800" dirty="0" smtClean="0"/>
              <a:t>. Energiu do záťaže dodáva kondenzátor C (prúd IC), ktorý sa predtým nabil.</a:t>
            </a:r>
          </a:p>
          <a:p>
            <a:r>
              <a:rPr lang="sk-SK" sz="1800" b="1" dirty="0" smtClean="0"/>
              <a:t>Rozopnutý spínač: </a:t>
            </a:r>
            <a:r>
              <a:rPr lang="sk-SK" sz="1800" dirty="0" smtClean="0"/>
              <a:t>Prúd I0 zanikol, čomu chce cievka zabrániť a preto sa v nej indukuje napätie opačného smeru ako v prvom prípade. Obvodom tečie prúd IL, ktorý dobíja kondenzátor C a dodáva energiu do záťaže. Obvod sa uzatvorí cez diódu, ktorá je teraz v priepustnom smere. Celý dej sa neustále opakuje.</a:t>
            </a:r>
            <a:endParaRPr lang="sk-SK" sz="1800" dirty="0"/>
          </a:p>
        </p:txBody>
      </p:sp>
      <p:pic>
        <p:nvPicPr>
          <p:cNvPr id="9" name="Zástupný symbol obrázka 8"/>
          <p:cNvPicPr>
            <a:picLocks noGrp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" b="118"/>
          <a:stretch>
            <a:fillRect/>
          </a:stretch>
        </p:blipFill>
        <p:spPr bwMode="auto">
          <a:xfrm>
            <a:off x="395536" y="1484784"/>
            <a:ext cx="8497887" cy="1368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064896" cy="566738"/>
          </a:xfrm>
        </p:spPr>
        <p:txBody>
          <a:bodyPr/>
          <a:lstStyle/>
          <a:p>
            <a:r>
              <a:rPr lang="sk-SK" dirty="0" smtClean="0"/>
              <a:t>Priepustný menič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395536" y="3429000"/>
            <a:ext cx="8136904" cy="2743200"/>
          </a:xfrm>
        </p:spPr>
        <p:txBody>
          <a:bodyPr>
            <a:normAutofit/>
          </a:bodyPr>
          <a:lstStyle/>
          <a:p>
            <a:r>
              <a:rPr lang="cs-CZ" sz="1800" b="1" dirty="0" err="1" smtClean="0"/>
              <a:t>Zopnutý</a:t>
            </a:r>
            <a:r>
              <a:rPr lang="cs-CZ" sz="1800" b="1" dirty="0" smtClean="0"/>
              <a:t> spínač:  </a:t>
            </a:r>
            <a:r>
              <a:rPr lang="cs-CZ" sz="1800" dirty="0" err="1" smtClean="0"/>
              <a:t>prúd</a:t>
            </a:r>
            <a:r>
              <a:rPr lang="cs-CZ" sz="1800" dirty="0" smtClean="0"/>
              <a:t> </a:t>
            </a:r>
            <a:r>
              <a:rPr lang="cs-CZ" sz="1800" dirty="0" err="1" smtClean="0"/>
              <a:t>iba</a:t>
            </a:r>
            <a:r>
              <a:rPr lang="cs-CZ" sz="1800" dirty="0" smtClean="0"/>
              <a:t> </a:t>
            </a:r>
            <a:r>
              <a:rPr lang="cs-CZ" sz="1800" dirty="0" err="1" smtClean="0"/>
              <a:t>postupne</a:t>
            </a:r>
            <a:r>
              <a:rPr lang="cs-CZ" sz="1800" dirty="0" smtClean="0"/>
              <a:t> </a:t>
            </a:r>
            <a:r>
              <a:rPr lang="cs-CZ" sz="1800" dirty="0" err="1" smtClean="0"/>
              <a:t>narastá</a:t>
            </a:r>
            <a:r>
              <a:rPr lang="cs-CZ" sz="1800" dirty="0" smtClean="0"/>
              <a:t>, </a:t>
            </a:r>
            <a:r>
              <a:rPr lang="cs-CZ" sz="1800" dirty="0" err="1" smtClean="0"/>
              <a:t>pretože</a:t>
            </a:r>
            <a:r>
              <a:rPr lang="cs-CZ" sz="1800" dirty="0" smtClean="0"/>
              <a:t> proti </a:t>
            </a:r>
            <a:r>
              <a:rPr lang="cs-CZ" sz="1800" dirty="0" err="1" smtClean="0"/>
              <a:t>pôsobí</a:t>
            </a:r>
            <a:r>
              <a:rPr lang="cs-CZ" sz="1800" dirty="0" smtClean="0"/>
              <a:t> indukované </a:t>
            </a:r>
            <a:r>
              <a:rPr lang="cs-CZ" sz="1800" dirty="0" err="1" smtClean="0"/>
              <a:t>napätie</a:t>
            </a:r>
            <a:r>
              <a:rPr lang="cs-CZ" sz="1800" dirty="0" smtClean="0"/>
              <a:t> na </a:t>
            </a:r>
            <a:r>
              <a:rPr lang="cs-CZ" sz="1800" dirty="0" err="1" smtClean="0"/>
              <a:t>cievke</a:t>
            </a:r>
            <a:r>
              <a:rPr lang="cs-CZ" sz="1800" dirty="0" smtClean="0"/>
              <a:t> L. V </a:t>
            </a:r>
            <a:r>
              <a:rPr lang="cs-CZ" sz="1800" dirty="0" err="1" smtClean="0"/>
              <a:t>nej</a:t>
            </a:r>
            <a:r>
              <a:rPr lang="cs-CZ" sz="1800" dirty="0" smtClean="0"/>
              <a:t> </a:t>
            </a:r>
            <a:r>
              <a:rPr lang="cs-CZ" sz="1800" dirty="0" err="1" smtClean="0"/>
              <a:t>sa</a:t>
            </a:r>
            <a:r>
              <a:rPr lang="cs-CZ" sz="1800" dirty="0" smtClean="0"/>
              <a:t> </a:t>
            </a:r>
            <a:r>
              <a:rPr lang="cs-CZ" sz="1800" dirty="0" err="1" smtClean="0"/>
              <a:t>teraz</a:t>
            </a:r>
            <a:r>
              <a:rPr lang="cs-CZ" sz="1800" dirty="0" smtClean="0"/>
              <a:t> akumuluje </a:t>
            </a:r>
            <a:r>
              <a:rPr lang="cs-CZ" sz="1800" dirty="0" err="1" smtClean="0"/>
              <a:t>časť</a:t>
            </a:r>
            <a:r>
              <a:rPr lang="cs-CZ" sz="1800" dirty="0" smtClean="0"/>
              <a:t> energie </a:t>
            </a:r>
            <a:r>
              <a:rPr lang="cs-CZ" sz="1800" dirty="0" err="1" smtClean="0"/>
              <a:t>zo</a:t>
            </a:r>
            <a:r>
              <a:rPr lang="cs-CZ" sz="1800" dirty="0" smtClean="0"/>
              <a:t> </a:t>
            </a:r>
            <a:r>
              <a:rPr lang="cs-CZ" sz="1800" dirty="0" err="1" smtClean="0"/>
              <a:t>zdroja</a:t>
            </a:r>
            <a:r>
              <a:rPr lang="cs-CZ" sz="1800" dirty="0" smtClean="0"/>
              <a:t> U0. </a:t>
            </a:r>
            <a:r>
              <a:rPr lang="cs-CZ" sz="1800" dirty="0" err="1" smtClean="0"/>
              <a:t>Prúd</a:t>
            </a:r>
            <a:r>
              <a:rPr lang="cs-CZ" sz="1800" dirty="0" smtClean="0"/>
              <a:t> </a:t>
            </a:r>
            <a:r>
              <a:rPr lang="cs-CZ" sz="1800" dirty="0" err="1" smtClean="0"/>
              <a:t>tečie</a:t>
            </a:r>
            <a:r>
              <a:rPr lang="cs-CZ" sz="1800" dirty="0" smtClean="0"/>
              <a:t> aj do </a:t>
            </a:r>
            <a:r>
              <a:rPr lang="cs-CZ" sz="1800" dirty="0" err="1" smtClean="0"/>
              <a:t>ďalšej</a:t>
            </a:r>
            <a:r>
              <a:rPr lang="cs-CZ" sz="1800" dirty="0" smtClean="0"/>
              <a:t> časti obvodu a </a:t>
            </a:r>
            <a:r>
              <a:rPr lang="cs-CZ" sz="1800" dirty="0" err="1" smtClean="0"/>
              <a:t>dodáva</a:t>
            </a:r>
            <a:r>
              <a:rPr lang="cs-CZ" sz="1800" dirty="0" smtClean="0"/>
              <a:t> </a:t>
            </a:r>
            <a:r>
              <a:rPr lang="cs-CZ" sz="1800" dirty="0" err="1" smtClean="0"/>
              <a:t>energiu</a:t>
            </a:r>
            <a:r>
              <a:rPr lang="cs-CZ" sz="1800" dirty="0" smtClean="0"/>
              <a:t> do </a:t>
            </a:r>
            <a:r>
              <a:rPr lang="cs-CZ" sz="1800" dirty="0" err="1" smtClean="0"/>
              <a:t>kondenzátora</a:t>
            </a:r>
            <a:r>
              <a:rPr lang="cs-CZ" sz="1800" dirty="0" smtClean="0"/>
              <a:t> C a </a:t>
            </a:r>
            <a:r>
              <a:rPr lang="cs-CZ" sz="1800" dirty="0" err="1" smtClean="0"/>
              <a:t>záťaže</a:t>
            </a:r>
            <a:r>
              <a:rPr lang="cs-CZ" sz="1800" dirty="0" smtClean="0"/>
              <a:t> RZ. Tento čas </a:t>
            </a:r>
            <a:r>
              <a:rPr lang="cs-CZ" sz="1800" dirty="0" err="1" smtClean="0"/>
              <a:t>sa</a:t>
            </a:r>
            <a:r>
              <a:rPr lang="cs-CZ" sz="1800" dirty="0" smtClean="0"/>
              <a:t> značí </a:t>
            </a:r>
            <a:r>
              <a:rPr lang="cs-CZ" sz="1800" dirty="0" err="1" smtClean="0"/>
              <a:t>ako</a:t>
            </a:r>
            <a:r>
              <a:rPr lang="cs-CZ" sz="1800" dirty="0" smtClean="0"/>
              <a:t> ta.</a:t>
            </a:r>
          </a:p>
          <a:p>
            <a:r>
              <a:rPr lang="cs-CZ" sz="1800" b="1" dirty="0" smtClean="0"/>
              <a:t>Spínač </a:t>
            </a:r>
            <a:r>
              <a:rPr lang="cs-CZ" sz="1800" b="1" dirty="0" err="1" smtClean="0"/>
              <a:t>rozopnutý</a:t>
            </a:r>
            <a:r>
              <a:rPr lang="cs-CZ" sz="1800" b="1" dirty="0" smtClean="0"/>
              <a:t> </a:t>
            </a:r>
            <a:r>
              <a:rPr lang="cs-CZ" sz="1800" dirty="0" smtClean="0"/>
              <a:t>- druhý takt </a:t>
            </a:r>
            <a:r>
              <a:rPr lang="cs-CZ" sz="1800" dirty="0" err="1" smtClean="0"/>
              <a:t>tb</a:t>
            </a:r>
            <a:r>
              <a:rPr lang="cs-CZ" sz="1800" dirty="0" smtClean="0"/>
              <a:t>. </a:t>
            </a:r>
            <a:r>
              <a:rPr lang="cs-CZ" sz="1800" dirty="0" err="1" smtClean="0"/>
              <a:t>Prúd</a:t>
            </a:r>
            <a:r>
              <a:rPr lang="cs-CZ" sz="1800" dirty="0" smtClean="0"/>
              <a:t> I0 </a:t>
            </a:r>
            <a:r>
              <a:rPr lang="cs-CZ" sz="1800" dirty="0" err="1" smtClean="0"/>
              <a:t>zanikol</a:t>
            </a:r>
            <a:r>
              <a:rPr lang="cs-CZ" sz="1800" dirty="0" smtClean="0"/>
              <a:t>, </a:t>
            </a:r>
            <a:r>
              <a:rPr lang="cs-CZ" sz="1800" dirty="0" err="1" smtClean="0"/>
              <a:t>čomu</a:t>
            </a:r>
            <a:r>
              <a:rPr lang="cs-CZ" sz="1800" dirty="0" smtClean="0"/>
              <a:t> chce </a:t>
            </a:r>
            <a:r>
              <a:rPr lang="cs-CZ" sz="1800" dirty="0" err="1" smtClean="0"/>
              <a:t>cievka</a:t>
            </a:r>
            <a:r>
              <a:rPr lang="cs-CZ" sz="1800" dirty="0" smtClean="0"/>
              <a:t> </a:t>
            </a:r>
            <a:r>
              <a:rPr lang="cs-CZ" sz="1800" dirty="0" err="1" smtClean="0"/>
              <a:t>zabrániť</a:t>
            </a:r>
            <a:r>
              <a:rPr lang="cs-CZ" sz="1800" dirty="0" smtClean="0"/>
              <a:t> a </a:t>
            </a:r>
            <a:r>
              <a:rPr lang="cs-CZ" sz="1800" dirty="0" err="1" smtClean="0"/>
              <a:t>preto</a:t>
            </a:r>
            <a:r>
              <a:rPr lang="cs-CZ" sz="1800" dirty="0" smtClean="0"/>
              <a:t> </a:t>
            </a:r>
            <a:r>
              <a:rPr lang="cs-CZ" sz="1800" dirty="0" err="1" smtClean="0"/>
              <a:t>sa</a:t>
            </a:r>
            <a:r>
              <a:rPr lang="cs-CZ" sz="1800" dirty="0" smtClean="0"/>
              <a:t> v </a:t>
            </a:r>
            <a:r>
              <a:rPr lang="cs-CZ" sz="1800" dirty="0" err="1" smtClean="0"/>
              <a:t>nej</a:t>
            </a:r>
            <a:r>
              <a:rPr lang="cs-CZ" sz="1800" dirty="0" smtClean="0"/>
              <a:t> indukuje </a:t>
            </a:r>
            <a:r>
              <a:rPr lang="cs-CZ" sz="1800" dirty="0" err="1" smtClean="0"/>
              <a:t>napätie</a:t>
            </a:r>
            <a:r>
              <a:rPr lang="cs-CZ" sz="1800" dirty="0" smtClean="0"/>
              <a:t> opačného </a:t>
            </a:r>
            <a:r>
              <a:rPr lang="cs-CZ" sz="1800" dirty="0" err="1" smtClean="0"/>
              <a:t>smeru</a:t>
            </a:r>
            <a:r>
              <a:rPr lang="cs-CZ" sz="1800" dirty="0" smtClean="0"/>
              <a:t> </a:t>
            </a:r>
            <a:r>
              <a:rPr lang="cs-CZ" sz="1800" dirty="0" err="1" smtClean="0"/>
              <a:t>ako</a:t>
            </a:r>
            <a:r>
              <a:rPr lang="cs-CZ" sz="1800" dirty="0" smtClean="0"/>
              <a:t> v </a:t>
            </a:r>
            <a:r>
              <a:rPr lang="cs-CZ" sz="1800" dirty="0" err="1" smtClean="0"/>
              <a:t>prvom</a:t>
            </a:r>
            <a:r>
              <a:rPr lang="cs-CZ" sz="1800" dirty="0" smtClean="0"/>
              <a:t> </a:t>
            </a:r>
            <a:r>
              <a:rPr lang="cs-CZ" sz="1800" dirty="0" err="1" smtClean="0"/>
              <a:t>prípade</a:t>
            </a:r>
            <a:r>
              <a:rPr lang="cs-CZ" sz="1800" dirty="0" smtClean="0"/>
              <a:t>. Do </a:t>
            </a:r>
            <a:r>
              <a:rPr lang="cs-CZ" sz="1800" dirty="0" err="1" smtClean="0"/>
              <a:t>záťaže</a:t>
            </a:r>
            <a:r>
              <a:rPr lang="cs-CZ" sz="1800" dirty="0" smtClean="0"/>
              <a:t> </a:t>
            </a:r>
            <a:r>
              <a:rPr lang="cs-CZ" sz="1800" dirty="0" err="1" smtClean="0"/>
              <a:t>teraz</a:t>
            </a:r>
            <a:r>
              <a:rPr lang="cs-CZ" sz="1800" dirty="0" smtClean="0"/>
              <a:t> </a:t>
            </a:r>
            <a:r>
              <a:rPr lang="cs-CZ" sz="1800" dirty="0" err="1" smtClean="0"/>
              <a:t>tečie</a:t>
            </a:r>
            <a:r>
              <a:rPr lang="cs-CZ" sz="1800" dirty="0" smtClean="0"/>
              <a:t> </a:t>
            </a:r>
            <a:r>
              <a:rPr lang="cs-CZ" sz="1800" dirty="0" err="1" smtClean="0"/>
              <a:t>prúd</a:t>
            </a:r>
            <a:r>
              <a:rPr lang="cs-CZ" sz="1800" dirty="0" smtClean="0"/>
              <a:t>, </a:t>
            </a:r>
            <a:r>
              <a:rPr lang="cs-CZ" sz="1800" dirty="0" err="1" smtClean="0"/>
              <a:t>ktorý</a:t>
            </a:r>
            <a:r>
              <a:rPr lang="cs-CZ" sz="1800" dirty="0" smtClean="0"/>
              <a:t> je </a:t>
            </a:r>
            <a:r>
              <a:rPr lang="cs-CZ" sz="1800" dirty="0" err="1" smtClean="0"/>
              <a:t>súčtom</a:t>
            </a:r>
            <a:r>
              <a:rPr lang="cs-CZ" sz="1800" dirty="0" smtClean="0"/>
              <a:t> IL a IC. </a:t>
            </a:r>
            <a:r>
              <a:rPr lang="cs-CZ" sz="1800" dirty="0" err="1" smtClean="0"/>
              <a:t>Energiu</a:t>
            </a:r>
            <a:r>
              <a:rPr lang="cs-CZ" sz="1800" dirty="0" smtClean="0"/>
              <a:t> do </a:t>
            </a:r>
            <a:r>
              <a:rPr lang="cs-CZ" sz="1800" dirty="0" err="1" smtClean="0"/>
              <a:t>záťaže</a:t>
            </a:r>
            <a:r>
              <a:rPr lang="cs-CZ" sz="1800" dirty="0" smtClean="0"/>
              <a:t> </a:t>
            </a:r>
            <a:r>
              <a:rPr lang="cs-CZ" sz="1800" dirty="0" err="1" smtClean="0"/>
              <a:t>preto</a:t>
            </a:r>
            <a:r>
              <a:rPr lang="cs-CZ" sz="1800" dirty="0" smtClean="0"/>
              <a:t> </a:t>
            </a:r>
            <a:r>
              <a:rPr lang="cs-CZ" sz="1800" dirty="0" err="1" smtClean="0"/>
              <a:t>teraz</a:t>
            </a:r>
            <a:r>
              <a:rPr lang="cs-CZ" sz="1800" dirty="0" smtClean="0"/>
              <a:t> </a:t>
            </a:r>
            <a:r>
              <a:rPr lang="cs-CZ" sz="1800" dirty="0" err="1" smtClean="0"/>
              <a:t>dodáva</a:t>
            </a:r>
            <a:r>
              <a:rPr lang="cs-CZ" sz="1800" dirty="0" smtClean="0"/>
              <a:t> kondenzátor C, ale aj </a:t>
            </a:r>
            <a:r>
              <a:rPr lang="cs-CZ" sz="1800" dirty="0" err="1" smtClean="0"/>
              <a:t>cievka</a:t>
            </a:r>
            <a:r>
              <a:rPr lang="cs-CZ" sz="1800" dirty="0" smtClean="0"/>
              <a:t> L. Obvod </a:t>
            </a:r>
            <a:r>
              <a:rPr lang="cs-CZ" sz="1800" dirty="0" err="1" smtClean="0"/>
              <a:t>prúdu</a:t>
            </a:r>
            <a:r>
              <a:rPr lang="cs-CZ" sz="1800" dirty="0" smtClean="0"/>
              <a:t> </a:t>
            </a:r>
            <a:r>
              <a:rPr lang="cs-CZ" sz="1800" dirty="0" err="1" smtClean="0"/>
              <a:t>cievky</a:t>
            </a:r>
            <a:r>
              <a:rPr lang="cs-CZ" sz="1800" dirty="0" smtClean="0"/>
              <a:t> </a:t>
            </a:r>
            <a:r>
              <a:rPr lang="cs-CZ" sz="1800" dirty="0" err="1" smtClean="0"/>
              <a:t>sa</a:t>
            </a:r>
            <a:r>
              <a:rPr lang="cs-CZ" sz="1800" dirty="0" smtClean="0"/>
              <a:t> </a:t>
            </a:r>
            <a:r>
              <a:rPr lang="cs-CZ" sz="1800" dirty="0" err="1" smtClean="0"/>
              <a:t>uzatvorí</a:t>
            </a:r>
            <a:r>
              <a:rPr lang="cs-CZ" sz="1800" dirty="0" smtClean="0"/>
              <a:t> </a:t>
            </a:r>
            <a:r>
              <a:rPr lang="cs-CZ" sz="1800" dirty="0" err="1" smtClean="0"/>
              <a:t>cez</a:t>
            </a:r>
            <a:r>
              <a:rPr lang="cs-CZ" sz="1800" dirty="0" smtClean="0"/>
              <a:t> </a:t>
            </a:r>
            <a:r>
              <a:rPr lang="cs-CZ" sz="1800" dirty="0" err="1" smtClean="0"/>
              <a:t>diódu</a:t>
            </a:r>
            <a:r>
              <a:rPr lang="cs-CZ" sz="1800" dirty="0" smtClean="0"/>
              <a:t>, </a:t>
            </a:r>
            <a:r>
              <a:rPr lang="cs-CZ" sz="1800" dirty="0" err="1" smtClean="0"/>
              <a:t>ktorá</a:t>
            </a:r>
            <a:r>
              <a:rPr lang="cs-CZ" sz="1800" dirty="0" smtClean="0"/>
              <a:t> je </a:t>
            </a:r>
            <a:r>
              <a:rPr lang="cs-CZ" sz="1800" dirty="0" err="1" smtClean="0"/>
              <a:t>teraz</a:t>
            </a:r>
            <a:r>
              <a:rPr lang="cs-CZ" sz="1800" dirty="0" smtClean="0"/>
              <a:t> v </a:t>
            </a:r>
            <a:r>
              <a:rPr lang="cs-CZ" sz="1800" dirty="0" err="1" smtClean="0"/>
              <a:t>priepustnom</a:t>
            </a:r>
            <a:r>
              <a:rPr lang="cs-CZ" sz="1800" dirty="0" smtClean="0"/>
              <a:t> </a:t>
            </a:r>
            <a:r>
              <a:rPr lang="cs-CZ" sz="1800" dirty="0" err="1" smtClean="0"/>
              <a:t>smere</a:t>
            </a:r>
            <a:r>
              <a:rPr lang="cs-CZ" sz="1800" dirty="0" smtClean="0"/>
              <a:t>. Celý dej </a:t>
            </a:r>
            <a:r>
              <a:rPr lang="cs-CZ" sz="1800" dirty="0" err="1" smtClean="0"/>
              <a:t>sa</a:t>
            </a:r>
            <a:r>
              <a:rPr lang="cs-CZ" sz="1800" dirty="0" smtClean="0"/>
              <a:t> neustále opakuje.</a:t>
            </a:r>
            <a:endParaRPr lang="sk-SK" sz="1800" dirty="0"/>
          </a:p>
        </p:txBody>
      </p:sp>
      <p:pic>
        <p:nvPicPr>
          <p:cNvPr id="9" name="Zástupný symbol obrázka 8"/>
          <p:cNvPicPr>
            <a:picLocks noGrp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1" b="1311"/>
          <a:stretch>
            <a:fillRect/>
          </a:stretch>
        </p:blipFill>
        <p:spPr bwMode="auto">
          <a:xfrm>
            <a:off x="251520" y="1340768"/>
            <a:ext cx="8424862" cy="14398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04856" cy="566738"/>
          </a:xfrm>
        </p:spPr>
        <p:txBody>
          <a:bodyPr/>
          <a:lstStyle/>
          <a:p>
            <a:r>
              <a:rPr lang="sk-SK" dirty="0" smtClean="0"/>
              <a:t>Menič s premenlivou hodnotou periódy T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755576" y="4365104"/>
            <a:ext cx="7776864" cy="1807096"/>
          </a:xfrm>
        </p:spPr>
        <p:txBody>
          <a:bodyPr>
            <a:normAutofit/>
          </a:bodyPr>
          <a:lstStyle/>
          <a:p>
            <a:r>
              <a:rPr lang="cs-CZ" sz="1800" dirty="0" err="1" smtClean="0"/>
              <a:t>Skladá</a:t>
            </a:r>
            <a:r>
              <a:rPr lang="cs-CZ" sz="1800" dirty="0" smtClean="0"/>
              <a:t> </a:t>
            </a:r>
            <a:r>
              <a:rPr lang="cs-CZ" sz="1800" dirty="0" err="1" smtClean="0"/>
              <a:t>sa</a:t>
            </a:r>
            <a:r>
              <a:rPr lang="cs-CZ" sz="1800" dirty="0" smtClean="0"/>
              <a:t> z </a:t>
            </a:r>
            <a:r>
              <a:rPr lang="cs-CZ" sz="1800" dirty="0" err="1" smtClean="0"/>
              <a:t>komparátora</a:t>
            </a:r>
            <a:r>
              <a:rPr lang="cs-CZ" sz="1800" dirty="0" smtClean="0"/>
              <a:t> a </a:t>
            </a:r>
            <a:r>
              <a:rPr lang="cs-CZ" sz="1800" dirty="0" err="1" smtClean="0"/>
              <a:t>zdroja</a:t>
            </a:r>
            <a:r>
              <a:rPr lang="cs-CZ" sz="1800" dirty="0" smtClean="0"/>
              <a:t> </a:t>
            </a:r>
            <a:r>
              <a:rPr lang="cs-CZ" sz="1800" dirty="0" err="1" smtClean="0"/>
              <a:t>referenčného</a:t>
            </a:r>
            <a:r>
              <a:rPr lang="cs-CZ" sz="1800" dirty="0" smtClean="0"/>
              <a:t> </a:t>
            </a:r>
            <a:r>
              <a:rPr lang="cs-CZ" sz="1800" dirty="0" err="1" smtClean="0"/>
              <a:t>napätia</a:t>
            </a:r>
            <a:r>
              <a:rPr lang="cs-CZ" sz="1800" dirty="0" smtClean="0"/>
              <a:t>. </a:t>
            </a:r>
            <a:r>
              <a:rPr lang="cs-CZ" sz="1800" dirty="0" err="1" smtClean="0"/>
              <a:t>Ak</a:t>
            </a:r>
            <a:r>
              <a:rPr lang="cs-CZ" sz="1800" dirty="0" smtClean="0"/>
              <a:t> je na výstupe </a:t>
            </a:r>
            <a:r>
              <a:rPr lang="cs-CZ" sz="1800" dirty="0" err="1" smtClean="0"/>
              <a:t>meniča</a:t>
            </a:r>
            <a:r>
              <a:rPr lang="cs-CZ" sz="1800" dirty="0" smtClean="0"/>
              <a:t> </a:t>
            </a:r>
            <a:r>
              <a:rPr lang="cs-CZ" sz="1800" dirty="0" err="1" smtClean="0"/>
              <a:t>napätie</a:t>
            </a:r>
            <a:r>
              <a:rPr lang="cs-CZ" sz="1800" dirty="0" smtClean="0"/>
              <a:t> UJS </a:t>
            </a:r>
            <a:r>
              <a:rPr lang="cs-CZ" sz="1800" dirty="0" err="1" smtClean="0"/>
              <a:t>minimálne</a:t>
            </a:r>
            <a:r>
              <a:rPr lang="cs-CZ" sz="1800" dirty="0" smtClean="0"/>
              <a:t>, na výstupe </a:t>
            </a:r>
            <a:r>
              <a:rPr lang="cs-CZ" sz="1800" dirty="0" err="1" smtClean="0"/>
              <a:t>komparátora</a:t>
            </a:r>
            <a:r>
              <a:rPr lang="cs-CZ" sz="1800" dirty="0" smtClean="0"/>
              <a:t> bude </a:t>
            </a:r>
            <a:r>
              <a:rPr lang="cs-CZ" sz="1800" dirty="0" err="1" smtClean="0"/>
              <a:t>napätie</a:t>
            </a:r>
            <a:r>
              <a:rPr lang="cs-CZ" sz="1800" dirty="0" smtClean="0"/>
              <a:t>, </a:t>
            </a:r>
            <a:r>
              <a:rPr lang="cs-CZ" sz="1800" dirty="0" err="1" smtClean="0"/>
              <a:t>ktoré</a:t>
            </a:r>
            <a:r>
              <a:rPr lang="cs-CZ" sz="1800" dirty="0" smtClean="0"/>
              <a:t> </a:t>
            </a:r>
            <a:r>
              <a:rPr lang="cs-CZ" sz="1800" dirty="0" err="1" smtClean="0"/>
              <a:t>zopne</a:t>
            </a:r>
            <a:r>
              <a:rPr lang="cs-CZ" sz="1800" dirty="0" smtClean="0"/>
              <a:t> spínač (</a:t>
            </a:r>
            <a:r>
              <a:rPr lang="cs-CZ" sz="1800" dirty="0" err="1" smtClean="0"/>
              <a:t>striedač</a:t>
            </a:r>
            <a:r>
              <a:rPr lang="cs-CZ" sz="1800" dirty="0" smtClean="0"/>
              <a:t>), a tým </a:t>
            </a:r>
            <a:r>
              <a:rPr lang="cs-CZ" sz="1800" dirty="0" err="1" smtClean="0"/>
              <a:t>sa</a:t>
            </a:r>
            <a:r>
              <a:rPr lang="cs-CZ" sz="1800" dirty="0" smtClean="0"/>
              <a:t> bude </a:t>
            </a:r>
            <a:r>
              <a:rPr lang="cs-CZ" sz="1800" dirty="0" err="1" smtClean="0"/>
              <a:t>dodávať</a:t>
            </a:r>
            <a:r>
              <a:rPr lang="cs-CZ" sz="1800" dirty="0" smtClean="0"/>
              <a:t> </a:t>
            </a:r>
            <a:r>
              <a:rPr lang="cs-CZ" sz="1800" dirty="0" err="1" smtClean="0"/>
              <a:t>energia</a:t>
            </a:r>
            <a:r>
              <a:rPr lang="cs-CZ" sz="1800" dirty="0" smtClean="0"/>
              <a:t> </a:t>
            </a:r>
            <a:r>
              <a:rPr lang="cs-CZ" sz="1800" dirty="0" err="1" smtClean="0"/>
              <a:t>zo</a:t>
            </a:r>
            <a:r>
              <a:rPr lang="cs-CZ" sz="1800" dirty="0" smtClean="0"/>
              <a:t> </a:t>
            </a:r>
            <a:r>
              <a:rPr lang="cs-CZ" sz="1800" dirty="0" err="1" smtClean="0"/>
              <a:t>zdroja</a:t>
            </a:r>
            <a:r>
              <a:rPr lang="cs-CZ" sz="1800" dirty="0" smtClean="0"/>
              <a:t> U0 do </a:t>
            </a:r>
            <a:r>
              <a:rPr lang="cs-CZ" sz="1800" dirty="0" err="1" smtClean="0"/>
              <a:t>filtra</a:t>
            </a:r>
            <a:r>
              <a:rPr lang="cs-CZ" sz="1800" dirty="0" smtClean="0"/>
              <a:t> F2 a </a:t>
            </a:r>
            <a:r>
              <a:rPr lang="cs-CZ" sz="1800" dirty="0" err="1" smtClean="0"/>
              <a:t>záťaže</a:t>
            </a:r>
            <a:r>
              <a:rPr lang="cs-CZ" sz="1800" dirty="0" smtClean="0"/>
              <a:t>. </a:t>
            </a:r>
            <a:r>
              <a:rPr lang="cs-CZ" sz="1800" dirty="0" err="1" smtClean="0"/>
              <a:t>Keď</a:t>
            </a:r>
            <a:r>
              <a:rPr lang="cs-CZ" sz="1800" dirty="0" smtClean="0"/>
              <a:t> výstupné </a:t>
            </a:r>
            <a:r>
              <a:rPr lang="cs-CZ" sz="1800" dirty="0" err="1" smtClean="0"/>
              <a:t>napätie</a:t>
            </a:r>
            <a:r>
              <a:rPr lang="cs-CZ" sz="1800" dirty="0" smtClean="0"/>
              <a:t> UJS bude </a:t>
            </a:r>
            <a:r>
              <a:rPr lang="cs-CZ" sz="1800" dirty="0" err="1" smtClean="0"/>
              <a:t>maximálne</a:t>
            </a:r>
            <a:r>
              <a:rPr lang="cs-CZ" sz="1800" dirty="0" smtClean="0"/>
              <a:t>, komparátor </a:t>
            </a:r>
            <a:r>
              <a:rPr lang="cs-CZ" sz="1800" dirty="0" err="1" smtClean="0"/>
              <a:t>sa</a:t>
            </a:r>
            <a:r>
              <a:rPr lang="cs-CZ" sz="1800" dirty="0" smtClean="0"/>
              <a:t> </a:t>
            </a:r>
            <a:r>
              <a:rPr lang="cs-CZ" sz="1800" dirty="0" err="1" smtClean="0"/>
              <a:t>preklopí</a:t>
            </a:r>
            <a:r>
              <a:rPr lang="cs-CZ" sz="1800" dirty="0" smtClean="0"/>
              <a:t> do opačného stavu, </a:t>
            </a:r>
            <a:r>
              <a:rPr lang="cs-CZ" sz="1800" dirty="0" err="1" smtClean="0"/>
              <a:t>striedač</a:t>
            </a:r>
            <a:r>
              <a:rPr lang="cs-CZ" sz="1800" dirty="0" smtClean="0"/>
              <a:t> </a:t>
            </a:r>
            <a:r>
              <a:rPr lang="cs-CZ" sz="1800" dirty="0" err="1" smtClean="0"/>
              <a:t>sa</a:t>
            </a:r>
            <a:r>
              <a:rPr lang="cs-CZ" sz="1800" dirty="0" smtClean="0"/>
              <a:t> </a:t>
            </a:r>
            <a:r>
              <a:rPr lang="cs-CZ" sz="1800" dirty="0" err="1" smtClean="0"/>
              <a:t>uzatvorí</a:t>
            </a:r>
            <a:r>
              <a:rPr lang="cs-CZ" sz="1800" dirty="0" smtClean="0"/>
              <a:t> a </a:t>
            </a:r>
            <a:r>
              <a:rPr lang="cs-CZ" sz="1800" dirty="0" err="1" smtClean="0"/>
              <a:t>záťaž</a:t>
            </a:r>
            <a:r>
              <a:rPr lang="cs-CZ" sz="1800" dirty="0" smtClean="0"/>
              <a:t> bude </a:t>
            </a:r>
            <a:r>
              <a:rPr lang="cs-CZ" sz="1800" dirty="0" err="1" smtClean="0"/>
              <a:t>budená</a:t>
            </a:r>
            <a:r>
              <a:rPr lang="cs-CZ" sz="1800" dirty="0" smtClean="0"/>
              <a:t> </a:t>
            </a:r>
            <a:r>
              <a:rPr lang="cs-CZ" sz="1800" dirty="0" err="1" smtClean="0"/>
              <a:t>filtrom</a:t>
            </a:r>
            <a:r>
              <a:rPr lang="cs-CZ" sz="1800" dirty="0" smtClean="0"/>
              <a:t> F2, až kým výstupné </a:t>
            </a:r>
            <a:r>
              <a:rPr lang="cs-CZ" sz="1800" dirty="0" err="1" smtClean="0"/>
              <a:t>napätie</a:t>
            </a:r>
            <a:r>
              <a:rPr lang="cs-CZ" sz="1800" dirty="0" smtClean="0"/>
              <a:t> </a:t>
            </a:r>
            <a:r>
              <a:rPr lang="cs-CZ" sz="1800" dirty="0" err="1" smtClean="0"/>
              <a:t>meniča</a:t>
            </a:r>
            <a:r>
              <a:rPr lang="cs-CZ" sz="1800" dirty="0" smtClean="0"/>
              <a:t> </a:t>
            </a:r>
            <a:r>
              <a:rPr lang="cs-CZ" sz="1800" dirty="0" err="1" smtClean="0"/>
              <a:t>nedosiahne</a:t>
            </a:r>
            <a:r>
              <a:rPr lang="cs-CZ" sz="1800" dirty="0" smtClean="0"/>
              <a:t> </a:t>
            </a:r>
            <a:r>
              <a:rPr lang="cs-CZ" sz="1800" dirty="0" err="1" smtClean="0"/>
              <a:t>opäť</a:t>
            </a:r>
            <a:r>
              <a:rPr lang="cs-CZ" sz="1800" dirty="0" smtClean="0"/>
              <a:t> </a:t>
            </a:r>
            <a:r>
              <a:rPr lang="cs-CZ" sz="1800" dirty="0" err="1" smtClean="0"/>
              <a:t>minimálnu</a:t>
            </a:r>
            <a:r>
              <a:rPr lang="cs-CZ" sz="1800" dirty="0" smtClean="0"/>
              <a:t> hodnotu</a:t>
            </a:r>
            <a:endParaRPr lang="sk-SK" sz="1800" dirty="0"/>
          </a:p>
        </p:txBody>
      </p:sp>
      <p:pic>
        <p:nvPicPr>
          <p:cNvPr id="5" name="Zástupný symbol obrázka 4"/>
          <p:cNvPicPr>
            <a:picLocks noGrp="1"/>
          </p:cNvPicPr>
          <p:nvPr>
            <p:ph type="pic" idx="1"/>
          </p:nvPr>
        </p:nvPicPr>
        <p:blipFill>
          <a:blip r:embed="rId2" cstate="print"/>
          <a:srcRect l="1388" r="1388"/>
          <a:stretch>
            <a:fillRect/>
          </a:stretch>
        </p:blipFill>
        <p:spPr bwMode="auto">
          <a:xfrm>
            <a:off x="2267744" y="1412776"/>
            <a:ext cx="4579937" cy="281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920880" cy="566738"/>
          </a:xfrm>
        </p:spPr>
        <p:txBody>
          <a:bodyPr/>
          <a:lstStyle/>
          <a:p>
            <a:r>
              <a:rPr lang="sk-SK" dirty="0" smtClean="0"/>
              <a:t>Menič s konštantnou hodnotou periódy T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11560" y="4293096"/>
            <a:ext cx="7992888" cy="1879104"/>
          </a:xfrm>
        </p:spPr>
        <p:txBody>
          <a:bodyPr>
            <a:normAutofit/>
          </a:bodyPr>
          <a:lstStyle/>
          <a:p>
            <a:r>
              <a:rPr lang="cs-CZ" sz="1800" dirty="0" smtClean="0"/>
              <a:t>Obsahuje </a:t>
            </a:r>
            <a:r>
              <a:rPr lang="cs-CZ" sz="1800" dirty="0" err="1" smtClean="0"/>
              <a:t>naviac</a:t>
            </a:r>
            <a:r>
              <a:rPr lang="cs-CZ" sz="1800" dirty="0" smtClean="0"/>
              <a:t> </a:t>
            </a:r>
            <a:r>
              <a:rPr lang="cs-CZ" sz="1800" dirty="0" err="1" smtClean="0"/>
              <a:t>ešte</a:t>
            </a:r>
            <a:r>
              <a:rPr lang="cs-CZ" sz="1800" dirty="0" smtClean="0"/>
              <a:t> </a:t>
            </a:r>
            <a:r>
              <a:rPr lang="cs-CZ" sz="1800" dirty="0" err="1" smtClean="0"/>
              <a:t>zosilňovač</a:t>
            </a:r>
            <a:r>
              <a:rPr lang="cs-CZ" sz="1800" dirty="0" smtClean="0"/>
              <a:t> </a:t>
            </a:r>
            <a:r>
              <a:rPr lang="cs-CZ" sz="1800" dirty="0" err="1" smtClean="0"/>
              <a:t>odchýlky</a:t>
            </a:r>
            <a:r>
              <a:rPr lang="cs-CZ" sz="1800" dirty="0" smtClean="0"/>
              <a:t> a generátor </a:t>
            </a:r>
            <a:r>
              <a:rPr lang="cs-CZ" sz="1800" dirty="0" err="1" smtClean="0"/>
              <a:t>píly</a:t>
            </a:r>
            <a:r>
              <a:rPr lang="cs-CZ" sz="1800" dirty="0" smtClean="0"/>
              <a:t>, (zabezpečuje </a:t>
            </a:r>
            <a:r>
              <a:rPr lang="cs-CZ" sz="1800" dirty="0" err="1" smtClean="0"/>
              <a:t>konštantnú</a:t>
            </a:r>
            <a:r>
              <a:rPr lang="cs-CZ" sz="1800" dirty="0" smtClean="0"/>
              <a:t> </a:t>
            </a:r>
            <a:r>
              <a:rPr lang="cs-CZ" sz="1800" dirty="0" err="1" smtClean="0"/>
              <a:t>periódu</a:t>
            </a:r>
            <a:r>
              <a:rPr lang="cs-CZ" sz="1800" smtClean="0"/>
              <a:t> T). </a:t>
            </a:r>
            <a:r>
              <a:rPr lang="cs-CZ" sz="1800" dirty="0" smtClean="0"/>
              <a:t>Celý </a:t>
            </a:r>
            <a:r>
              <a:rPr lang="cs-CZ" sz="1800" dirty="0" err="1" smtClean="0"/>
              <a:t>princíp</a:t>
            </a:r>
            <a:r>
              <a:rPr lang="cs-CZ" sz="1800" dirty="0" smtClean="0"/>
              <a:t> je založený na tom, že komparátor </a:t>
            </a:r>
            <a:r>
              <a:rPr lang="cs-CZ" sz="1800" dirty="0" err="1" smtClean="0"/>
              <a:t>preklápa</a:t>
            </a:r>
            <a:r>
              <a:rPr lang="cs-CZ" sz="1800" dirty="0" smtClean="0"/>
              <a:t> pri </a:t>
            </a:r>
            <a:r>
              <a:rPr lang="cs-CZ" sz="1800" dirty="0" err="1" smtClean="0"/>
              <a:t>zhode</a:t>
            </a:r>
            <a:r>
              <a:rPr lang="cs-CZ" sz="1800" dirty="0" smtClean="0"/>
              <a:t> </a:t>
            </a:r>
            <a:r>
              <a:rPr lang="cs-CZ" sz="1800" dirty="0" err="1" smtClean="0"/>
              <a:t>týchto</a:t>
            </a:r>
            <a:r>
              <a:rPr lang="cs-CZ" sz="1800" dirty="0" smtClean="0"/>
              <a:t> </a:t>
            </a:r>
            <a:r>
              <a:rPr lang="cs-CZ" sz="1800" dirty="0" err="1" smtClean="0"/>
              <a:t>napätí</a:t>
            </a:r>
            <a:r>
              <a:rPr lang="cs-CZ" sz="1800" dirty="0" smtClean="0"/>
              <a:t> do opačného stavu a </a:t>
            </a:r>
            <a:r>
              <a:rPr lang="cs-CZ" sz="1800" dirty="0" err="1" smtClean="0"/>
              <a:t>riadi</a:t>
            </a:r>
            <a:r>
              <a:rPr lang="cs-CZ" sz="1800" dirty="0" smtClean="0"/>
              <a:t> </a:t>
            </a:r>
            <a:r>
              <a:rPr lang="cs-CZ" sz="1800" dirty="0" err="1" smtClean="0"/>
              <a:t>činnosť</a:t>
            </a:r>
            <a:r>
              <a:rPr lang="cs-CZ" sz="1800" dirty="0" smtClean="0"/>
              <a:t> </a:t>
            </a:r>
            <a:r>
              <a:rPr lang="cs-CZ" sz="1800" dirty="0" err="1" smtClean="0"/>
              <a:t>spínača</a:t>
            </a:r>
            <a:r>
              <a:rPr lang="cs-CZ" sz="1800" dirty="0" smtClean="0"/>
              <a:t> (</a:t>
            </a:r>
            <a:r>
              <a:rPr lang="cs-CZ" sz="1800" dirty="0" err="1" smtClean="0"/>
              <a:t>zopne</a:t>
            </a:r>
            <a:r>
              <a:rPr lang="cs-CZ" sz="1800" dirty="0" smtClean="0"/>
              <a:t> – </a:t>
            </a:r>
            <a:r>
              <a:rPr lang="cs-CZ" sz="1800" dirty="0" err="1" smtClean="0"/>
              <a:t>rozopne</a:t>
            </a:r>
            <a:r>
              <a:rPr lang="cs-CZ" sz="1800" dirty="0" smtClean="0"/>
              <a:t>). </a:t>
            </a:r>
            <a:r>
              <a:rPr lang="cs-CZ" sz="1800" dirty="0" err="1" smtClean="0"/>
              <a:t>Ak</a:t>
            </a:r>
            <a:r>
              <a:rPr lang="cs-CZ" sz="1800" dirty="0" smtClean="0"/>
              <a:t> </a:t>
            </a:r>
            <a:r>
              <a:rPr lang="cs-CZ" sz="1800" dirty="0" err="1" smtClean="0"/>
              <a:t>sa</a:t>
            </a:r>
            <a:r>
              <a:rPr lang="cs-CZ" sz="1800" dirty="0" smtClean="0"/>
              <a:t> </a:t>
            </a:r>
            <a:r>
              <a:rPr lang="cs-CZ" sz="1800" dirty="0" err="1" smtClean="0"/>
              <a:t>mení</a:t>
            </a:r>
            <a:r>
              <a:rPr lang="cs-CZ" sz="1800" dirty="0" smtClean="0"/>
              <a:t> </a:t>
            </a:r>
            <a:r>
              <a:rPr lang="cs-CZ" sz="1800" dirty="0" err="1" smtClean="0"/>
              <a:t>odoberaný</a:t>
            </a:r>
            <a:r>
              <a:rPr lang="cs-CZ" sz="1800" dirty="0" smtClean="0"/>
              <a:t> </a:t>
            </a:r>
            <a:r>
              <a:rPr lang="cs-CZ" sz="1800" dirty="0" err="1" smtClean="0"/>
              <a:t>prúd</a:t>
            </a:r>
            <a:r>
              <a:rPr lang="cs-CZ" sz="1800" dirty="0" smtClean="0"/>
              <a:t> </a:t>
            </a:r>
            <a:r>
              <a:rPr lang="cs-CZ" sz="1800" dirty="0" err="1" smtClean="0"/>
              <a:t>mení</a:t>
            </a:r>
            <a:r>
              <a:rPr lang="cs-CZ" sz="1800" dirty="0" smtClean="0"/>
              <a:t> </a:t>
            </a:r>
            <a:r>
              <a:rPr lang="cs-CZ" sz="1800" dirty="0" err="1" smtClean="0"/>
              <a:t>sa</a:t>
            </a:r>
            <a:r>
              <a:rPr lang="cs-CZ" sz="1800" dirty="0" smtClean="0"/>
              <a:t> čas ta, ale aj </a:t>
            </a:r>
            <a:r>
              <a:rPr lang="cs-CZ" sz="1800" dirty="0" err="1" smtClean="0"/>
              <a:t>tb</a:t>
            </a:r>
            <a:r>
              <a:rPr lang="cs-CZ" sz="1800" dirty="0" smtClean="0"/>
              <a:t> (jeden </a:t>
            </a:r>
            <a:r>
              <a:rPr lang="cs-CZ" sz="1800" dirty="0" err="1" smtClean="0"/>
              <a:t>rastie</a:t>
            </a:r>
            <a:r>
              <a:rPr lang="cs-CZ" sz="1800" dirty="0" smtClean="0"/>
              <a:t>, druhý klesá), ale </a:t>
            </a:r>
            <a:r>
              <a:rPr lang="cs-CZ" sz="1800" dirty="0" err="1" smtClean="0"/>
              <a:t>ich</a:t>
            </a:r>
            <a:r>
              <a:rPr lang="cs-CZ" sz="1800" dirty="0" smtClean="0"/>
              <a:t> </a:t>
            </a:r>
            <a:r>
              <a:rPr lang="cs-CZ" sz="1800" dirty="0" err="1" smtClean="0"/>
              <a:t>súčet</a:t>
            </a:r>
            <a:r>
              <a:rPr lang="cs-CZ" sz="1800" dirty="0" smtClean="0"/>
              <a:t> je stále </a:t>
            </a:r>
            <a:r>
              <a:rPr lang="cs-CZ" sz="1800" dirty="0" err="1" smtClean="0"/>
              <a:t>rovnaký</a:t>
            </a:r>
            <a:r>
              <a:rPr lang="cs-CZ" sz="1800" dirty="0" smtClean="0"/>
              <a:t>, </a:t>
            </a:r>
            <a:r>
              <a:rPr lang="cs-CZ" sz="1800" dirty="0" err="1" smtClean="0"/>
              <a:t>čiže</a:t>
            </a:r>
            <a:r>
              <a:rPr lang="cs-CZ" sz="1800" dirty="0" smtClean="0"/>
              <a:t> </a:t>
            </a:r>
            <a:r>
              <a:rPr lang="cs-CZ" sz="1800" dirty="0" err="1" smtClean="0"/>
              <a:t>perióda</a:t>
            </a:r>
            <a:r>
              <a:rPr lang="cs-CZ" sz="1800" dirty="0" smtClean="0"/>
              <a:t> T je </a:t>
            </a:r>
            <a:r>
              <a:rPr lang="cs-CZ" sz="1800" dirty="0" err="1" smtClean="0"/>
              <a:t>konštantná</a:t>
            </a:r>
            <a:r>
              <a:rPr lang="cs-CZ" sz="1800" dirty="0" smtClean="0"/>
              <a:t>.</a:t>
            </a:r>
            <a:endParaRPr lang="sk-SK" sz="1800" dirty="0"/>
          </a:p>
        </p:txBody>
      </p:sp>
      <p:pic>
        <p:nvPicPr>
          <p:cNvPr id="5" name="Zástupný symbol obrázka 4"/>
          <p:cNvPicPr>
            <a:picLocks noGrp="1"/>
          </p:cNvPicPr>
          <p:nvPr>
            <p:ph type="pic" idx="1"/>
          </p:nvPr>
        </p:nvPicPr>
        <p:blipFill>
          <a:blip r:embed="rId2" cstate="print"/>
          <a:srcRect l="4150" r="4150"/>
          <a:stretch>
            <a:fillRect/>
          </a:stretch>
        </p:blipFill>
        <p:spPr bwMode="auto">
          <a:xfrm>
            <a:off x="2051720" y="1556792"/>
            <a:ext cx="4104605" cy="2738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850106"/>
          </a:xfrm>
        </p:spPr>
        <p:txBody>
          <a:bodyPr>
            <a:normAutofit/>
          </a:bodyPr>
          <a:lstStyle/>
          <a:p>
            <a:r>
              <a:rPr lang="sk-SK" sz="3200" dirty="0" smtClean="0"/>
              <a:t>Spínané (impulzne regulovateľné) zdroje 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447800"/>
            <a:ext cx="8466144" cy="4800600"/>
          </a:xfrm>
        </p:spPr>
        <p:txBody>
          <a:bodyPr>
            <a:normAutofit/>
          </a:bodyPr>
          <a:lstStyle/>
          <a:p>
            <a:r>
              <a:rPr lang="sk-SK" sz="2000" dirty="0" smtClean="0"/>
              <a:t>Majú </a:t>
            </a:r>
            <a:r>
              <a:rPr lang="sk-SK" sz="2000" dirty="0"/>
              <a:t>podstatne menšiu hmotnosť, menší objem a veľkú účinnosť (85</a:t>
            </a:r>
            <a:r>
              <a:rPr lang="sk-SK" sz="2000" dirty="0" smtClean="0"/>
              <a:t>%).</a:t>
            </a:r>
          </a:p>
          <a:p>
            <a:r>
              <a:rPr lang="sk-SK" sz="2000" dirty="0"/>
              <a:t>Striedavé sieťové napätie sa najprv usmerní a vyfiltruje</a:t>
            </a:r>
            <a:r>
              <a:rPr lang="sk-SK" sz="2000" dirty="0" smtClean="0"/>
              <a:t>.</a:t>
            </a:r>
          </a:p>
          <a:p>
            <a:r>
              <a:rPr lang="sk-SK" sz="2000" dirty="0"/>
              <a:t>Potom sa „rozseká“ </a:t>
            </a:r>
            <a:r>
              <a:rPr lang="sk-SK" sz="2000" dirty="0" smtClean="0"/>
              <a:t>spínacím tranzistorom</a:t>
            </a:r>
            <a:r>
              <a:rPr lang="sk-SK" sz="2000" dirty="0"/>
              <a:t>. Frekvencia </a:t>
            </a:r>
            <a:r>
              <a:rPr lang="sk-SK" sz="2000" dirty="0" smtClean="0"/>
              <a:t>spínania: 20 až 100 kHz.</a:t>
            </a:r>
          </a:p>
          <a:p>
            <a:r>
              <a:rPr lang="sk-SK" sz="2000" dirty="0"/>
              <a:t>Premenné napätie </a:t>
            </a:r>
            <a:r>
              <a:rPr lang="sk-SK" sz="2000" dirty="0" smtClean="0"/>
              <a:t>sa transformuje </a:t>
            </a:r>
            <a:r>
              <a:rPr lang="sk-SK" sz="2000" dirty="0"/>
              <a:t>impulzným transformátorom a rýchlym usmerňovačom sa usmerní</a:t>
            </a:r>
            <a:r>
              <a:rPr lang="sk-SK" sz="2000" dirty="0" smtClean="0"/>
              <a:t>.</a:t>
            </a:r>
          </a:p>
          <a:p>
            <a:r>
              <a:rPr lang="sk-SK" sz="2000" dirty="0" smtClean="0"/>
              <a:t>Vyfiltrované napätie </a:t>
            </a:r>
            <a:r>
              <a:rPr lang="sk-SK" sz="2000" dirty="0"/>
              <a:t>sa sníma a v </a:t>
            </a:r>
            <a:r>
              <a:rPr lang="sk-SK" sz="2000" dirty="0" err="1"/>
              <a:t>komparátore</a:t>
            </a:r>
            <a:r>
              <a:rPr lang="sk-SK" sz="2000" dirty="0"/>
              <a:t> sa porovná s referenčnou hodnotou. Pri prípadnej odchýlke </a:t>
            </a:r>
            <a:r>
              <a:rPr lang="sk-SK" sz="2000" dirty="0" smtClean="0"/>
              <a:t>sa mení </a:t>
            </a:r>
            <a:r>
              <a:rPr lang="sk-SK" sz="2000" dirty="0"/>
              <a:t>buď frekvencia, alebo častejšie strieda tak, aby sa výstupné napätie stabilizovalo </a:t>
            </a:r>
            <a:r>
              <a:rPr lang="sk-SK" sz="2000" dirty="0" smtClean="0"/>
              <a:t>na požadovanú </a:t>
            </a:r>
            <a:r>
              <a:rPr lang="sk-SK" sz="2000" dirty="0"/>
              <a:t>hodnotu</a:t>
            </a:r>
            <a:r>
              <a:rPr lang="sk-SK" sz="2000" dirty="0" smtClean="0"/>
              <a:t>.</a:t>
            </a:r>
          </a:p>
          <a:p>
            <a:r>
              <a:rPr lang="sk-SK" sz="2000" dirty="0"/>
              <a:t>Medzi nevýhody spínaných zdrojov patria vyššia cena, zložitosť, pomalšie reakcie </a:t>
            </a:r>
            <a:r>
              <a:rPr lang="sk-SK" sz="2000" dirty="0" smtClean="0"/>
              <a:t>na zmeny </a:t>
            </a:r>
            <a:r>
              <a:rPr lang="sk-SK" sz="2000" dirty="0"/>
              <a:t>a vysokofrekvenčné rušenie.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4293096"/>
            <a:ext cx="7704856" cy="566738"/>
          </a:xfrm>
        </p:spPr>
        <p:txBody>
          <a:bodyPr>
            <a:normAutofit/>
          </a:bodyPr>
          <a:lstStyle/>
          <a:p>
            <a:r>
              <a:rPr lang="sk-SK" sz="2400" dirty="0" smtClean="0"/>
              <a:t>Bloková schéma spínaného (impulzne regulovaného) zdroja</a:t>
            </a:r>
            <a:endParaRPr lang="sk-SK" sz="2400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755576" y="5367338"/>
            <a:ext cx="7704856" cy="804862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24" name="Zástupný symbol obrázka 23"/>
          <p:cNvPicPr>
            <a:picLocks noGrp="1"/>
          </p:cNvPicPr>
          <p:nvPr>
            <p:ph type="pic" idx="1"/>
          </p:nvPr>
        </p:nvPicPr>
        <p:blipFill rotWithShape="1">
          <a:blip r:embed="rId2" cstate="print"/>
          <a:srcRect t="2585" b="7474"/>
          <a:stretch/>
        </p:blipFill>
        <p:spPr bwMode="auto">
          <a:xfrm>
            <a:off x="611560" y="1124744"/>
            <a:ext cx="8208962" cy="26635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3200" dirty="0" smtClean="0"/>
              <a:t>Usmerňovače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2000" dirty="0" smtClean="0"/>
              <a:t>Usmerňovače premieňajú </a:t>
            </a:r>
            <a:r>
              <a:rPr lang="sk-SK" sz="2000" dirty="0"/>
              <a:t>striedavé napätie na </a:t>
            </a:r>
            <a:r>
              <a:rPr lang="sk-SK" sz="2000" dirty="0" smtClean="0"/>
              <a:t>jednosmerné.</a:t>
            </a:r>
          </a:p>
          <a:p>
            <a:r>
              <a:rPr lang="sk-SK" sz="2000" dirty="0" smtClean="0"/>
              <a:t>Rozdelenie usmerňovačov podľa počtu usmerňovacích ciest: </a:t>
            </a:r>
            <a:endParaRPr lang="sk-SK" sz="2000" dirty="0"/>
          </a:p>
          <a:p>
            <a:r>
              <a:rPr lang="sk-SK" sz="2000" b="1" dirty="0" smtClean="0"/>
              <a:t>jednocestné</a:t>
            </a:r>
            <a:endParaRPr lang="sk-SK" sz="2000" b="1" dirty="0"/>
          </a:p>
          <a:p>
            <a:r>
              <a:rPr lang="sk-SK" sz="2000" b="1" dirty="0" smtClean="0"/>
              <a:t>dvojcestné</a:t>
            </a:r>
            <a:endParaRPr lang="sk-SK" sz="2000" b="1" dirty="0"/>
          </a:p>
          <a:p>
            <a:r>
              <a:rPr lang="sk-SK" sz="2000" b="1" dirty="0" smtClean="0"/>
              <a:t>viaccestné </a:t>
            </a:r>
            <a:r>
              <a:rPr lang="sk-SK" sz="2000" dirty="0"/>
              <a:t>(použitie v silnoprúdovej </a:t>
            </a:r>
            <a:r>
              <a:rPr lang="sk-SK" sz="2000" dirty="0" smtClean="0"/>
              <a:t>elektrotechnike)</a:t>
            </a:r>
          </a:p>
          <a:p>
            <a:r>
              <a:rPr lang="sk-SK" sz="2000" dirty="0" smtClean="0"/>
              <a:t>Ako záťaž býva najčastejšie používaná paralelná kombinácia kondenzátora a </a:t>
            </a:r>
            <a:r>
              <a:rPr lang="sk-SK" sz="2000" dirty="0" err="1" smtClean="0"/>
              <a:t>rezistora</a:t>
            </a:r>
            <a:r>
              <a:rPr lang="sk-SK" sz="2000" dirty="0"/>
              <a:t> </a:t>
            </a:r>
            <a:r>
              <a:rPr lang="sk-SK" sz="2000" dirty="0" smtClean="0"/>
              <a:t>– zmenšenie zvlnenia výstupného napätia. 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3200" dirty="0" smtClean="0"/>
              <a:t>Jednocestný usmerňovač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1800" dirty="0"/>
              <a:t>Používa sa pre napájanie obvodov s malým odberom prúdu (niekoľko desiatok </a:t>
            </a:r>
            <a:r>
              <a:rPr lang="sk-SK" sz="1800" dirty="0" err="1"/>
              <a:t>mA</a:t>
            </a:r>
            <a:r>
              <a:rPr lang="sk-SK" sz="1800" dirty="0"/>
              <a:t>).</a:t>
            </a:r>
          </a:p>
          <a:p>
            <a:r>
              <a:rPr lang="sk-SK" sz="1800" dirty="0"/>
              <a:t>Výhodou je jednoduchá </a:t>
            </a:r>
            <a:r>
              <a:rPr lang="sk-SK" sz="1800" dirty="0" smtClean="0"/>
              <a:t>konštrukcia, </a:t>
            </a:r>
            <a:r>
              <a:rPr lang="sk-SK" sz="1800" dirty="0"/>
              <a:t>nevýhodou veľké zvlnenie výstupného napätia</a:t>
            </a:r>
            <a:r>
              <a:rPr lang="sk-SK" sz="1800" dirty="0" smtClean="0"/>
              <a:t>.</a:t>
            </a:r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3074" name="Picture 2" descr="G:\usmernovac_jednocestn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3068960"/>
            <a:ext cx="6928239" cy="2467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619672" y="4800600"/>
            <a:ext cx="5904656" cy="644624"/>
          </a:xfrm>
        </p:spPr>
        <p:txBody>
          <a:bodyPr/>
          <a:lstStyle/>
          <a:p>
            <a:r>
              <a:rPr lang="sk-SK" dirty="0" smtClean="0"/>
              <a:t>Jednocestný usmerňovač so </a:t>
            </a:r>
            <a:r>
              <a:rPr lang="sk-SK" dirty="0" err="1" smtClean="0"/>
              <a:t>zberacím</a:t>
            </a:r>
            <a:r>
              <a:rPr lang="sk-SK" dirty="0" smtClean="0"/>
              <a:t> kondenzátorom 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1619672" y="5517232"/>
            <a:ext cx="5976664" cy="804862"/>
          </a:xfrm>
        </p:spPr>
        <p:txBody>
          <a:bodyPr/>
          <a:lstStyle/>
          <a:p>
            <a:r>
              <a:rPr lang="sk-SK" dirty="0" smtClean="0"/>
              <a:t>Podrobnejší obrázok, nekresliť do zošitov!</a:t>
            </a:r>
            <a:endParaRPr lang="sk-SK" dirty="0"/>
          </a:p>
        </p:txBody>
      </p:sp>
      <p:pic>
        <p:nvPicPr>
          <p:cNvPr id="1028" name="Picture 4" descr="6606FEBB"/>
          <p:cNvPicPr>
            <a:picLocks noChangeAspect="1" noChangeArrowheads="1"/>
          </p:cNvPicPr>
          <p:nvPr/>
        </p:nvPicPr>
        <p:blipFill>
          <a:blip r:embed="rId2" cstate="print"/>
          <a:srcRect l="4764" t="2736" r="7431" b="5057"/>
          <a:stretch>
            <a:fillRect/>
          </a:stretch>
        </p:blipFill>
        <p:spPr bwMode="auto">
          <a:xfrm>
            <a:off x="1835696" y="692696"/>
            <a:ext cx="5472608" cy="42781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3200" dirty="0" smtClean="0"/>
              <a:t>Dvojcestné usmerňovače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1800" dirty="0"/>
              <a:t>Dvojcestné </a:t>
            </a:r>
            <a:r>
              <a:rPr lang="sk-SK" sz="1800" b="1" dirty="0"/>
              <a:t>mostíkové </a:t>
            </a:r>
            <a:r>
              <a:rPr lang="sk-SK" sz="1800" b="1" dirty="0" smtClean="0"/>
              <a:t>zapojenie </a:t>
            </a:r>
            <a:r>
              <a:rPr lang="sk-SK" sz="1800" dirty="0" smtClean="0"/>
              <a:t>– používa sa </a:t>
            </a:r>
            <a:r>
              <a:rPr lang="sk-SK" sz="1800" dirty="0" smtClean="0"/>
              <a:t>najčastejšie, využíva aj zápornú </a:t>
            </a:r>
            <a:r>
              <a:rPr lang="sk-SK" sz="1800" dirty="0" err="1" smtClean="0"/>
              <a:t>polvlnu</a:t>
            </a:r>
            <a:r>
              <a:rPr lang="sk-SK" sz="1800" smtClean="0"/>
              <a:t>.</a:t>
            </a:r>
            <a:endParaRPr lang="sk-SK" sz="1800" dirty="0" smtClean="0"/>
          </a:p>
          <a:p>
            <a:r>
              <a:rPr lang="sk-SK" sz="1800" dirty="0"/>
              <a:t>Usmerňovač so </a:t>
            </a:r>
            <a:r>
              <a:rPr lang="sk-SK" sz="1800" b="1" dirty="0"/>
              <a:t>súmerným sekundárnym vinutím </a:t>
            </a:r>
            <a:r>
              <a:rPr lang="sk-SK" sz="1800" b="1" dirty="0" smtClean="0"/>
              <a:t>transformátora – </a:t>
            </a:r>
            <a:r>
              <a:rPr lang="sk-SK" sz="1800" dirty="0" smtClean="0"/>
              <a:t>používa sa </a:t>
            </a:r>
            <a:r>
              <a:rPr lang="sk-SK" sz="1800" dirty="0" smtClean="0"/>
              <a:t>menej</a:t>
            </a:r>
            <a:r>
              <a:rPr lang="sk-SK" sz="1800" dirty="0" smtClean="0"/>
              <a:t>, nevýhodou je zložitejší transformátor a väčšie napäťové namáhanie diód. </a:t>
            </a:r>
            <a:endParaRPr lang="sk-SK" sz="1800" dirty="0" smtClean="0"/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4098" name="Picture 2" descr="G:\usmernovac_mostikov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08920"/>
            <a:ext cx="6356310" cy="3365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</TotalTime>
  <Words>1232</Words>
  <Application>Microsoft Office PowerPoint</Application>
  <PresentationFormat>Předvádění na obrazovce (4:3)</PresentationFormat>
  <Paragraphs>124</Paragraphs>
  <Slides>33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5" baseType="lpstr">
      <vt:lpstr>Motív Office</vt:lpstr>
      <vt:lpstr>Rovnica</vt:lpstr>
      <vt:lpstr>Sieťové napájacie zdroje</vt:lpstr>
      <vt:lpstr>Bloková schéma klasického zdroja (zdroja klasickej koncepcie)</vt:lpstr>
      <vt:lpstr>Sieťové napájacie zdroje</vt:lpstr>
      <vt:lpstr>Spínané (impulzne regulovateľné) zdroje </vt:lpstr>
      <vt:lpstr>Bloková schéma spínaného (impulzne regulovaného) zdroja</vt:lpstr>
      <vt:lpstr>Usmerňovače</vt:lpstr>
      <vt:lpstr>Jednocestný usmerňovač</vt:lpstr>
      <vt:lpstr>Jednocestný usmerňovač so zberacím kondenzátorom </vt:lpstr>
      <vt:lpstr>Dvojcestné usmerňovače</vt:lpstr>
      <vt:lpstr>Dvojcestný mostíkový usmerňovač</vt:lpstr>
      <vt:lpstr>Dvojcestný usmerňovač so súmerným sekundárnym vinutím</vt:lpstr>
      <vt:lpstr>Zdvojovače napätia</vt:lpstr>
      <vt:lpstr>Schéma zapojenia zdvojovača napätia </vt:lpstr>
      <vt:lpstr>Násobiče napätia</vt:lpstr>
      <vt:lpstr>Filtrácia usmerneného napätia</vt:lpstr>
      <vt:lpstr>Parametre vyhladzovacích filtrov</vt:lpstr>
      <vt:lpstr>Filter RC</vt:lpstr>
      <vt:lpstr>Filter LC</vt:lpstr>
      <vt:lpstr>Stabilizátory napätia</vt:lpstr>
      <vt:lpstr>Pasívne (parametrické) stabilizátory napätia</vt:lpstr>
      <vt:lpstr>Schéma zapojenia a princíp činnosti parametrického stabilizátora </vt:lpstr>
      <vt:lpstr>Aktívne stabilizátory napätia</vt:lpstr>
      <vt:lpstr>Bloková schéma spätnoväzobného stabilizátora</vt:lpstr>
      <vt:lpstr>Spätnoväzobný stabilizátor s tranzistormi</vt:lpstr>
      <vt:lpstr>Integrované stabilizátory napätia</vt:lpstr>
      <vt:lpstr>Trojsvorkový stabilizátor s pevným výstupným napätím</vt:lpstr>
      <vt:lpstr>Trojsvorkové stabilizátory s nastaviteľným výstupným napätím</vt:lpstr>
      <vt:lpstr>Impulzné  (spínané) zdroje</vt:lpstr>
      <vt:lpstr>Meniče napätia</vt:lpstr>
      <vt:lpstr>Blokujúci menič</vt:lpstr>
      <vt:lpstr>Priepustný menič</vt:lpstr>
      <vt:lpstr>Menič s premenlivou hodnotou periódy T</vt:lpstr>
      <vt:lpstr>Menič s konštantnou hodnotou periódy 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Sieťové napájacie dzroje</dc:title>
  <dc:creator>Dušan</dc:creator>
  <cp:lastModifiedBy>Šrenkel</cp:lastModifiedBy>
  <cp:revision>66</cp:revision>
  <dcterms:created xsi:type="dcterms:W3CDTF">2013-09-03T05:44:23Z</dcterms:created>
  <dcterms:modified xsi:type="dcterms:W3CDTF">2020-03-30T07:05:11Z</dcterms:modified>
</cp:coreProperties>
</file>