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044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625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33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049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799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833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172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162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89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9554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4645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A94D6-6032-4816-A828-FD553AF1994A}" type="datetimeFigureOut">
              <a:rPr lang="sk-SK" smtClean="0"/>
              <a:t>13.5.2020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CF82C-F632-4B7B-A0CD-F9AB9EC0B40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4089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R, L, C prvky - príklady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4649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Príklad – ideálny </a:t>
            </a:r>
            <a:r>
              <a:rPr lang="sk-SK" sz="2800" dirty="0" err="1" smtClean="0"/>
              <a:t>rezistor</a:t>
            </a:r>
            <a:endParaRPr lang="sk-SK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</p:spPr>
            <p:txBody>
              <a:bodyPr>
                <a:normAutofit/>
              </a:bodyPr>
              <a:lstStyle/>
              <a:p>
                <a:r>
                  <a:rPr lang="sk-SK" sz="1600" dirty="0" smtClean="0"/>
                  <a:t>Rezistorom s odporom 6</a:t>
                </a:r>
                <a:r>
                  <a:rPr lang="el-GR" sz="1600" dirty="0" smtClean="0"/>
                  <a:t>Ω</a:t>
                </a:r>
                <a:r>
                  <a:rPr lang="sk-SK" sz="1600" dirty="0" smtClean="0"/>
                  <a:t> prechádza sínusový prúd, ktorého efektívna hodnota je 8,5 A s frekvenciou 50 Hz. Vypočítajte maximálnu hodnotu napätia na svorkách </a:t>
                </a:r>
                <a:r>
                  <a:rPr lang="sk-SK" sz="1600" dirty="0" err="1" smtClean="0"/>
                  <a:t>rezistora</a:t>
                </a:r>
                <a:r>
                  <a:rPr lang="sk-SK" sz="1600" dirty="0" smtClean="0"/>
                  <a:t>, efektívnu hodnotu napätia a okamžitú hodnotu napätia za 2 </a:t>
                </a:r>
                <a:r>
                  <a:rPr lang="sk-SK" sz="1600" dirty="0" err="1" smtClean="0"/>
                  <a:t>ms</a:t>
                </a:r>
                <a:r>
                  <a:rPr lang="sk-SK" sz="1600" dirty="0" smtClean="0"/>
                  <a:t>. </a:t>
                </a:r>
              </a:p>
              <a:p>
                <a:r>
                  <a:rPr lang="sk-SK" sz="1600" b="1" smtClean="0"/>
                  <a:t>Riešenie</a:t>
                </a:r>
                <a:r>
                  <a:rPr lang="sk-SK" sz="1600" b="1" smtClean="0"/>
                  <a:t>:</a:t>
                </a:r>
              </a:p>
              <a:p>
                <a:endParaRPr lang="sk-SK" sz="1600" b="1" dirty="0" smtClean="0"/>
              </a:p>
              <a:p>
                <a:r>
                  <a:rPr lang="sk-SK" sz="1600" dirty="0" smtClean="0"/>
                  <a:t>Maximálna hodnota prúdu:</a:t>
                </a:r>
              </a:p>
              <a:p>
                <a:pPr marL="0" indent="0">
                  <a:buNone/>
                </a:pPr>
                <a:r>
                  <a:rPr lang="sk-SK" sz="1600" dirty="0"/>
                  <a:t>	</a:t>
                </a:r>
                <a14:m>
                  <m:oMath xmlns:m="http://schemas.openxmlformats.org/officeDocument/2006/math">
                    <m:r>
                      <a:rPr lang="sk-SK" sz="1600" b="0" i="1" smtClean="0">
                        <a:latin typeface="Cambria Math"/>
                      </a:rPr>
                      <m:t>𝐼</m:t>
                    </m:r>
                    <m:r>
                      <a:rPr lang="sk-SK" sz="1600" b="0" i="1" baseline="-25000" smtClean="0">
                        <a:latin typeface="Cambria Math"/>
                      </a:rPr>
                      <m:t>𝑀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sk-SK" sz="1600" b="0" i="0" smtClean="0">
                        <a:latin typeface="Cambria Math"/>
                        <a:ea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sk-SK" sz="1600" b="0" i="0" smtClean="0">
                        <a:latin typeface="Cambria Math"/>
                        <a:ea typeface="Cambria Math"/>
                      </a:rPr>
                      <m:t>I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.8,5=12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Maximálna hodnota napätia:</a:t>
                </a:r>
              </a:p>
              <a:p>
                <a:pPr marL="0" indent="0">
                  <a:buNone/>
                </a:pPr>
                <a:r>
                  <a:rPr lang="sk-SK" sz="1600" dirty="0"/>
                  <a:t>	</a:t>
                </a:r>
                <a14:m>
                  <m:oMath xmlns:m="http://schemas.openxmlformats.org/officeDocument/2006/math">
                    <m:r>
                      <a:rPr lang="sk-SK" sz="1600" b="0" i="1" smtClean="0">
                        <a:latin typeface="Cambria Math"/>
                      </a:rPr>
                      <m:t>𝑈</m:t>
                    </m:r>
                    <m:r>
                      <a:rPr lang="sk-SK" sz="1600" b="0" i="1" baseline="-25000" smtClean="0">
                        <a:latin typeface="Cambria Math"/>
                      </a:rPr>
                      <m:t>𝑀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𝑅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𝐼𝑀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=6.12=72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endParaRPr lang="sk-SK" sz="1600" b="0" dirty="0" smtClean="0">
                  <a:ea typeface="Cambria Math"/>
                </a:endParaRPr>
              </a:p>
              <a:p>
                <a:r>
                  <a:rPr lang="sk-SK" sz="1600" dirty="0" smtClean="0"/>
                  <a:t>Efektívna hodnota napätia:</a:t>
                </a:r>
              </a:p>
              <a:p>
                <a:pPr marL="0" indent="0">
                  <a:buNone/>
                </a:pPr>
                <a:r>
                  <a:rPr lang="sk-SK" sz="1600" dirty="0"/>
                  <a:t>	</a:t>
                </a:r>
                <a14:m>
                  <m:oMath xmlns:m="http://schemas.openxmlformats.org/officeDocument/2006/math">
                    <m:r>
                      <a:rPr lang="sk-SK" sz="1600" b="0" i="1" smtClean="0">
                        <a:latin typeface="Cambria Math"/>
                      </a:rPr>
                      <m:t>𝑈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72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=50,91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endParaRPr lang="sk-SK" sz="1600" b="0" dirty="0" smtClean="0">
                  <a:ea typeface="Cambria Math"/>
                </a:endParaRPr>
              </a:p>
              <a:p>
                <a:r>
                  <a:rPr lang="sk-SK" sz="1600" dirty="0" smtClean="0"/>
                  <a:t>Uhlová frekvencia: 	</a:t>
                </a:r>
                <a14:m>
                  <m:oMath xmlns:m="http://schemas.openxmlformats.org/officeDocument/2006/math">
                    <m:r>
                      <a:rPr lang="sk-SK" sz="1600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sk-SK" sz="1600" i="1" smtClean="0">
                        <a:latin typeface="Cambria Math"/>
                        <a:ea typeface="Cambria Math"/>
                      </a:rPr>
                      <m:t>=2.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=2.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.50=314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𝑟𝑎𝑑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</m:t>
                    </m:r>
                    <m:sSup>
                      <m:sSup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Časový uhol: 		</a:t>
                </a:r>
                <a14:m>
                  <m:oMath xmlns:m="http://schemas.openxmlformats.org/officeDocument/2006/math">
                    <m:r>
                      <a:rPr lang="sk-SK" sz="16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sk-SK" sz="1600" b="0" i="1" baseline="-25000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=314.2.</m:t>
                    </m:r>
                    <m:sSup>
                      <m:sSup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=0,628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𝑟𝑎𝑑</m:t>
                    </m:r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Časový uhol v stupňoch: 	</a:t>
                </a:r>
                <a14:m>
                  <m:oMath xmlns:m="http://schemas.openxmlformats.org/officeDocument/2006/math">
                    <m:r>
                      <a:rPr lang="sk-SK" sz="160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180</m:t>
                        </m:r>
                      </m:num>
                      <m:den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sk-SK" sz="1600" b="0" i="0" smtClean="0">
                        <a:latin typeface="Cambria Math"/>
                        <a:ea typeface="Cambria Math"/>
                      </a:rPr>
                      <m:t>.</m:t>
                    </m:r>
                    <m:r>
                      <m:rPr>
                        <m:sty m:val="p"/>
                      </m:rPr>
                      <a:rPr lang="el-GR" sz="1600" b="0" i="1" smtClean="0">
                        <a:latin typeface="Cambria Math"/>
                        <a:ea typeface="Cambria Math"/>
                      </a:rPr>
                      <m:t>α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𝑟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180</m:t>
                        </m:r>
                      </m:num>
                      <m:den>
                        <m:r>
                          <a:rPr lang="sk-SK" sz="1600" b="0" i="1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.0,628=36°</m:t>
                    </m:r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Okamžitá hodnota napätia: 	</a:t>
                </a:r>
                <a14:m>
                  <m:oMath xmlns:m="http://schemas.openxmlformats.org/officeDocument/2006/math">
                    <m:r>
                      <a:rPr lang="sk-SK" sz="1600" b="0" i="1" smtClean="0">
                        <a:latin typeface="Cambria Math"/>
                      </a:rPr>
                      <m:t>𝑢</m:t>
                    </m:r>
                    <m:d>
                      <m:dPr>
                        <m:ctrlPr>
                          <a:rPr lang="sk-SK" sz="16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k-SK" sz="1600" b="0" i="1" smtClean="0">
                            <a:latin typeface="Cambria Math"/>
                          </a:rPr>
                          <m:t>𝑡</m:t>
                        </m:r>
                      </m:e>
                    </m:d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𝑈𝑀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.</m:t>
                    </m:r>
                    <m:func>
                      <m:funcPr>
                        <m:ctrlPr>
                          <a:rPr lang="sk-SK" sz="1600" b="0" i="1" smtClean="0">
                            <a:latin typeface="Cambria Math"/>
                            <a:ea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sk-SK" sz="1600" b="0" i="0" smtClean="0">
                            <a:latin typeface="Cambria Math"/>
                            <a:ea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.</m:t>
                            </m:r>
                            <m:r>
                              <a:rPr lang="sk-SK" sz="1600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</m:e>
                    </m:func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=72.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𝛼</m:t>
                    </m:r>
                    <m:r>
                      <a:rPr lang="sk-SK" sz="1600" b="0" i="1" baseline="-25000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=72.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𝑠𝑖𝑛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36°=42,32</m:t>
                    </m:r>
                    <m:r>
                      <a:rPr lang="sk-SK" sz="1600" b="0" i="1" smtClean="0">
                        <a:latin typeface="Cambria Math"/>
                        <a:ea typeface="Cambria Math"/>
                      </a:rPr>
                      <m:t>𝑉</m:t>
                    </m:r>
                  </m:oMath>
                </a14:m>
                <a:endParaRPr lang="sk-SK" sz="16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4857403"/>
              </a:xfrm>
              <a:blipFill rotWithShape="1">
                <a:blip r:embed="rId2"/>
                <a:stretch>
                  <a:fillRect l="-222" t="-37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237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Príklad – ideálna cievka</a:t>
            </a:r>
            <a:endParaRPr lang="sk-SK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</p:spPr>
            <p:txBody>
              <a:bodyPr>
                <a:normAutofit/>
              </a:bodyPr>
              <a:lstStyle/>
              <a:p>
                <a:r>
                  <a:rPr lang="sk-SK" sz="1800" dirty="0" smtClean="0"/>
                  <a:t>Na zdroj striedavého napätia s maximálnou hodnotou 1,2V, frekvenciou 200 Hz je pripojená ideálna cievka s indukčnosťou 4mH. Vypočítajte </a:t>
                </a:r>
                <a:r>
                  <a:rPr lang="sk-SK" sz="1800" dirty="0" err="1"/>
                  <a:t>reaktanciu</a:t>
                </a:r>
                <a:r>
                  <a:rPr lang="sk-SK" sz="1800" dirty="0"/>
                  <a:t> cievky, efektívnu hodnotu amplitúdy prúdu, ktorý prechádza ideálnou cievkou</a:t>
                </a:r>
                <a:r>
                  <a:rPr lang="sk-SK" sz="1800" dirty="0" smtClean="0"/>
                  <a:t>.</a:t>
                </a:r>
              </a:p>
              <a:p>
                <a:r>
                  <a:rPr lang="sk-SK" sz="1800" b="1" dirty="0" smtClean="0"/>
                  <a:t>Riešenie: </a:t>
                </a:r>
              </a:p>
              <a:p>
                <a:endParaRPr lang="sk-SK" sz="1800" b="1" dirty="0" smtClean="0"/>
              </a:p>
              <a:p>
                <a:r>
                  <a:rPr lang="sk-SK" sz="1800" dirty="0" err="1"/>
                  <a:t>Reaktancia</a:t>
                </a:r>
                <a:r>
                  <a:rPr lang="sk-SK" sz="1800" dirty="0"/>
                  <a:t> ideálnej cievky 	</a:t>
                </a:r>
                <a:endParaRPr lang="sk-SK" sz="1800" dirty="0" smtClean="0"/>
              </a:p>
              <a:p>
                <a:pPr marL="0" indent="0">
                  <a:buNone/>
                </a:pPr>
                <a:r>
                  <a:rPr lang="sk-SK" sz="1800" dirty="0" smtClean="0"/>
                  <a:t>	</a:t>
                </a:r>
                <a14:m>
                  <m:oMath xmlns:m="http://schemas.openxmlformats.org/officeDocument/2006/math">
                    <m:r>
                      <a:rPr lang="sk-SK" sz="1800" b="0" i="1" smtClean="0">
                        <a:latin typeface="Cambria Math"/>
                      </a:rPr>
                      <m:t>𝑋</m:t>
                    </m:r>
                    <m:r>
                      <a:rPr lang="sk-SK" sz="1800" b="0" i="1" baseline="-25000" smtClean="0">
                        <a:latin typeface="Cambria Math"/>
                      </a:rPr>
                      <m:t>𝐿</m:t>
                    </m:r>
                    <m:r>
                      <a:rPr lang="sk-SK" sz="1800" i="1">
                        <a:latin typeface="Cambria Math"/>
                        <a:ea typeface="Cambria Math"/>
                      </a:rPr>
                      <m:t>=</m:t>
                    </m:r>
                    <m:r>
                      <a:rPr lang="sk-SK" sz="1800" i="1" smtClean="0">
                        <a:latin typeface="Cambria Math"/>
                        <a:ea typeface="Cambria Math"/>
                      </a:rPr>
                      <m:t>𝜔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=2.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𝑓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.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𝐿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=2.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.200.4.</m:t>
                    </m:r>
                    <m:sSup>
                      <m:sSupPr>
                        <m:ctrlPr>
                          <a:rPr lang="sk-SK" sz="1800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−3</m:t>
                        </m:r>
                      </m:sup>
                    </m:sSup>
                    <m:r>
                      <a:rPr lang="sk-SK" sz="1800" b="0" i="1" smtClean="0">
                        <a:latin typeface="Cambria Math"/>
                        <a:ea typeface="Cambria Math"/>
                      </a:rPr>
                      <m:t>=5</m:t>
                    </m:r>
                    <m:r>
                      <m:rPr>
                        <m:sty m:val="p"/>
                      </m:rPr>
                      <a:rPr lang="el-GR" sz="1800" b="0" i="1" smtClean="0">
                        <a:latin typeface="Cambria Math"/>
                        <a:ea typeface="Cambria Math"/>
                      </a:rPr>
                      <m:t>Ω</m:t>
                    </m:r>
                  </m:oMath>
                </a14:m>
                <a:endParaRPr lang="sk-SK" sz="1800" baseline="30000" dirty="0"/>
              </a:p>
              <a:p>
                <a:r>
                  <a:rPr lang="sk-SK" sz="1800" dirty="0" smtClean="0"/>
                  <a:t> Maximálna </a:t>
                </a:r>
                <a:r>
                  <a:rPr lang="sk-SK" sz="1800" dirty="0"/>
                  <a:t>hodnota </a:t>
                </a:r>
                <a:r>
                  <a:rPr lang="sk-SK" sz="1800" dirty="0" smtClean="0"/>
                  <a:t>prúdu</a:t>
                </a:r>
              </a:p>
              <a:p>
                <a:pPr marL="0" indent="0">
                  <a:buNone/>
                </a:pPr>
                <a:r>
                  <a:rPr lang="sk-SK" sz="1800" dirty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k-SK" sz="1800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sk-SK" sz="1800" b="0" i="1" smtClean="0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sk-SK" sz="180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8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k-SK" sz="18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𝑈</m:t>
                            </m:r>
                          </m:e>
                          <m:sub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sk-SK" sz="180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𝐿</m:t>
                            </m:r>
                          </m:sub>
                        </m:sSub>
                      </m:den>
                    </m:f>
                    <m:r>
                      <a:rPr lang="sk-SK" sz="180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8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1,2</m:t>
                        </m:r>
                      </m:num>
                      <m:den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5</m:t>
                        </m:r>
                      </m:den>
                    </m:f>
                    <m:r>
                      <a:rPr lang="sk-SK" sz="180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0,24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r>
                  <a:rPr lang="sk-SK" sz="1800" dirty="0"/>
                  <a:t>	 </a:t>
                </a:r>
              </a:p>
              <a:p>
                <a:r>
                  <a:rPr lang="sk-SK" sz="1800" dirty="0"/>
                  <a:t>Efektívna hodnota prúdu	 </a:t>
                </a:r>
                <a:endParaRPr lang="sk-SK" sz="1800" dirty="0" smtClean="0"/>
              </a:p>
              <a:p>
                <a:pPr marL="0" indent="0">
                  <a:buNone/>
                </a:pPr>
                <a:r>
                  <a:rPr lang="sk-SK" sz="1800" dirty="0"/>
                  <a:t>	</a:t>
                </a:r>
                <a14:m>
                  <m:oMath xmlns:m="http://schemas.openxmlformats.org/officeDocument/2006/math">
                    <m:r>
                      <a:rPr lang="sk-SK" sz="1800" b="0" i="1" smtClean="0">
                        <a:latin typeface="Cambria Math"/>
                      </a:rPr>
                      <m:t>𝐼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𝐼</m:t>
                            </m:r>
                          </m:e>
                          <m:sub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𝑀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k-SK" sz="18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k-SK" sz="1800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k-SK" sz="1800" b="0" i="1" smtClean="0">
                            <a:latin typeface="Cambria Math"/>
                            <a:ea typeface="Cambria Math"/>
                          </a:rPr>
                          <m:t>0,24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k-SK" sz="1800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rad>
                      </m:den>
                    </m:f>
                    <m:r>
                      <a:rPr lang="sk-SK" sz="1800" b="0" i="1" smtClean="0">
                        <a:latin typeface="Cambria Math"/>
                        <a:ea typeface="Cambria Math"/>
                      </a:rPr>
                      <m:t>=0,17</m:t>
                    </m:r>
                    <m:r>
                      <a:rPr lang="sk-SK" sz="1800" b="0" i="1" smtClean="0">
                        <a:latin typeface="Cambria Math"/>
                        <a:ea typeface="Cambria Math"/>
                      </a:rPr>
                      <m:t>𝐴</m:t>
                    </m:r>
                  </m:oMath>
                </a14:m>
                <a:endParaRPr lang="sk-SK" sz="1800" dirty="0"/>
              </a:p>
              <a:p>
                <a:endParaRPr lang="sk-SK" sz="1800" dirty="0" smtClean="0"/>
              </a:p>
              <a:p>
                <a:endParaRPr lang="sk-SK" sz="18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40768"/>
                <a:ext cx="8229600" cy="4785395"/>
              </a:xfrm>
              <a:blipFill rotWithShape="1">
                <a:blip r:embed="rId2"/>
                <a:stretch>
                  <a:fillRect l="-444" t="-63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0878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k-SK" sz="2800" dirty="0" smtClean="0"/>
              <a:t>Príklad – ideálny kondenzátor</a:t>
            </a:r>
            <a:endParaRPr lang="sk-SK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sk-SK" sz="1800" dirty="0"/>
              <a:t>Ideálny kondenzátor s kapacitou 5600 </a:t>
            </a:r>
            <a:r>
              <a:rPr lang="sk-SK" sz="1800" dirty="0" err="1"/>
              <a:t>pF</a:t>
            </a:r>
            <a:r>
              <a:rPr lang="sk-SK" sz="1800" dirty="0"/>
              <a:t> je pripojený na striedavé sínusové napätie s efektívnou hodnotou 2V, frekvencia 15kHz. Určte kapacitnú </a:t>
            </a:r>
            <a:r>
              <a:rPr lang="sk-SK" sz="1800" dirty="0" err="1"/>
              <a:t>reaktanciu</a:t>
            </a:r>
            <a:r>
              <a:rPr lang="sk-SK" sz="1800" dirty="0"/>
              <a:t>, amplitúdu napätia a prúdu, ktorý prechádza ideálnym kondenzátorom</a:t>
            </a:r>
            <a:r>
              <a:rPr lang="sk-SK" sz="1800" dirty="0" smtClean="0"/>
              <a:t>.</a:t>
            </a:r>
          </a:p>
          <a:p>
            <a:r>
              <a:rPr lang="sk-SK" sz="1800" b="1" dirty="0" smtClean="0"/>
              <a:t>Riešenie: </a:t>
            </a:r>
          </a:p>
          <a:p>
            <a:endParaRPr lang="sk-SK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897"/>
          <a:stretch/>
        </p:blipFill>
        <p:spPr bwMode="auto">
          <a:xfrm>
            <a:off x="1043608" y="2870200"/>
            <a:ext cx="7137564" cy="1854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5243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73</Words>
  <Application>Microsoft Office PowerPoint</Application>
  <PresentationFormat>Předvádění na obrazovce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R, L, C prvky - príklady</vt:lpstr>
      <vt:lpstr>Príklad – ideálny rezistor</vt:lpstr>
      <vt:lpstr>Príklad – ideálna cievka</vt:lpstr>
      <vt:lpstr>Príklad – ideálny kondenzátor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R, L, C prvky - príklady</dc:title>
  <dc:creator>Šrenkel</dc:creator>
  <cp:lastModifiedBy>Šrenkel</cp:lastModifiedBy>
  <cp:revision>12</cp:revision>
  <dcterms:created xsi:type="dcterms:W3CDTF">2020-05-13T06:54:24Z</dcterms:created>
  <dcterms:modified xsi:type="dcterms:W3CDTF">2020-05-13T08:13:46Z</dcterms:modified>
</cp:coreProperties>
</file>