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3" r:id="rId8"/>
    <p:sldId id="264" r:id="rId9"/>
    <p:sldId id="265" r:id="rId10"/>
    <p:sldId id="266" r:id="rId11"/>
    <p:sldId id="267" r:id="rId12"/>
    <p:sldId id="268" r:id="rId13"/>
    <p:sldId id="262" r:id="rId14"/>
    <p:sldId id="269" r:id="rId15"/>
    <p:sldId id="270" r:id="rId16"/>
    <p:sldId id="271" r:id="rId17"/>
    <p:sldId id="272" r:id="rId18"/>
    <p:sldId id="273" r:id="rId19"/>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94"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Kliknite sem a upravte štýl predlohy nadpisov.</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Kliknite sem a upravte štýl predlohy podnadpisov.</a:t>
            </a:r>
            <a:endParaRPr lang="sk-SK"/>
          </a:p>
        </p:txBody>
      </p:sp>
      <p:sp>
        <p:nvSpPr>
          <p:cNvPr id="4" name="Zástupný symbol dátumu 3"/>
          <p:cNvSpPr>
            <a:spLocks noGrp="1"/>
          </p:cNvSpPr>
          <p:nvPr>
            <p:ph type="dt" sz="half" idx="10"/>
          </p:nvPr>
        </p:nvSpPr>
        <p:spPr/>
        <p:txBody>
          <a:bodyPr/>
          <a:lstStyle/>
          <a:p>
            <a:fld id="{91100952-8982-437E-855C-8112B6F0D2EA}" type="datetimeFigureOut">
              <a:rPr lang="sk-SK" smtClean="0"/>
              <a:pPr/>
              <a:t>11. 5. 2016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67D7ED4-E4FD-4D11-8C36-62B29A35F9B9}" type="slidenum">
              <a:rPr lang="sk-SK" smtClean="0"/>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91100952-8982-437E-855C-8112B6F0D2EA}" type="datetimeFigureOut">
              <a:rPr lang="sk-SK" smtClean="0"/>
              <a:pPr/>
              <a:t>11. 5. 2016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67D7ED4-E4FD-4D11-8C36-62B29A35F9B9}"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91100952-8982-437E-855C-8112B6F0D2EA}" type="datetimeFigureOut">
              <a:rPr lang="sk-SK" smtClean="0"/>
              <a:pPr/>
              <a:t>11. 5. 2016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67D7ED4-E4FD-4D11-8C36-62B29A35F9B9}"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idx="1"/>
          </p:nvPr>
        </p:nvSpPr>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91100952-8982-437E-855C-8112B6F0D2EA}" type="datetimeFigureOut">
              <a:rPr lang="sk-SK" smtClean="0"/>
              <a:pPr/>
              <a:t>11. 5. 2016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67D7ED4-E4FD-4D11-8C36-62B29A35F9B9}"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Kliknite sem a upravte štýly predlohy textu.</a:t>
            </a:r>
          </a:p>
        </p:txBody>
      </p:sp>
      <p:sp>
        <p:nvSpPr>
          <p:cNvPr id="4" name="Zástupný symbol dátumu 3"/>
          <p:cNvSpPr>
            <a:spLocks noGrp="1"/>
          </p:cNvSpPr>
          <p:nvPr>
            <p:ph type="dt" sz="half" idx="10"/>
          </p:nvPr>
        </p:nvSpPr>
        <p:spPr/>
        <p:txBody>
          <a:bodyPr/>
          <a:lstStyle/>
          <a:p>
            <a:fld id="{91100952-8982-437E-855C-8112B6F0D2EA}" type="datetimeFigureOut">
              <a:rPr lang="sk-SK" smtClean="0"/>
              <a:pPr/>
              <a:t>11. 5. 2016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67D7ED4-E4FD-4D11-8C36-62B29A35F9B9}" type="slidenum">
              <a:rPr lang="sk-SK" smtClean="0"/>
              <a:pPr/>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91100952-8982-437E-855C-8112B6F0D2EA}" type="datetimeFigureOut">
              <a:rPr lang="sk-SK" smtClean="0"/>
              <a:pPr/>
              <a:t>11. 5. 2016</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E67D7ED4-E4FD-4D11-8C36-62B29A35F9B9}"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91100952-8982-437E-855C-8112B6F0D2EA}" type="datetimeFigureOut">
              <a:rPr lang="sk-SK" smtClean="0"/>
              <a:pPr/>
              <a:t>11. 5. 2016</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E67D7ED4-E4FD-4D11-8C36-62B29A35F9B9}"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dátumu 2"/>
          <p:cNvSpPr>
            <a:spLocks noGrp="1"/>
          </p:cNvSpPr>
          <p:nvPr>
            <p:ph type="dt" sz="half" idx="10"/>
          </p:nvPr>
        </p:nvSpPr>
        <p:spPr/>
        <p:txBody>
          <a:bodyPr/>
          <a:lstStyle/>
          <a:p>
            <a:fld id="{91100952-8982-437E-855C-8112B6F0D2EA}" type="datetimeFigureOut">
              <a:rPr lang="sk-SK" smtClean="0"/>
              <a:pPr/>
              <a:t>11. 5. 2016</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E67D7ED4-E4FD-4D11-8C36-62B29A35F9B9}"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91100952-8982-437E-855C-8112B6F0D2EA}" type="datetimeFigureOut">
              <a:rPr lang="sk-SK" smtClean="0"/>
              <a:pPr/>
              <a:t>11. 5. 2016</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E67D7ED4-E4FD-4D11-8C36-62B29A35F9B9}"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Kliknite sem a upravte štýl predlohy nadpisov.</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91100952-8982-437E-855C-8112B6F0D2EA}" type="datetimeFigureOut">
              <a:rPr lang="sk-SK" smtClean="0"/>
              <a:pPr/>
              <a:t>11. 5. 2016</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E67D7ED4-E4FD-4D11-8C36-62B29A35F9B9}"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Kliknite sem a upravte štýl predlohy nadpisov.</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91100952-8982-437E-855C-8112B6F0D2EA}" type="datetimeFigureOut">
              <a:rPr lang="sk-SK" smtClean="0"/>
              <a:pPr/>
              <a:t>11. 5. 2016</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E67D7ED4-E4FD-4D11-8C36-62B29A35F9B9}" type="slidenum">
              <a:rPr lang="sk-SK" smtClean="0"/>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100952-8982-437E-855C-8112B6F0D2EA}" type="datetimeFigureOut">
              <a:rPr lang="sk-SK" smtClean="0"/>
              <a:pPr/>
              <a:t>11. 5. 2016</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7D7ED4-E4FD-4D11-8C36-62B29A35F9B9}"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smtClean="0"/>
              <a:t>Vznik a šírenie elektromagnetických vĺn</a:t>
            </a:r>
            <a:endParaRPr lang="sk-SK" dirty="0"/>
          </a:p>
        </p:txBody>
      </p:sp>
      <p:sp>
        <p:nvSpPr>
          <p:cNvPr id="3" name="Podnadpis 2"/>
          <p:cNvSpPr>
            <a:spLocks noGrp="1"/>
          </p:cNvSpPr>
          <p:nvPr>
            <p:ph type="subTitle" idx="1"/>
          </p:nvPr>
        </p:nvSpPr>
        <p:spPr/>
        <p:txBody>
          <a:bodyPr/>
          <a:lstStyle/>
          <a:p>
            <a:endParaRPr lang="sk-SK"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274638"/>
            <a:ext cx="8229600" cy="706090"/>
          </a:xfrm>
        </p:spPr>
        <p:txBody>
          <a:bodyPr>
            <a:normAutofit/>
          </a:bodyPr>
          <a:lstStyle/>
          <a:p>
            <a:r>
              <a:rPr lang="sk-SK" sz="2800" dirty="0" smtClean="0"/>
              <a:t>Frekvenčná modulácia</a:t>
            </a:r>
            <a:endParaRPr lang="sk-SK" sz="2800" dirty="0"/>
          </a:p>
        </p:txBody>
      </p:sp>
      <p:sp>
        <p:nvSpPr>
          <p:cNvPr id="6" name="Zástupný symbol obsahu 5"/>
          <p:cNvSpPr>
            <a:spLocks noGrp="1"/>
          </p:cNvSpPr>
          <p:nvPr>
            <p:ph idx="1"/>
          </p:nvPr>
        </p:nvSpPr>
        <p:spPr>
          <a:xfrm>
            <a:off x="457200" y="1268760"/>
            <a:ext cx="8229600" cy="4857403"/>
          </a:xfrm>
        </p:spPr>
        <p:txBody>
          <a:bodyPr>
            <a:normAutofit lnSpcReduction="10000"/>
          </a:bodyPr>
          <a:lstStyle/>
          <a:p>
            <a:r>
              <a:rPr lang="sk-SK" sz="1800" dirty="0" smtClean="0"/>
              <a:t>Pri frekvenčnej modulácii ostáva amplitúda nosnej vlny </a:t>
            </a:r>
            <a:r>
              <a:rPr lang="sk-SK" sz="1800" dirty="0" err="1" smtClean="0"/>
              <a:t>U</a:t>
            </a:r>
            <a:r>
              <a:rPr lang="sk-SK" sz="1800" baseline="-25000" dirty="0" err="1" smtClean="0"/>
              <a:t>n</a:t>
            </a:r>
            <a:r>
              <a:rPr lang="sk-SK" sz="1800" dirty="0" smtClean="0"/>
              <a:t> a fázový posun φ  konštantný, ale mení sa frekvencia nosnej vlny f v súlade s modulačným signálom s frekvenciou F.</a:t>
            </a:r>
          </a:p>
          <a:p>
            <a:endParaRPr lang="sk-SK" sz="1800" dirty="0" smtClean="0"/>
          </a:p>
          <a:p>
            <a:endParaRPr lang="sk-SK" sz="1800" dirty="0" smtClean="0"/>
          </a:p>
          <a:p>
            <a:endParaRPr lang="sk-SK" sz="1800" dirty="0" smtClean="0"/>
          </a:p>
          <a:p>
            <a:endParaRPr lang="sk-SK" sz="1800" dirty="0" smtClean="0"/>
          </a:p>
          <a:p>
            <a:endParaRPr lang="sk-SK" sz="1800" dirty="0" smtClean="0"/>
          </a:p>
          <a:p>
            <a:pPr>
              <a:buNone/>
            </a:pPr>
            <a:endParaRPr lang="sk-SK" sz="1800" dirty="0" smtClean="0"/>
          </a:p>
          <a:p>
            <a:pPr>
              <a:buNone/>
            </a:pPr>
            <a:endParaRPr lang="sk-SK" sz="1800" dirty="0" smtClean="0"/>
          </a:p>
          <a:p>
            <a:r>
              <a:rPr lang="sk-SK" sz="1800" dirty="0" smtClean="0"/>
              <a:t>Kladnej okamžitej hodnote modulačného signálu zodpovedá zvýšenie frekvencie, zápornej </a:t>
            </a:r>
            <a:r>
              <a:rPr lang="sk-SK" sz="1800" smtClean="0"/>
              <a:t>zníženie frekvencie.</a:t>
            </a:r>
            <a:endParaRPr lang="sk-SK" sz="1800" b="1" dirty="0" smtClean="0"/>
          </a:p>
          <a:p>
            <a:r>
              <a:rPr lang="sk-SK" sz="1800" b="1" dirty="0" smtClean="0"/>
              <a:t>Výhody frekvenčnej modulácie: </a:t>
            </a:r>
          </a:p>
          <a:p>
            <a:pPr lvl="0"/>
            <a:r>
              <a:rPr lang="sk-SK" sz="1800" dirty="0" smtClean="0"/>
              <a:t>vyššia účinnosť vysielača</a:t>
            </a:r>
          </a:p>
          <a:p>
            <a:pPr lvl="0"/>
            <a:r>
              <a:rPr lang="sk-SK" sz="1800" dirty="0" smtClean="0"/>
              <a:t>lepšia kvalita prenosu, menšie rušenie.</a:t>
            </a:r>
          </a:p>
          <a:p>
            <a:r>
              <a:rPr lang="sk-SK" sz="1800" dirty="0" smtClean="0"/>
              <a:t>Nevýhodou je veľká šírka pásma vysielača FM</a:t>
            </a:r>
          </a:p>
          <a:p>
            <a:endParaRPr lang="sk-SK" sz="1800" dirty="0" smtClean="0"/>
          </a:p>
          <a:p>
            <a:pPr>
              <a:buNone/>
            </a:pPr>
            <a:endParaRPr lang="sk-SK" sz="1800" dirty="0"/>
          </a:p>
        </p:txBody>
      </p:sp>
      <p:pic>
        <p:nvPicPr>
          <p:cNvPr id="7" name="Obrázok 6"/>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b="9128"/>
          <a:stretch>
            <a:fillRect/>
          </a:stretch>
        </p:blipFill>
        <p:spPr bwMode="auto">
          <a:xfrm>
            <a:off x="3203848" y="2060848"/>
            <a:ext cx="3301529" cy="2088232"/>
          </a:xfrm>
          <a:prstGeom prst="rect">
            <a:avLst/>
          </a:prstGeom>
          <a:noFill/>
          <a:ln>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sk-SK" sz="2800" dirty="0" smtClean="0"/>
              <a:t>Fázová modulácia</a:t>
            </a:r>
            <a:endParaRPr lang="sk-SK" sz="2800" dirty="0"/>
          </a:p>
        </p:txBody>
      </p:sp>
      <p:sp>
        <p:nvSpPr>
          <p:cNvPr id="3" name="Zástupný symbol obsahu 2"/>
          <p:cNvSpPr>
            <a:spLocks noGrp="1"/>
          </p:cNvSpPr>
          <p:nvPr>
            <p:ph idx="1"/>
          </p:nvPr>
        </p:nvSpPr>
        <p:spPr>
          <a:xfrm>
            <a:off x="457200" y="1340768"/>
            <a:ext cx="8229600" cy="4785395"/>
          </a:xfrm>
        </p:spPr>
        <p:txBody>
          <a:bodyPr>
            <a:normAutofit/>
          </a:bodyPr>
          <a:lstStyle/>
          <a:p>
            <a:r>
              <a:rPr lang="sk-SK" sz="1800" dirty="0" smtClean="0"/>
              <a:t>Pri fázovej modulácii sa amplitúda nosnej vlny nemení, ale jej fáza sa mení podľa modulačného signálu.</a:t>
            </a:r>
          </a:p>
          <a:p>
            <a:endParaRPr lang="sk-SK" sz="1800" dirty="0" smtClean="0"/>
          </a:p>
          <a:p>
            <a:endParaRPr lang="sk-SK" sz="1800" dirty="0" smtClean="0"/>
          </a:p>
          <a:p>
            <a:endParaRPr lang="sk-SK" sz="1800" dirty="0" smtClean="0"/>
          </a:p>
          <a:p>
            <a:endParaRPr lang="sk-SK" sz="1800" dirty="0" smtClean="0"/>
          </a:p>
          <a:p>
            <a:endParaRPr lang="sk-SK" sz="1800" dirty="0" smtClean="0"/>
          </a:p>
          <a:p>
            <a:endParaRPr lang="sk-SK" sz="1800" dirty="0" smtClean="0"/>
          </a:p>
          <a:p>
            <a:r>
              <a:rPr lang="sk-SK" sz="1800" dirty="0" smtClean="0"/>
              <a:t>Pri kladnej okamžitej hodnote modulačného signálu je fázový posun modulovanej vlny voči nosnej vlne kladný, kým pri zápornej okamžitej hodnote modulačného signálu záporný.</a:t>
            </a:r>
          </a:p>
          <a:p>
            <a:r>
              <a:rPr lang="sk-SK" sz="1800" dirty="0" smtClean="0"/>
              <a:t>Fázovú moduláciu možno previesť na frekvenčnú. Samostatne sa používa veľmi málo. </a:t>
            </a:r>
          </a:p>
          <a:p>
            <a:pPr>
              <a:buNone/>
            </a:pPr>
            <a:endParaRPr lang="sk-SK" sz="1800" dirty="0"/>
          </a:p>
        </p:txBody>
      </p:sp>
      <p:pic>
        <p:nvPicPr>
          <p:cNvPr id="4" name="Obrázok 3"/>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b="9733"/>
          <a:stretch>
            <a:fillRect/>
          </a:stretch>
        </p:blipFill>
        <p:spPr bwMode="auto">
          <a:xfrm>
            <a:off x="3347864" y="1772816"/>
            <a:ext cx="3439666" cy="2232248"/>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sk-SK" sz="2800" dirty="0" smtClean="0"/>
              <a:t>Impulzové (diskrétne) modulácie</a:t>
            </a:r>
            <a:endParaRPr lang="sk-SK" sz="2800" dirty="0"/>
          </a:p>
        </p:txBody>
      </p:sp>
      <p:sp>
        <p:nvSpPr>
          <p:cNvPr id="3" name="Zástupný symbol obsahu 2"/>
          <p:cNvSpPr>
            <a:spLocks noGrp="1"/>
          </p:cNvSpPr>
          <p:nvPr>
            <p:ph idx="1"/>
          </p:nvPr>
        </p:nvSpPr>
        <p:spPr>
          <a:xfrm>
            <a:off x="457200" y="1340768"/>
            <a:ext cx="8229600" cy="4785395"/>
          </a:xfrm>
        </p:spPr>
        <p:txBody>
          <a:bodyPr>
            <a:normAutofit/>
          </a:bodyPr>
          <a:lstStyle/>
          <a:p>
            <a:r>
              <a:rPr lang="sk-SK" sz="1800" dirty="0" smtClean="0"/>
              <a:t>U impulzových modulácii sú správy prenášané sledom impulzov (</a:t>
            </a:r>
            <a:r>
              <a:rPr lang="sk-SK" sz="1800" dirty="0" err="1" smtClean="0"/>
              <a:t>vzorkov</a:t>
            </a:r>
            <a:r>
              <a:rPr lang="sk-SK" sz="1800" dirty="0" smtClean="0"/>
              <a:t>).</a:t>
            </a:r>
          </a:p>
          <a:p>
            <a:r>
              <a:rPr lang="sk-SK" sz="1800" dirty="0" smtClean="0"/>
              <a:t>Výsledkom sú potom nespojité signály, </a:t>
            </a:r>
          </a:p>
          <a:p>
            <a:r>
              <a:rPr lang="sk-SK" sz="1800" dirty="0" smtClean="0"/>
              <a:t>Princíp mechanického delenia kanálov: </a:t>
            </a:r>
          </a:p>
          <a:p>
            <a:endParaRPr lang="sk-SK" sz="1800" dirty="0" smtClean="0"/>
          </a:p>
          <a:p>
            <a:pPr>
              <a:buNone/>
            </a:pPr>
            <a:endParaRPr lang="sk-SK" sz="1800" dirty="0" smtClean="0"/>
          </a:p>
          <a:p>
            <a:endParaRPr lang="sk-SK" sz="1800" dirty="0"/>
          </a:p>
        </p:txBody>
      </p:sp>
      <p:pic>
        <p:nvPicPr>
          <p:cNvPr id="11" name="Picture 4" descr="28FDF532"/>
          <p:cNvPicPr>
            <a:picLocks noChangeAspect="1" noChangeArrowheads="1"/>
          </p:cNvPicPr>
          <p:nvPr/>
        </p:nvPicPr>
        <p:blipFill>
          <a:blip r:embed="rId2" cstate="print"/>
          <a:srcRect l="9354" t="1347" r="6862" b="11827"/>
          <a:stretch>
            <a:fillRect/>
          </a:stretch>
        </p:blipFill>
        <p:spPr bwMode="auto">
          <a:xfrm>
            <a:off x="3203848" y="2492896"/>
            <a:ext cx="3544507" cy="278073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755576" y="404664"/>
            <a:ext cx="7416824" cy="566738"/>
          </a:xfrm>
        </p:spPr>
        <p:txBody>
          <a:bodyPr/>
          <a:lstStyle/>
          <a:p>
            <a:r>
              <a:rPr lang="sk-SK" dirty="0" smtClean="0"/>
              <a:t>Princíp mechanického delenia kanálov</a:t>
            </a:r>
            <a:endParaRPr lang="sk-SK" dirty="0"/>
          </a:p>
        </p:txBody>
      </p:sp>
      <p:sp>
        <p:nvSpPr>
          <p:cNvPr id="6" name="Zástupný symbol textu 5"/>
          <p:cNvSpPr>
            <a:spLocks noGrp="1"/>
          </p:cNvSpPr>
          <p:nvPr>
            <p:ph type="body" sz="half" idx="2"/>
          </p:nvPr>
        </p:nvSpPr>
        <p:spPr>
          <a:xfrm>
            <a:off x="755576" y="4581128"/>
            <a:ext cx="7776864" cy="1656184"/>
          </a:xfrm>
        </p:spPr>
        <p:txBody>
          <a:bodyPr>
            <a:normAutofit/>
          </a:bodyPr>
          <a:lstStyle/>
          <a:p>
            <a:r>
              <a:rPr lang="sk-SK" sz="1600" dirty="0" smtClean="0"/>
              <a:t>Jeden kanál je prenášaný pomocou vzoriek t.j. pomocou úzkych krátkych impulzov, ktoré trvajú niekoľko </a:t>
            </a:r>
            <a:r>
              <a:rPr lang="sk-SK" sz="1600" dirty="0" err="1" smtClean="0"/>
              <a:t>μs</a:t>
            </a:r>
            <a:r>
              <a:rPr lang="sk-SK" sz="1600" dirty="0" smtClean="0"/>
              <a:t>. </a:t>
            </a:r>
          </a:p>
          <a:p>
            <a:r>
              <a:rPr lang="sk-SK" sz="1600" dirty="0" smtClean="0"/>
              <a:t>Počas prestávky medzi odbermi dvoch </a:t>
            </a:r>
            <a:r>
              <a:rPr lang="sk-SK" sz="1600" dirty="0" err="1" smtClean="0"/>
              <a:t>vzorkov</a:t>
            </a:r>
            <a:r>
              <a:rPr lang="sk-SK" sz="1600" dirty="0" smtClean="0"/>
              <a:t> v jednom kanáli môžeme využiť k odberu </a:t>
            </a:r>
            <a:r>
              <a:rPr lang="sk-SK" sz="1600" dirty="0" err="1" smtClean="0"/>
              <a:t>vzorkov</a:t>
            </a:r>
            <a:r>
              <a:rPr lang="sk-SK" sz="1600" dirty="0" smtClean="0"/>
              <a:t> v iných kanáloch. </a:t>
            </a:r>
          </a:p>
          <a:p>
            <a:r>
              <a:rPr lang="sk-SK" sz="1600" dirty="0" smtClean="0"/>
              <a:t>Vysielacia strana: </a:t>
            </a:r>
            <a:r>
              <a:rPr lang="sk-SK" sz="1600" b="1" dirty="0" err="1" smtClean="0"/>
              <a:t>multiplexor</a:t>
            </a:r>
            <a:r>
              <a:rPr lang="sk-SK" sz="1600" dirty="0" smtClean="0"/>
              <a:t>, prijímacia strana</a:t>
            </a:r>
            <a:r>
              <a:rPr lang="sk-SK" sz="1600" b="1" dirty="0" smtClean="0"/>
              <a:t>: </a:t>
            </a:r>
            <a:r>
              <a:rPr lang="sk-SK" sz="1600" b="1" dirty="0" err="1" smtClean="0"/>
              <a:t>demultiplexor</a:t>
            </a:r>
            <a:endParaRPr lang="sk-SK" sz="1600" b="1" dirty="0" smtClean="0"/>
          </a:p>
          <a:p>
            <a:endParaRPr lang="sk-SK" sz="1600" dirty="0"/>
          </a:p>
        </p:txBody>
      </p:sp>
      <p:grpSp>
        <p:nvGrpSpPr>
          <p:cNvPr id="20483" name="Group 3"/>
          <p:cNvGrpSpPr>
            <a:grpSpLocks/>
          </p:cNvGrpSpPr>
          <p:nvPr/>
        </p:nvGrpSpPr>
        <p:grpSpPr bwMode="auto">
          <a:xfrm>
            <a:off x="2555776" y="1268760"/>
            <a:ext cx="3760531" cy="3024336"/>
            <a:chOff x="2573" y="11392"/>
            <a:chExt cx="5580" cy="4440"/>
          </a:xfrm>
        </p:grpSpPr>
        <p:pic>
          <p:nvPicPr>
            <p:cNvPr id="20484" name="Picture 4" descr="28FDF532"/>
            <p:cNvPicPr>
              <a:picLocks noChangeAspect="1" noChangeArrowheads="1"/>
            </p:cNvPicPr>
            <p:nvPr/>
          </p:nvPicPr>
          <p:blipFill>
            <a:blip r:embed="rId2" cstate="print"/>
            <a:srcRect l="9354" t="1347" r="6862" b="11827"/>
            <a:stretch>
              <a:fillRect/>
            </a:stretch>
          </p:blipFill>
          <p:spPr bwMode="auto">
            <a:xfrm>
              <a:off x="2573" y="11452"/>
              <a:ext cx="5580" cy="4380"/>
            </a:xfrm>
            <a:prstGeom prst="rect">
              <a:avLst/>
            </a:prstGeom>
            <a:noFill/>
          </p:spPr>
        </p:pic>
        <p:sp>
          <p:nvSpPr>
            <p:cNvPr id="20485" name="Text Box 5"/>
            <p:cNvSpPr txBox="1">
              <a:spLocks noChangeArrowheads="1"/>
            </p:cNvSpPr>
            <p:nvPr/>
          </p:nvSpPr>
          <p:spPr bwMode="auto">
            <a:xfrm>
              <a:off x="2873" y="11422"/>
              <a:ext cx="1964" cy="36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k-SK" sz="800" b="0" i="0" u="none" strike="noStrike" cap="none" normalizeH="0" baseline="0" smtClean="0">
                  <a:ln>
                    <a:noFill/>
                  </a:ln>
                  <a:solidFill>
                    <a:schemeClr val="tx1"/>
                  </a:solidFill>
                  <a:effectLst/>
                  <a:latin typeface="Calibri" pitchFamily="34" charset="0"/>
                  <a:cs typeface="Arial" pitchFamily="34" charset="0"/>
                </a:rPr>
                <a:t>Vysielacia strana</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20486" name="Text Box 6"/>
            <p:cNvSpPr txBox="1">
              <a:spLocks noChangeArrowheads="1"/>
            </p:cNvSpPr>
            <p:nvPr/>
          </p:nvSpPr>
          <p:spPr bwMode="auto">
            <a:xfrm>
              <a:off x="6201" y="11392"/>
              <a:ext cx="1682" cy="37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k-SK" sz="800" b="0" i="0" u="none" strike="noStrike" cap="none" normalizeH="0" baseline="0" smtClean="0">
                  <a:ln>
                    <a:noFill/>
                  </a:ln>
                  <a:solidFill>
                    <a:schemeClr val="tx1"/>
                  </a:solidFill>
                  <a:effectLst/>
                  <a:latin typeface="Calibri" pitchFamily="34" charset="0"/>
                  <a:cs typeface="Arial" pitchFamily="34" charset="0"/>
                </a:rPr>
                <a:t>Prijímacia strana</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20487" name="Text Box 7"/>
            <p:cNvSpPr txBox="1">
              <a:spLocks noChangeArrowheads="1"/>
            </p:cNvSpPr>
            <p:nvPr/>
          </p:nvSpPr>
          <p:spPr bwMode="auto">
            <a:xfrm>
              <a:off x="4425" y="11819"/>
              <a:ext cx="1486" cy="36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k-SK" sz="800" b="0" i="0" u="none" strike="noStrike" cap="none" normalizeH="0" baseline="0" smtClean="0">
                  <a:ln>
                    <a:noFill/>
                  </a:ln>
                  <a:solidFill>
                    <a:schemeClr val="tx1"/>
                  </a:solidFill>
                  <a:effectLst/>
                  <a:latin typeface="Calibri" pitchFamily="34" charset="0"/>
                  <a:cs typeface="Arial" pitchFamily="34" charset="0"/>
                </a:rPr>
                <a:t>Spoločný kanál</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274638"/>
            <a:ext cx="8229600" cy="850106"/>
          </a:xfrm>
        </p:spPr>
        <p:txBody>
          <a:bodyPr>
            <a:normAutofit/>
          </a:bodyPr>
          <a:lstStyle/>
          <a:p>
            <a:r>
              <a:rPr lang="sk-SK" sz="2800" dirty="0" err="1" smtClean="0"/>
              <a:t>Pulzne</a:t>
            </a:r>
            <a:r>
              <a:rPr lang="sk-SK" sz="2800" dirty="0" smtClean="0"/>
              <a:t> amplitúdová modulácia PAM</a:t>
            </a:r>
            <a:endParaRPr lang="sk-SK" sz="2800" dirty="0"/>
          </a:p>
        </p:txBody>
      </p:sp>
      <p:sp>
        <p:nvSpPr>
          <p:cNvPr id="7" name="Zástupný symbol obsahu 6"/>
          <p:cNvSpPr>
            <a:spLocks noGrp="1"/>
          </p:cNvSpPr>
          <p:nvPr>
            <p:ph sz="half" idx="1"/>
          </p:nvPr>
        </p:nvSpPr>
        <p:spPr>
          <a:xfrm>
            <a:off x="457200" y="1484784"/>
            <a:ext cx="4042792" cy="4641379"/>
          </a:xfrm>
        </p:spPr>
        <p:txBody>
          <a:bodyPr>
            <a:normAutofit/>
          </a:bodyPr>
          <a:lstStyle/>
          <a:p>
            <a:r>
              <a:rPr lang="sk-SK" sz="1800" dirty="0" smtClean="0"/>
              <a:t>Je to najdôležitejšia impulzová modulácia, u ktorej je informácia prenášaná amplitúdou (výškou) impulzu a ostatné veličiny zostávajú nezmenené.</a:t>
            </a:r>
          </a:p>
          <a:p>
            <a:r>
              <a:rPr lang="sk-SK" sz="1800" dirty="0" smtClean="0"/>
              <a:t>Je citlivá na rušenie.</a:t>
            </a:r>
          </a:p>
          <a:p>
            <a:r>
              <a:rPr lang="sk-SK" sz="1800" dirty="0" smtClean="0"/>
              <a:t>Vzorkovacia frekvencia musí spĺňať </a:t>
            </a:r>
            <a:r>
              <a:rPr lang="sk-SK" sz="1800" dirty="0" err="1" smtClean="0"/>
              <a:t>Shannonov-Kotelnikov</a:t>
            </a:r>
            <a:r>
              <a:rPr lang="sk-SK" sz="1800" dirty="0" smtClean="0"/>
              <a:t> teorém  </a:t>
            </a:r>
            <a:r>
              <a:rPr lang="sk-SK" sz="1800" dirty="0" err="1" smtClean="0"/>
              <a:t>f</a:t>
            </a:r>
            <a:r>
              <a:rPr lang="sk-SK" sz="1800" baseline="-25000" dirty="0" err="1" smtClean="0"/>
              <a:t>vz</a:t>
            </a:r>
            <a:r>
              <a:rPr lang="sk-SK" sz="1800" baseline="-25000" dirty="0" smtClean="0"/>
              <a:t> </a:t>
            </a:r>
            <a:r>
              <a:rPr lang="sk-SK" sz="1800" dirty="0" smtClean="0"/>
              <a:t>&gt; 2f</a:t>
            </a:r>
            <a:r>
              <a:rPr lang="sk-SK" sz="1800" baseline="-25000" dirty="0" smtClean="0"/>
              <a:t>max</a:t>
            </a:r>
            <a:r>
              <a:rPr lang="sk-SK" sz="1800" dirty="0" smtClean="0"/>
              <a:t>.</a:t>
            </a:r>
          </a:p>
          <a:p>
            <a:r>
              <a:rPr lang="sk-SK" sz="1800" dirty="0" smtClean="0"/>
              <a:t>Existujú dva druhy PAM modulácie:</a:t>
            </a:r>
          </a:p>
          <a:p>
            <a:pPr lvl="0"/>
            <a:r>
              <a:rPr lang="sk-SK" sz="1800" b="1" dirty="0" smtClean="0"/>
              <a:t>prvého druhu</a:t>
            </a:r>
            <a:r>
              <a:rPr lang="sk-SK" sz="1800" dirty="0" smtClean="0"/>
              <a:t>, u ktorej sleduje vzorka priebeh signálu.</a:t>
            </a:r>
          </a:p>
          <a:p>
            <a:pPr lvl="0"/>
            <a:r>
              <a:rPr lang="sk-SK" sz="1800" b="1" dirty="0" smtClean="0"/>
              <a:t>druhého druhu</a:t>
            </a:r>
            <a:r>
              <a:rPr lang="sk-SK" sz="1800" dirty="0" smtClean="0"/>
              <a:t>, kedy vzorka má stálu veľkosť.</a:t>
            </a:r>
          </a:p>
          <a:p>
            <a:endParaRPr lang="sk-SK" sz="1800" dirty="0"/>
          </a:p>
        </p:txBody>
      </p:sp>
      <p:pic>
        <p:nvPicPr>
          <p:cNvPr id="9" name="Zástupný symbol obsahu 8"/>
          <p:cNvPicPr>
            <a:picLocks noGrp="1"/>
          </p:cNvPicPr>
          <p:nvPr>
            <p:ph sz="half" idx="2"/>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4788024" y="1556792"/>
            <a:ext cx="3615803" cy="3384376"/>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274638"/>
            <a:ext cx="8229600" cy="706090"/>
          </a:xfrm>
        </p:spPr>
        <p:txBody>
          <a:bodyPr>
            <a:normAutofit/>
          </a:bodyPr>
          <a:lstStyle/>
          <a:p>
            <a:r>
              <a:rPr lang="sk-SK" sz="2800" dirty="0" err="1" smtClean="0"/>
              <a:t>Pulzne</a:t>
            </a:r>
            <a:r>
              <a:rPr lang="sk-SK" sz="2800" dirty="0" smtClean="0"/>
              <a:t> šírková a </a:t>
            </a:r>
            <a:r>
              <a:rPr lang="sk-SK" sz="2800" dirty="0" err="1" smtClean="0"/>
              <a:t>pulzne</a:t>
            </a:r>
            <a:r>
              <a:rPr lang="sk-SK" sz="2800" dirty="0" smtClean="0"/>
              <a:t> polohová modulácia</a:t>
            </a:r>
            <a:endParaRPr lang="sk-SK" sz="2800" dirty="0"/>
          </a:p>
        </p:txBody>
      </p:sp>
      <p:sp>
        <p:nvSpPr>
          <p:cNvPr id="6" name="Zástupný symbol obsahu 5"/>
          <p:cNvSpPr>
            <a:spLocks noGrp="1"/>
          </p:cNvSpPr>
          <p:nvPr>
            <p:ph idx="1"/>
          </p:nvPr>
        </p:nvSpPr>
        <p:spPr>
          <a:xfrm>
            <a:off x="457200" y="1340768"/>
            <a:ext cx="8229600" cy="4785395"/>
          </a:xfrm>
        </p:spPr>
        <p:txBody>
          <a:bodyPr>
            <a:normAutofit/>
          </a:bodyPr>
          <a:lstStyle/>
          <a:p>
            <a:r>
              <a:rPr lang="sk-SK" sz="1800" b="1" dirty="0" err="1" smtClean="0"/>
              <a:t>Pulzne</a:t>
            </a:r>
            <a:r>
              <a:rPr lang="sk-SK" sz="1800" b="1" dirty="0" smtClean="0"/>
              <a:t> šírková modulácia:</a:t>
            </a:r>
            <a:r>
              <a:rPr lang="sk-SK" sz="1800" dirty="0" smtClean="0"/>
              <a:t> nositeľom informácie je šírka impulzu, t.j. rozdiel medzi </a:t>
            </a:r>
            <a:r>
              <a:rPr lang="sk-SK" sz="1800" dirty="0" err="1" smtClean="0"/>
              <a:t>nábežnou</a:t>
            </a:r>
            <a:r>
              <a:rPr lang="sk-SK" sz="1800" dirty="0" smtClean="0"/>
              <a:t> a </a:t>
            </a:r>
            <a:r>
              <a:rPr lang="sk-SK" sz="1800" dirty="0" err="1" smtClean="0"/>
              <a:t>dobežnou</a:t>
            </a:r>
            <a:r>
              <a:rPr lang="sk-SK" sz="1800" dirty="0" smtClean="0"/>
              <a:t> hranou. </a:t>
            </a:r>
          </a:p>
          <a:p>
            <a:endParaRPr lang="sk-SK" sz="1800" dirty="0" smtClean="0"/>
          </a:p>
          <a:p>
            <a:endParaRPr lang="sk-SK" sz="1800" dirty="0" smtClean="0"/>
          </a:p>
          <a:p>
            <a:endParaRPr lang="sk-SK" sz="1800" dirty="0" smtClean="0"/>
          </a:p>
          <a:p>
            <a:endParaRPr lang="sk-SK" sz="1800" dirty="0" smtClean="0"/>
          </a:p>
          <a:p>
            <a:endParaRPr lang="sk-SK" sz="1800" dirty="0" smtClean="0"/>
          </a:p>
          <a:p>
            <a:r>
              <a:rPr lang="sk-SK" sz="1800" b="1" dirty="0" err="1" smtClean="0"/>
              <a:t>Pulzne</a:t>
            </a:r>
            <a:r>
              <a:rPr lang="sk-SK" sz="1800" b="1" dirty="0" smtClean="0"/>
              <a:t> polohová modulácia</a:t>
            </a:r>
            <a:r>
              <a:rPr lang="sk-SK" sz="1800" dirty="0" smtClean="0"/>
              <a:t>: informácia je prenášaná pomocou impulzov, ktoré sú posunuté od svojho pomyselného stredu.</a:t>
            </a:r>
          </a:p>
          <a:p>
            <a:pPr>
              <a:buNone/>
            </a:pPr>
            <a:endParaRPr lang="sk-SK" sz="1800" dirty="0" smtClean="0"/>
          </a:p>
          <a:p>
            <a:pPr>
              <a:buNone/>
            </a:pPr>
            <a:endParaRPr lang="sk-SK" sz="1800" dirty="0"/>
          </a:p>
        </p:txBody>
      </p:sp>
      <p:pic>
        <p:nvPicPr>
          <p:cNvPr id="7" name="Obrázok 6" descr="3DC94813"/>
          <p:cNvPicPr/>
          <p:nvPr/>
        </p:nvPicPr>
        <p:blipFill>
          <a:blip r:embed="rId2" cstate="print">
            <a:lum contrast="12000"/>
          </a:blip>
          <a:srcRect l="9671" t="4341" r="1576" b="4341"/>
          <a:stretch>
            <a:fillRect/>
          </a:stretch>
        </p:blipFill>
        <p:spPr bwMode="auto">
          <a:xfrm>
            <a:off x="3923928" y="1700808"/>
            <a:ext cx="3960440" cy="1944216"/>
          </a:xfrm>
          <a:prstGeom prst="rect">
            <a:avLst/>
          </a:prstGeom>
          <a:noFill/>
        </p:spPr>
      </p:pic>
      <p:pic>
        <p:nvPicPr>
          <p:cNvPr id="8" name="Obrázok 7" descr="5FCB3AF8"/>
          <p:cNvPicPr/>
          <p:nvPr/>
        </p:nvPicPr>
        <p:blipFill>
          <a:blip r:embed="rId3" cstate="print">
            <a:lum bright="-6000" contrast="12000"/>
          </a:blip>
          <a:srcRect l="5782" t="6367" r="6517" b="6367"/>
          <a:stretch>
            <a:fillRect/>
          </a:stretch>
        </p:blipFill>
        <p:spPr bwMode="auto">
          <a:xfrm>
            <a:off x="3563888" y="4437112"/>
            <a:ext cx="4529708" cy="1728192"/>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sk-SK" sz="2800" dirty="0" smtClean="0"/>
              <a:t>Digitálne modulácie</a:t>
            </a:r>
            <a:endParaRPr lang="sk-SK" sz="2800" dirty="0"/>
          </a:p>
        </p:txBody>
      </p:sp>
      <p:sp>
        <p:nvSpPr>
          <p:cNvPr id="3" name="Zástupný symbol obsahu 2"/>
          <p:cNvSpPr>
            <a:spLocks noGrp="1"/>
          </p:cNvSpPr>
          <p:nvPr>
            <p:ph idx="1"/>
          </p:nvPr>
        </p:nvSpPr>
        <p:spPr>
          <a:xfrm>
            <a:off x="457200" y="1340768"/>
            <a:ext cx="8229600" cy="4785395"/>
          </a:xfrm>
        </p:spPr>
        <p:txBody>
          <a:bodyPr>
            <a:normAutofit/>
          </a:bodyPr>
          <a:lstStyle/>
          <a:p>
            <a:r>
              <a:rPr lang="sk-SK" sz="1800" dirty="0" smtClean="0"/>
              <a:t>Patria medzi impulzové modulácie a slúžia k prenosu vzorkovaného signálu. </a:t>
            </a:r>
          </a:p>
          <a:p>
            <a:r>
              <a:rPr lang="sk-SK" sz="1800" dirty="0" smtClean="0"/>
              <a:t>Vzorkovací spínač vytvorí obyčajne vzorky impulzovej modulácie – najčastejšie PAM, ďalej nasleduje </a:t>
            </a:r>
            <a:r>
              <a:rPr lang="sk-SK" sz="1800" b="1" dirty="0" err="1" smtClean="0"/>
              <a:t>kvantovanie</a:t>
            </a:r>
            <a:r>
              <a:rPr lang="sk-SK" sz="1800" dirty="0" smtClean="0"/>
              <a:t> – tzn. vytvorenie obmedzeného počtu </a:t>
            </a:r>
            <a:r>
              <a:rPr lang="sk-SK" sz="1800" dirty="0" err="1" smtClean="0"/>
              <a:t>kvantizačných</a:t>
            </a:r>
            <a:r>
              <a:rPr lang="sk-SK" sz="1800" dirty="0" smtClean="0"/>
              <a:t> stupňov (hladín) a nakoniec je ku každému vzorku priradený najbližší </a:t>
            </a:r>
            <a:r>
              <a:rPr lang="sk-SK" sz="1800" dirty="0" err="1" smtClean="0"/>
              <a:t>kvantizačný</a:t>
            </a:r>
            <a:r>
              <a:rPr lang="sk-SK" sz="1800" dirty="0" smtClean="0"/>
              <a:t> stupeň. Na úplnom konci nastáva kódovanie. </a:t>
            </a:r>
          </a:p>
          <a:p>
            <a:r>
              <a:rPr lang="sk-SK" sz="1800" b="1" dirty="0" smtClean="0"/>
              <a:t>Kroky pri digitalizácii prenášaného signálu. </a:t>
            </a:r>
          </a:p>
          <a:p>
            <a:pPr lvl="0"/>
            <a:r>
              <a:rPr lang="sk-SK" sz="1800" dirty="0" smtClean="0"/>
              <a:t>vzorkovanie</a:t>
            </a:r>
          </a:p>
          <a:p>
            <a:pPr lvl="0"/>
            <a:r>
              <a:rPr lang="sk-SK" sz="1800" dirty="0" err="1" smtClean="0"/>
              <a:t>kvantovanie</a:t>
            </a:r>
            <a:endParaRPr lang="sk-SK" sz="1800" dirty="0" smtClean="0"/>
          </a:p>
          <a:p>
            <a:pPr lvl="0"/>
            <a:r>
              <a:rPr lang="sk-SK" sz="1800" dirty="0" smtClean="0"/>
              <a:t>Kódovanie</a:t>
            </a:r>
          </a:p>
          <a:p>
            <a:pPr lvl="0"/>
            <a:r>
              <a:rPr lang="sk-SK" sz="1800" dirty="0" smtClean="0"/>
              <a:t>Môže sa realizovať v základnom pásme alebo môže využívať vysokofrekvenčnú nosnú vlnu. </a:t>
            </a:r>
          </a:p>
          <a:p>
            <a:endParaRPr lang="sk-SK"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a:bodyPr>
          <a:lstStyle/>
          <a:p>
            <a:r>
              <a:rPr lang="sk-SK" sz="2800" dirty="0" err="1" smtClean="0"/>
              <a:t>Pulzne</a:t>
            </a:r>
            <a:r>
              <a:rPr lang="sk-SK" sz="2800" dirty="0" smtClean="0"/>
              <a:t> kódová modulácia - PCM</a:t>
            </a:r>
            <a:endParaRPr lang="sk-SK" sz="2800" dirty="0"/>
          </a:p>
        </p:txBody>
      </p:sp>
      <p:sp>
        <p:nvSpPr>
          <p:cNvPr id="3" name="Zástupný symbol obsahu 2"/>
          <p:cNvSpPr>
            <a:spLocks noGrp="1"/>
          </p:cNvSpPr>
          <p:nvPr>
            <p:ph idx="1"/>
          </p:nvPr>
        </p:nvSpPr>
        <p:spPr>
          <a:xfrm>
            <a:off x="457200" y="1412776"/>
            <a:ext cx="8229600" cy="4713387"/>
          </a:xfrm>
        </p:spPr>
        <p:txBody>
          <a:bodyPr>
            <a:normAutofit/>
          </a:bodyPr>
          <a:lstStyle/>
          <a:p>
            <a:r>
              <a:rPr lang="sk-SK" sz="1800" dirty="0" smtClean="0"/>
              <a:t>Jedná sa o diskrétnu moduláciu v základnom pásme. Je základom všetkých digitálnych modulácii. </a:t>
            </a:r>
            <a:r>
              <a:rPr lang="sk-SK" sz="1800" b="1" dirty="0" smtClean="0"/>
              <a:t>Princíp vytvárania signálu PCM:</a:t>
            </a:r>
          </a:p>
          <a:p>
            <a:endParaRPr lang="sk-SK" sz="1800" b="1" dirty="0" smtClean="0"/>
          </a:p>
          <a:p>
            <a:endParaRPr lang="sk-SK" sz="1800" b="1" dirty="0" smtClean="0"/>
          </a:p>
          <a:p>
            <a:endParaRPr lang="sk-SK" sz="1800" b="1" dirty="0" smtClean="0"/>
          </a:p>
          <a:p>
            <a:endParaRPr lang="sk-SK" sz="1800" b="1" dirty="0" smtClean="0"/>
          </a:p>
          <a:p>
            <a:endParaRPr lang="sk-SK" sz="1800" dirty="0" smtClean="0"/>
          </a:p>
          <a:p>
            <a:r>
              <a:rPr lang="sk-SK" sz="1800" dirty="0" smtClean="0"/>
              <a:t>Nevýhodou PCM modulácie, že sa prenáša informácia o skutočnej veľkosti </a:t>
            </a:r>
            <a:r>
              <a:rPr lang="sk-SK" sz="1800" dirty="0" err="1" smtClean="0"/>
              <a:t>kvantovaných</a:t>
            </a:r>
            <a:r>
              <a:rPr lang="sk-SK" sz="1800" dirty="0" smtClean="0"/>
              <a:t> </a:t>
            </a:r>
            <a:r>
              <a:rPr lang="sk-SK" sz="1800" dirty="0" err="1" smtClean="0"/>
              <a:t>vzorkov</a:t>
            </a:r>
            <a:r>
              <a:rPr lang="sk-SK" sz="1800" dirty="0" smtClean="0"/>
              <a:t> modulačného signálu – vysoké nároky na prenosovú rýchlosť. </a:t>
            </a:r>
            <a:endParaRPr lang="sk-SK" sz="1800" b="1" dirty="0" smtClean="0"/>
          </a:p>
          <a:p>
            <a:pPr>
              <a:buNone/>
            </a:pPr>
            <a:endParaRPr lang="sk-SK" sz="1800" dirty="0" smtClean="0"/>
          </a:p>
          <a:p>
            <a:pPr>
              <a:buNone/>
            </a:pPr>
            <a:endParaRPr lang="sk-SK" sz="1800" dirty="0" smtClean="0"/>
          </a:p>
          <a:p>
            <a:endParaRPr lang="sk-SK" sz="1800" dirty="0" smtClean="0"/>
          </a:p>
          <a:p>
            <a:endParaRPr lang="sk-SK" sz="1800" dirty="0" smtClean="0"/>
          </a:p>
          <a:p>
            <a:pPr>
              <a:buNone/>
            </a:pPr>
            <a:endParaRPr lang="sk-SK" sz="1800" dirty="0"/>
          </a:p>
        </p:txBody>
      </p:sp>
      <p:grpSp>
        <p:nvGrpSpPr>
          <p:cNvPr id="5" name="Group 3"/>
          <p:cNvGrpSpPr>
            <a:grpSpLocks/>
          </p:cNvGrpSpPr>
          <p:nvPr/>
        </p:nvGrpSpPr>
        <p:grpSpPr bwMode="auto">
          <a:xfrm>
            <a:off x="755576" y="2420888"/>
            <a:ext cx="7704212" cy="896468"/>
            <a:chOff x="1057" y="2137"/>
            <a:chExt cx="8739" cy="1080"/>
          </a:xfrm>
        </p:grpSpPr>
        <p:sp>
          <p:nvSpPr>
            <p:cNvPr id="6" name="Text Box 4"/>
            <p:cNvSpPr txBox="1">
              <a:spLocks noChangeArrowheads="1"/>
            </p:cNvSpPr>
            <p:nvPr/>
          </p:nvSpPr>
          <p:spPr bwMode="auto">
            <a:xfrm>
              <a:off x="2317" y="2497"/>
              <a:ext cx="1260"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sk-SK" sz="900" b="0" i="0" u="none" strike="noStrike" cap="none" normalizeH="0" baseline="0" dirty="0" smtClean="0">
                  <a:ln>
                    <a:noFill/>
                  </a:ln>
                  <a:solidFill>
                    <a:schemeClr val="tx1"/>
                  </a:solidFill>
                  <a:effectLst/>
                  <a:latin typeface="Calibri" pitchFamily="34" charset="0"/>
                  <a:cs typeface="Arial" pitchFamily="34" charset="0"/>
                </a:rPr>
                <a:t>dolná</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sk-SK" sz="900" b="0" i="0" u="none" strike="noStrike" cap="none" normalizeH="0" baseline="0" dirty="0" err="1" smtClean="0">
                  <a:ln>
                    <a:noFill/>
                  </a:ln>
                  <a:solidFill>
                    <a:schemeClr val="tx1"/>
                  </a:solidFill>
                  <a:effectLst/>
                  <a:latin typeface="Calibri" pitchFamily="34" charset="0"/>
                  <a:cs typeface="Arial" pitchFamily="34" charset="0"/>
                </a:rPr>
                <a:t>priepusť</a:t>
              </a:r>
              <a:endParaRPr kumimoji="0" lang="sk-SK"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 Box 5"/>
            <p:cNvSpPr txBox="1">
              <a:spLocks noChangeArrowheads="1"/>
            </p:cNvSpPr>
            <p:nvPr/>
          </p:nvSpPr>
          <p:spPr bwMode="auto">
            <a:xfrm>
              <a:off x="3997" y="2484"/>
              <a:ext cx="1260"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600"/>
                </a:spcBef>
                <a:spcAft>
                  <a:spcPts val="1000"/>
                </a:spcAft>
                <a:buClrTx/>
                <a:buSzTx/>
                <a:buFontTx/>
                <a:buNone/>
                <a:tabLst/>
              </a:pPr>
              <a:r>
                <a:rPr kumimoji="0" lang="sk-SK" sz="900" b="0" i="0" u="none" strike="noStrike" cap="none" normalizeH="0" baseline="0" smtClean="0">
                  <a:ln>
                    <a:noFill/>
                  </a:ln>
                  <a:solidFill>
                    <a:schemeClr val="tx1"/>
                  </a:solidFill>
                  <a:effectLst/>
                  <a:latin typeface="Calibri" pitchFamily="34" charset="0"/>
                  <a:cs typeface="Arial" pitchFamily="34" charset="0"/>
                </a:rPr>
                <a:t>vzorkovač</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Text Box 6"/>
            <p:cNvSpPr txBox="1">
              <a:spLocks noChangeArrowheads="1"/>
            </p:cNvSpPr>
            <p:nvPr/>
          </p:nvSpPr>
          <p:spPr bwMode="auto">
            <a:xfrm>
              <a:off x="5797" y="2497"/>
              <a:ext cx="1260"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600"/>
                </a:spcBef>
                <a:spcAft>
                  <a:spcPts val="1000"/>
                </a:spcAft>
                <a:buClrTx/>
                <a:buSzTx/>
                <a:buFontTx/>
                <a:buNone/>
                <a:tabLst/>
              </a:pPr>
              <a:r>
                <a:rPr kumimoji="0" lang="sk-SK" sz="900" b="0" i="0" u="none" strike="noStrike" cap="none" normalizeH="0" baseline="0" smtClean="0">
                  <a:ln>
                    <a:noFill/>
                  </a:ln>
                  <a:solidFill>
                    <a:schemeClr val="tx1"/>
                  </a:solidFill>
                  <a:effectLst/>
                  <a:latin typeface="Calibri" pitchFamily="34" charset="0"/>
                  <a:cs typeface="Arial" pitchFamily="34" charset="0"/>
                </a:rPr>
                <a:t>kvantizér</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Text Box 7"/>
            <p:cNvSpPr txBox="1">
              <a:spLocks noChangeArrowheads="1"/>
            </p:cNvSpPr>
            <p:nvPr/>
          </p:nvSpPr>
          <p:spPr bwMode="auto">
            <a:xfrm>
              <a:off x="7537" y="2497"/>
              <a:ext cx="1260"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sk-SK" sz="900" b="0" i="0" u="none" strike="noStrike" cap="none" normalizeH="0" baseline="0" smtClean="0">
                  <a:ln>
                    <a:noFill/>
                  </a:ln>
                  <a:solidFill>
                    <a:schemeClr val="tx1"/>
                  </a:solidFill>
                  <a:effectLst/>
                  <a:latin typeface="Calibri" pitchFamily="34" charset="0"/>
                  <a:cs typeface="Arial" pitchFamily="34" charset="0"/>
                </a:rPr>
                <a:t>kóder</a:t>
              </a:r>
              <a:br>
                <a:rPr kumimoji="0" lang="sk-SK" sz="900" b="0" i="0" u="none" strike="noStrike" cap="none" normalizeH="0" baseline="0" smtClean="0">
                  <a:ln>
                    <a:noFill/>
                  </a:ln>
                  <a:solidFill>
                    <a:schemeClr val="tx1"/>
                  </a:solidFill>
                  <a:effectLst/>
                  <a:latin typeface="Calibri" pitchFamily="34" charset="0"/>
                  <a:cs typeface="Arial" pitchFamily="34" charset="0"/>
                </a:rPr>
              </a:br>
              <a:r>
                <a:rPr kumimoji="0" lang="sk-SK" sz="900" b="0" i="0" u="none" strike="noStrike" cap="none" normalizeH="0" baseline="0" smtClean="0">
                  <a:ln>
                    <a:noFill/>
                  </a:ln>
                  <a:solidFill>
                    <a:schemeClr val="tx1"/>
                  </a:solidFill>
                  <a:effectLst/>
                  <a:latin typeface="Calibri" pitchFamily="34" charset="0"/>
                  <a:cs typeface="Arial" pitchFamily="34" charset="0"/>
                </a:rPr>
                <a:t>A/D</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Line 8"/>
            <p:cNvSpPr>
              <a:spLocks noChangeShapeType="1"/>
            </p:cNvSpPr>
            <p:nvPr/>
          </p:nvSpPr>
          <p:spPr bwMode="auto">
            <a:xfrm>
              <a:off x="1417" y="2857"/>
              <a:ext cx="90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sk-SK"/>
            </a:p>
          </p:txBody>
        </p:sp>
        <p:sp>
          <p:nvSpPr>
            <p:cNvPr id="11" name="Line 9"/>
            <p:cNvSpPr>
              <a:spLocks noChangeShapeType="1"/>
            </p:cNvSpPr>
            <p:nvPr/>
          </p:nvSpPr>
          <p:spPr bwMode="auto">
            <a:xfrm>
              <a:off x="3577" y="2857"/>
              <a:ext cx="473" cy="8"/>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sk-SK"/>
            </a:p>
          </p:txBody>
        </p:sp>
        <p:sp>
          <p:nvSpPr>
            <p:cNvPr id="12" name="Line 10"/>
            <p:cNvSpPr>
              <a:spLocks noChangeShapeType="1"/>
            </p:cNvSpPr>
            <p:nvPr/>
          </p:nvSpPr>
          <p:spPr bwMode="auto">
            <a:xfrm>
              <a:off x="7050" y="2850"/>
              <a:ext cx="487" cy="7"/>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sk-SK"/>
            </a:p>
          </p:txBody>
        </p:sp>
        <p:sp>
          <p:nvSpPr>
            <p:cNvPr id="13" name="Line 11"/>
            <p:cNvSpPr>
              <a:spLocks noChangeShapeType="1"/>
            </p:cNvSpPr>
            <p:nvPr/>
          </p:nvSpPr>
          <p:spPr bwMode="auto">
            <a:xfrm flipV="1">
              <a:off x="5310" y="2850"/>
              <a:ext cx="495"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sk-SK"/>
            </a:p>
          </p:txBody>
        </p:sp>
        <p:sp>
          <p:nvSpPr>
            <p:cNvPr id="14" name="Line 12"/>
            <p:cNvSpPr>
              <a:spLocks noChangeShapeType="1"/>
            </p:cNvSpPr>
            <p:nvPr/>
          </p:nvSpPr>
          <p:spPr bwMode="auto">
            <a:xfrm>
              <a:off x="8797" y="2857"/>
              <a:ext cx="72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sk-SK"/>
            </a:p>
          </p:txBody>
        </p:sp>
        <p:sp>
          <p:nvSpPr>
            <p:cNvPr id="15" name="Text Box 13"/>
            <p:cNvSpPr txBox="1">
              <a:spLocks noChangeArrowheads="1"/>
            </p:cNvSpPr>
            <p:nvPr/>
          </p:nvSpPr>
          <p:spPr bwMode="auto">
            <a:xfrm>
              <a:off x="1057" y="2137"/>
              <a:ext cx="1224" cy="63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k-SK" sz="900" b="0" i="0" u="none" strike="noStrike" cap="none" normalizeH="0" baseline="0" dirty="0" smtClean="0">
                  <a:ln>
                    <a:noFill/>
                  </a:ln>
                  <a:solidFill>
                    <a:schemeClr val="tx1"/>
                  </a:solidFill>
                  <a:effectLst/>
                  <a:latin typeface="Calibri" pitchFamily="34" charset="0"/>
                  <a:cs typeface="Arial" pitchFamily="34" charset="0"/>
                </a:rPr>
                <a:t>analógový vstup m(t)</a:t>
              </a:r>
              <a:endParaRPr kumimoji="0" lang="sk-SK"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Text Box 14"/>
            <p:cNvSpPr txBox="1">
              <a:spLocks noChangeArrowheads="1"/>
            </p:cNvSpPr>
            <p:nvPr/>
          </p:nvSpPr>
          <p:spPr bwMode="auto">
            <a:xfrm>
              <a:off x="8850" y="2175"/>
              <a:ext cx="946" cy="58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sk-SK" sz="900" b="0" i="0" u="none" strike="noStrike" cap="none" normalizeH="0" baseline="0" smtClean="0">
                  <a:ln>
                    <a:noFill/>
                  </a:ln>
                  <a:solidFill>
                    <a:schemeClr val="tx1"/>
                  </a:solidFill>
                  <a:effectLst/>
                  <a:latin typeface="Calibri" pitchFamily="34" charset="0"/>
                  <a:cs typeface="Arial" pitchFamily="34" charset="0"/>
                </a:rPr>
                <a:t>výstup</a:t>
              </a:r>
              <a:br>
                <a:rPr kumimoji="0" lang="sk-SK" sz="900" b="0" i="0" u="none" strike="noStrike" cap="none" normalizeH="0" baseline="0" smtClean="0">
                  <a:ln>
                    <a:noFill/>
                  </a:ln>
                  <a:solidFill>
                    <a:schemeClr val="tx1"/>
                  </a:solidFill>
                  <a:effectLst/>
                  <a:latin typeface="Calibri" pitchFamily="34" charset="0"/>
                  <a:cs typeface="Arial" pitchFamily="34" charset="0"/>
                </a:rPr>
              </a:br>
              <a:r>
                <a:rPr kumimoji="0" lang="sk-SK" sz="900" b="0" i="0" u="none" strike="noStrike" cap="none" normalizeH="0" baseline="0" smtClean="0">
                  <a:ln>
                    <a:noFill/>
                  </a:ln>
                  <a:solidFill>
                    <a:schemeClr val="tx1"/>
                  </a:solidFill>
                  <a:effectLst/>
                  <a:latin typeface="Calibri" pitchFamily="34" charset="0"/>
                  <a:cs typeface="Arial" pitchFamily="34" charset="0"/>
                </a:rPr>
                <a:t>PCM</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755576" y="476672"/>
            <a:ext cx="7920880" cy="566738"/>
          </a:xfrm>
        </p:spPr>
        <p:txBody>
          <a:bodyPr/>
          <a:lstStyle/>
          <a:p>
            <a:r>
              <a:rPr lang="sk-SK" dirty="0" smtClean="0"/>
              <a:t>Príklad </a:t>
            </a:r>
            <a:r>
              <a:rPr lang="sk-SK" dirty="0" err="1" smtClean="0"/>
              <a:t>pulzne</a:t>
            </a:r>
            <a:r>
              <a:rPr lang="sk-SK" dirty="0" smtClean="0"/>
              <a:t> kódovej modulácie</a:t>
            </a:r>
            <a:endParaRPr lang="sk-SK" dirty="0"/>
          </a:p>
        </p:txBody>
      </p:sp>
      <p:sp>
        <p:nvSpPr>
          <p:cNvPr id="6" name="Zástupný symbol textu 5"/>
          <p:cNvSpPr>
            <a:spLocks noGrp="1"/>
          </p:cNvSpPr>
          <p:nvPr>
            <p:ph type="body" sz="half" idx="2"/>
          </p:nvPr>
        </p:nvSpPr>
        <p:spPr>
          <a:xfrm>
            <a:off x="755576" y="4797152"/>
            <a:ext cx="7776864" cy="1584176"/>
          </a:xfrm>
        </p:spPr>
        <p:txBody>
          <a:bodyPr>
            <a:normAutofit/>
          </a:bodyPr>
          <a:lstStyle/>
          <a:p>
            <a:r>
              <a:rPr lang="sk-SK" sz="1800" dirty="0" smtClean="0"/>
              <a:t>Veľkosť vzorky PAM padne vždy medzi dve pevne určené </a:t>
            </a:r>
            <a:r>
              <a:rPr lang="sk-SK" sz="1800" dirty="0" err="1" smtClean="0"/>
              <a:t>kvantizačné</a:t>
            </a:r>
            <a:r>
              <a:rPr lang="sk-SK" sz="1800" dirty="0" smtClean="0"/>
              <a:t> stupne. Uprostred medzi týmito </a:t>
            </a:r>
            <a:r>
              <a:rPr lang="sk-SK" sz="1800" dirty="0" err="1" smtClean="0"/>
              <a:t>kvantizačnými</a:t>
            </a:r>
            <a:r>
              <a:rPr lang="sk-SK" sz="1800" dirty="0" smtClean="0"/>
              <a:t> stupňami je rozhodovacia úroveň, ktorá určuje, na ktorú hladinu sa vzorka zakóduje. Ak je vzorka nad rozhodovacou úrovňou, zakóduje sa hladina vyššia, ak je pod rozhodovacou úrovňou, zakóduje sa hladina nižšia.</a:t>
            </a:r>
            <a:endParaRPr lang="sk-SK" sz="1800" dirty="0"/>
          </a:p>
        </p:txBody>
      </p:sp>
      <p:grpSp>
        <p:nvGrpSpPr>
          <p:cNvPr id="21521" name="Group 17"/>
          <p:cNvGrpSpPr>
            <a:grpSpLocks/>
          </p:cNvGrpSpPr>
          <p:nvPr/>
        </p:nvGrpSpPr>
        <p:grpSpPr bwMode="auto">
          <a:xfrm>
            <a:off x="1940116" y="1340771"/>
            <a:ext cx="4864453" cy="3239182"/>
            <a:chOff x="1077" y="5793"/>
            <a:chExt cx="6337" cy="3391"/>
          </a:xfrm>
        </p:grpSpPr>
        <p:pic>
          <p:nvPicPr>
            <p:cNvPr id="21522" name="Picture 18" descr="2038F82E"/>
            <p:cNvPicPr>
              <a:picLocks noChangeAspect="1" noChangeArrowheads="1"/>
            </p:cNvPicPr>
            <p:nvPr/>
          </p:nvPicPr>
          <p:blipFill>
            <a:blip r:embed="rId2" cstate="print"/>
            <a:srcRect r="8415" b="15217"/>
            <a:stretch>
              <a:fillRect/>
            </a:stretch>
          </p:blipFill>
          <p:spPr bwMode="auto">
            <a:xfrm>
              <a:off x="1077" y="5793"/>
              <a:ext cx="6336" cy="2940"/>
            </a:xfrm>
            <a:prstGeom prst="rect">
              <a:avLst/>
            </a:prstGeom>
            <a:noFill/>
          </p:spPr>
        </p:pic>
        <p:sp>
          <p:nvSpPr>
            <p:cNvPr id="21523" name="Text Box 19"/>
            <p:cNvSpPr txBox="1">
              <a:spLocks noChangeArrowheads="1"/>
            </p:cNvSpPr>
            <p:nvPr/>
          </p:nvSpPr>
          <p:spPr bwMode="auto">
            <a:xfrm>
              <a:off x="6375" y="6180"/>
              <a:ext cx="1039" cy="2478"/>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k-SK" sz="800" b="0" i="0" u="none" strike="noStrike" cap="none" normalizeH="0" baseline="0" dirty="0" err="1" smtClean="0">
                  <a:ln>
                    <a:noFill/>
                  </a:ln>
                  <a:solidFill>
                    <a:schemeClr val="tx1"/>
                  </a:solidFill>
                  <a:effectLst/>
                  <a:latin typeface="Calibri" pitchFamily="34" charset="0"/>
                  <a:cs typeface="Arial" pitchFamily="34" charset="0"/>
                </a:rPr>
                <a:t>Kvantizačná</a:t>
              </a:r>
              <a:r>
                <a:rPr kumimoji="0" lang="sk-SK" sz="800" b="0" i="0" u="none" strike="noStrike" cap="none" normalizeH="0" baseline="0" dirty="0" smtClean="0">
                  <a:ln>
                    <a:noFill/>
                  </a:ln>
                  <a:solidFill>
                    <a:schemeClr val="tx1"/>
                  </a:solidFill>
                  <a:effectLst/>
                  <a:latin typeface="Calibri" pitchFamily="34" charset="0"/>
                  <a:cs typeface="Arial" pitchFamily="34" charset="0"/>
                </a:rPr>
                <a:t> hladina</a:t>
              </a: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sk-SK" sz="8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sk-SK" sz="8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sk-SK" sz="800" b="0" i="0" u="none" strike="noStrike" cap="none" normalizeH="0" baseline="0" dirty="0" smtClean="0">
                  <a:ln>
                    <a:noFill/>
                  </a:ln>
                  <a:solidFill>
                    <a:schemeClr val="tx1"/>
                  </a:solidFill>
                  <a:effectLst/>
                  <a:latin typeface="Calibri" pitchFamily="34" charset="0"/>
                  <a:cs typeface="Arial" pitchFamily="34" charset="0"/>
                </a:rPr>
                <a:t>Rozhodovacia úroveň</a:t>
              </a: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sk-SK" sz="8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sk-SK" sz="800" b="0" i="0" u="none" strike="noStrike" cap="none" normalizeH="0" baseline="0" dirty="0" smtClean="0">
                  <a:ln>
                    <a:noFill/>
                  </a:ln>
                  <a:solidFill>
                    <a:schemeClr val="tx1"/>
                  </a:solidFill>
                  <a:effectLst/>
                  <a:latin typeface="Calibri" pitchFamily="34" charset="0"/>
                  <a:cs typeface="Arial" pitchFamily="34" charset="0"/>
                </a:rPr>
                <a:t>NF signál</a:t>
              </a: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sk-SK" sz="8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sk-SK" sz="800" b="0" i="0" u="none" strike="noStrike" cap="none" normalizeH="0" baseline="0" dirty="0" smtClean="0">
                  <a:ln>
                    <a:noFill/>
                  </a:ln>
                  <a:solidFill>
                    <a:schemeClr val="tx1"/>
                  </a:solidFill>
                  <a:effectLst/>
                  <a:latin typeface="Calibri" pitchFamily="34" charset="0"/>
                  <a:cs typeface="Arial" pitchFamily="34" charset="0"/>
                </a:rPr>
                <a:t>Vysielané  po vedení</a:t>
              </a:r>
              <a:endParaRPr kumimoji="0" lang="sk-SK"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24" name="Text Box 20"/>
            <p:cNvSpPr txBox="1">
              <a:spLocks noChangeArrowheads="1"/>
            </p:cNvSpPr>
            <p:nvPr/>
          </p:nvSpPr>
          <p:spPr bwMode="auto">
            <a:xfrm>
              <a:off x="2067" y="8808"/>
              <a:ext cx="1982" cy="37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k-SK" sz="800" b="0" i="0" u="none" strike="noStrike" cap="none" normalizeH="0" baseline="0" dirty="0" smtClean="0">
                  <a:ln>
                    <a:noFill/>
                  </a:ln>
                  <a:solidFill>
                    <a:schemeClr val="tx1"/>
                  </a:solidFill>
                  <a:effectLst/>
                  <a:latin typeface="Calibri" pitchFamily="34" charset="0"/>
                  <a:cs typeface="Arial" pitchFamily="34" charset="0"/>
                </a:rPr>
                <a:t>Doba odberu </a:t>
              </a:r>
              <a:r>
                <a:rPr kumimoji="0" lang="sk-SK" sz="800" b="0" i="0" u="none" strike="noStrike" cap="none" normalizeH="0" baseline="0" dirty="0" err="1" smtClean="0">
                  <a:ln>
                    <a:noFill/>
                  </a:ln>
                  <a:solidFill>
                    <a:schemeClr val="tx1"/>
                  </a:solidFill>
                  <a:effectLst/>
                  <a:latin typeface="Calibri" pitchFamily="34" charset="0"/>
                  <a:cs typeface="Arial" pitchFamily="34" charset="0"/>
                </a:rPr>
                <a:t>vzorkov</a:t>
              </a:r>
              <a:endParaRPr kumimoji="0" lang="sk-SK" sz="18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sk-SK" sz="2800" dirty="0" smtClean="0"/>
              <a:t>Vznik a prenos informácie</a:t>
            </a:r>
            <a:endParaRPr lang="sk-SK" sz="2800" dirty="0"/>
          </a:p>
        </p:txBody>
      </p:sp>
      <p:sp>
        <p:nvSpPr>
          <p:cNvPr id="3" name="Zástupný symbol obsahu 2"/>
          <p:cNvSpPr>
            <a:spLocks noGrp="1"/>
          </p:cNvSpPr>
          <p:nvPr>
            <p:ph idx="1"/>
          </p:nvPr>
        </p:nvSpPr>
        <p:spPr>
          <a:xfrm>
            <a:off x="457200" y="1340768"/>
            <a:ext cx="8229600" cy="4785395"/>
          </a:xfrm>
        </p:spPr>
        <p:txBody>
          <a:bodyPr>
            <a:normAutofit/>
          </a:bodyPr>
          <a:lstStyle/>
          <a:p>
            <a:r>
              <a:rPr lang="sk-SK" sz="1800" b="1" dirty="0"/>
              <a:t>Informácia</a:t>
            </a:r>
            <a:r>
              <a:rPr lang="sk-SK" sz="1800" dirty="0"/>
              <a:t> je všetko, čo akýmkoľvek spôsobom rozširuje oblasť nášho </a:t>
            </a:r>
            <a:r>
              <a:rPr lang="sk-SK" sz="1800" dirty="0" smtClean="0"/>
              <a:t>poznania – rečou vyjadrená myšlienka, hudobný prejav, fotografia atď.</a:t>
            </a:r>
          </a:p>
          <a:p>
            <a:r>
              <a:rPr lang="sk-SK" sz="1800" dirty="0" smtClean="0"/>
              <a:t>Vnímame ju buď bezprostredne alebo najčastejšie sprostredkovane (rozhlas, televízia).</a:t>
            </a:r>
          </a:p>
          <a:p>
            <a:r>
              <a:rPr lang="sk-SK" sz="1800" b="1" dirty="0"/>
              <a:t>Akustické</a:t>
            </a:r>
            <a:r>
              <a:rPr lang="sk-SK" sz="1800" dirty="0"/>
              <a:t> informácie sú také, ktoré môžeme vnímať sluchovým orgánom ako zvuk. Ľudské ucho vníma akustické chvenie prostredia s frekvenciou od 16Hz do 20 kHz.</a:t>
            </a:r>
          </a:p>
          <a:p>
            <a:r>
              <a:rPr lang="sk-SK" sz="1800" b="1" dirty="0"/>
              <a:t>Vizuálne</a:t>
            </a:r>
            <a:r>
              <a:rPr lang="sk-SK" sz="1800" dirty="0"/>
              <a:t> informácie sú všetky informácie, ktoré vnímame zrakovým orgánom ako obraz. Človek vníma svetelné lúče, predstavujúce elektromagnetické vlnenie s vlnovou dĺžkou 0,39 až 0,76 </a:t>
            </a:r>
            <a:r>
              <a:rPr lang="sk-SK" sz="1800" dirty="0" err="1"/>
              <a:t>μm</a:t>
            </a:r>
            <a:r>
              <a:rPr lang="sk-SK" sz="1800" dirty="0" smtClean="0"/>
              <a:t>.</a:t>
            </a:r>
          </a:p>
          <a:p>
            <a:r>
              <a:rPr lang="sk-SK" sz="1800" b="1" dirty="0"/>
              <a:t>Komunikácia</a:t>
            </a:r>
            <a:r>
              <a:rPr lang="sk-SK" sz="1800" dirty="0"/>
              <a:t> je prenos informácie podľa dohodnutých pravidiel.</a:t>
            </a:r>
          </a:p>
          <a:p>
            <a:endParaRPr lang="sk-SK"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a:bodyPr>
          <a:lstStyle/>
          <a:p>
            <a:r>
              <a:rPr lang="sk-SK" sz="2800" dirty="0" smtClean="0"/>
              <a:t>Prenos informácie</a:t>
            </a:r>
            <a:endParaRPr lang="sk-SK" sz="2800" dirty="0"/>
          </a:p>
        </p:txBody>
      </p:sp>
      <p:sp>
        <p:nvSpPr>
          <p:cNvPr id="3" name="Zástupný symbol obsahu 2"/>
          <p:cNvSpPr>
            <a:spLocks noGrp="1"/>
          </p:cNvSpPr>
          <p:nvPr>
            <p:ph idx="1"/>
          </p:nvPr>
        </p:nvSpPr>
        <p:spPr>
          <a:xfrm>
            <a:off x="457200" y="1484784"/>
            <a:ext cx="8229600" cy="4896544"/>
          </a:xfrm>
        </p:spPr>
        <p:txBody>
          <a:bodyPr>
            <a:normAutofit/>
          </a:bodyPr>
          <a:lstStyle/>
          <a:p>
            <a:r>
              <a:rPr lang="sk-SK" sz="1800" b="1" dirty="0" smtClean="0"/>
              <a:t>Bloková schéma prenosu informácie:</a:t>
            </a:r>
          </a:p>
          <a:p>
            <a:endParaRPr lang="sk-SK" sz="1800" dirty="0" smtClean="0"/>
          </a:p>
          <a:p>
            <a:endParaRPr lang="sk-SK" sz="1800" dirty="0" smtClean="0"/>
          </a:p>
          <a:p>
            <a:endParaRPr lang="sk-SK" sz="1800" dirty="0" smtClean="0"/>
          </a:p>
          <a:p>
            <a:endParaRPr lang="sk-SK" sz="1800" dirty="0" smtClean="0"/>
          </a:p>
          <a:p>
            <a:r>
              <a:rPr lang="sk-SK" sz="1800" b="1" dirty="0" smtClean="0"/>
              <a:t>Kódovanie</a:t>
            </a:r>
            <a:r>
              <a:rPr lang="sk-SK" sz="1800" dirty="0" smtClean="0"/>
              <a:t> – rozumieme ním proces, ktorý správam vyjadreným v jednej abecede priradzuje vyjadrenie v druhej abecede tak, aby existovalo jednoznačné priradenie medzi správami. Kódovaním sa nemení ani obsah správy ani množstvo informácie.</a:t>
            </a:r>
          </a:p>
          <a:p>
            <a:r>
              <a:rPr lang="sk-SK" sz="1800" dirty="0" smtClean="0"/>
              <a:t>Pre prenos akustických a vizuálnych správ využívame bezdrôtový prenos správ </a:t>
            </a:r>
            <a:r>
              <a:rPr lang="sk-SK" sz="1800" b="1" dirty="0" smtClean="0"/>
              <a:t>pomocou vysokofrekvenčného elektromagnetického poľa</a:t>
            </a:r>
            <a:r>
              <a:rPr lang="sk-SK" sz="1800" dirty="0" smtClean="0"/>
              <a:t>. Na vysielacej strane sa prevádza modulácia, na prijímacej strane demodulácia.</a:t>
            </a:r>
          </a:p>
          <a:p>
            <a:endParaRPr lang="sk-SK" sz="1800" dirty="0" smtClean="0"/>
          </a:p>
          <a:p>
            <a:pPr>
              <a:buNone/>
            </a:pPr>
            <a:endParaRPr lang="sk-SK" sz="1800" dirty="0" smtClean="0"/>
          </a:p>
          <a:p>
            <a:pPr>
              <a:buNone/>
            </a:pPr>
            <a:endParaRPr lang="sk-SK" sz="1800" dirty="0" smtClean="0"/>
          </a:p>
          <a:p>
            <a:pPr>
              <a:buNone/>
            </a:pPr>
            <a:endParaRPr lang="sk-SK" sz="1800" dirty="0"/>
          </a:p>
          <a:p>
            <a:pPr>
              <a:buNone/>
            </a:pPr>
            <a:endParaRPr lang="sk-SK" sz="1800" dirty="0" smtClean="0"/>
          </a:p>
          <a:p>
            <a:pPr>
              <a:buNone/>
            </a:pPr>
            <a:endParaRPr lang="sk-SK" sz="1800" dirty="0"/>
          </a:p>
        </p:txBody>
      </p:sp>
      <p:grpSp>
        <p:nvGrpSpPr>
          <p:cNvPr id="4" name="Group 16"/>
          <p:cNvGrpSpPr>
            <a:grpSpLocks/>
          </p:cNvGrpSpPr>
          <p:nvPr/>
        </p:nvGrpSpPr>
        <p:grpSpPr bwMode="auto">
          <a:xfrm>
            <a:off x="1691680" y="2132856"/>
            <a:ext cx="4914900" cy="1052512"/>
            <a:chOff x="2137" y="8153"/>
            <a:chExt cx="7740" cy="1657"/>
          </a:xfrm>
        </p:grpSpPr>
        <p:grpSp>
          <p:nvGrpSpPr>
            <p:cNvPr id="5" name="Group 17"/>
            <p:cNvGrpSpPr>
              <a:grpSpLocks/>
            </p:cNvGrpSpPr>
            <p:nvPr/>
          </p:nvGrpSpPr>
          <p:grpSpPr bwMode="auto">
            <a:xfrm>
              <a:off x="2137" y="8153"/>
              <a:ext cx="7740" cy="1004"/>
              <a:chOff x="2137" y="8153"/>
              <a:chExt cx="7740" cy="1004"/>
            </a:xfrm>
          </p:grpSpPr>
          <p:sp>
            <p:nvSpPr>
              <p:cNvPr id="7" name="Rectangle 18"/>
              <p:cNvSpPr>
                <a:spLocks noChangeArrowheads="1"/>
              </p:cNvSpPr>
              <p:nvPr/>
            </p:nvSpPr>
            <p:spPr bwMode="auto">
              <a:xfrm>
                <a:off x="2137" y="8257"/>
                <a:ext cx="2160" cy="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k-SK" sz="1100" b="0" i="0" u="none" strike="noStrike" cap="none" normalizeH="0" baseline="0" smtClean="0">
                    <a:ln>
                      <a:noFill/>
                    </a:ln>
                    <a:solidFill>
                      <a:schemeClr val="tx1"/>
                    </a:solidFill>
                    <a:effectLst/>
                    <a:latin typeface="Calibri" pitchFamily="34" charset="0"/>
                    <a:cs typeface="Arial" pitchFamily="34" charset="0"/>
                  </a:rPr>
                  <a:t>zdroj</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sk-SK" sz="1100" b="0" i="0" u="none" strike="noStrike" cap="none" normalizeH="0" baseline="0" smtClean="0">
                    <a:ln>
                      <a:noFill/>
                    </a:ln>
                    <a:solidFill>
                      <a:schemeClr val="tx1"/>
                    </a:solidFill>
                    <a:effectLst/>
                    <a:latin typeface="Calibri" pitchFamily="34" charset="0"/>
                    <a:cs typeface="Arial" pitchFamily="34" charset="0"/>
                  </a:rPr>
                  <a:t>informácie</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19"/>
              <p:cNvSpPr>
                <a:spLocks noChangeArrowheads="1"/>
              </p:cNvSpPr>
              <p:nvPr/>
            </p:nvSpPr>
            <p:spPr bwMode="auto">
              <a:xfrm>
                <a:off x="7717" y="8257"/>
                <a:ext cx="2160" cy="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k-SK" sz="1100" b="0" i="0" u="none" strike="noStrike" cap="none" normalizeH="0" baseline="0" smtClean="0">
                    <a:ln>
                      <a:noFill/>
                    </a:ln>
                    <a:solidFill>
                      <a:schemeClr val="tx1"/>
                    </a:solidFill>
                    <a:effectLst/>
                    <a:latin typeface="Calibri" pitchFamily="34" charset="0"/>
                    <a:cs typeface="Arial" pitchFamily="34" charset="0"/>
                  </a:rPr>
                  <a:t>spotrebič</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sk-SK" sz="1100" b="1" i="0" u="none" strike="noStrike" cap="none" normalizeH="0" baseline="0" smtClean="0">
                    <a:ln>
                      <a:noFill/>
                    </a:ln>
                    <a:solidFill>
                      <a:schemeClr val="tx1"/>
                    </a:solidFill>
                    <a:effectLst/>
                    <a:latin typeface="Calibri" pitchFamily="34" charset="0"/>
                    <a:cs typeface="Arial" pitchFamily="34" charset="0"/>
                  </a:rPr>
                  <a:t>informácie</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Text Box 20"/>
              <p:cNvSpPr txBox="1">
                <a:spLocks noChangeArrowheads="1"/>
              </p:cNvSpPr>
              <p:nvPr/>
            </p:nvSpPr>
            <p:spPr bwMode="auto">
              <a:xfrm>
                <a:off x="4958" y="8153"/>
                <a:ext cx="2092" cy="360"/>
              </a:xfrm>
              <a:prstGeom prst="rect">
                <a:avLst/>
              </a:prstGeom>
              <a:solidFill>
                <a:srgbClr val="FFFFFF"/>
              </a:solidFill>
              <a:ln w="9525">
                <a:noFill/>
                <a:miter lim="800000"/>
                <a:headEnd/>
                <a:tailEnd/>
              </a:ln>
            </p:spPr>
            <p:txBody>
              <a:bodyPr vert="horz" wrap="square" lIns="54000" tIns="10800" rIns="54000" bIns="108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k-SK" sz="1100" b="0" i="0" u="none" strike="noStrike" cap="none" normalizeH="0" baseline="0" smtClean="0">
                    <a:ln>
                      <a:noFill/>
                    </a:ln>
                    <a:solidFill>
                      <a:schemeClr val="tx1"/>
                    </a:solidFill>
                    <a:effectLst/>
                    <a:latin typeface="Calibri" pitchFamily="34" charset="0"/>
                    <a:cs typeface="Arial" pitchFamily="34" charset="0"/>
                  </a:rPr>
                  <a:t>prenos informácie</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Line 21"/>
              <p:cNvSpPr>
                <a:spLocks noChangeShapeType="1"/>
              </p:cNvSpPr>
              <p:nvPr/>
            </p:nvSpPr>
            <p:spPr bwMode="auto">
              <a:xfrm>
                <a:off x="4320" y="8715"/>
                <a:ext cx="342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sk-SK"/>
              </a:p>
            </p:txBody>
          </p:sp>
        </p:grpSp>
        <p:sp>
          <p:nvSpPr>
            <p:cNvPr id="6" name="Text Box 22"/>
            <p:cNvSpPr txBox="1">
              <a:spLocks noChangeArrowheads="1"/>
            </p:cNvSpPr>
            <p:nvPr/>
          </p:nvSpPr>
          <p:spPr bwMode="auto">
            <a:xfrm>
              <a:off x="3934" y="9337"/>
              <a:ext cx="4373" cy="47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k-SK" sz="900" b="1" i="0" u="none" strike="noStrike" cap="none" normalizeH="0" baseline="0" smtClean="0">
                  <a:ln>
                    <a:noFill/>
                  </a:ln>
                  <a:solidFill>
                    <a:schemeClr val="tx1"/>
                  </a:solidFill>
                  <a:effectLst/>
                  <a:latin typeface="Calibri" pitchFamily="34" charset="0"/>
                  <a:cs typeface="Arial" pitchFamily="34" charset="0"/>
                </a:rPr>
                <a:t>Obrázok 6.1 Systém prenosu informácii</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755576" y="692696"/>
            <a:ext cx="7848872" cy="566738"/>
          </a:xfrm>
        </p:spPr>
        <p:txBody>
          <a:bodyPr/>
          <a:lstStyle/>
          <a:p>
            <a:r>
              <a:rPr lang="sk-SK" dirty="0" smtClean="0"/>
              <a:t>Rádiokomunikačný prenos</a:t>
            </a:r>
            <a:endParaRPr lang="sk-SK" dirty="0"/>
          </a:p>
        </p:txBody>
      </p:sp>
      <p:sp>
        <p:nvSpPr>
          <p:cNvPr id="6" name="Zástupný symbol textu 5"/>
          <p:cNvSpPr>
            <a:spLocks noGrp="1"/>
          </p:cNvSpPr>
          <p:nvPr>
            <p:ph type="body" sz="half" idx="2"/>
          </p:nvPr>
        </p:nvSpPr>
        <p:spPr>
          <a:xfrm>
            <a:off x="827584" y="4221088"/>
            <a:ext cx="7632848" cy="1951112"/>
          </a:xfrm>
        </p:spPr>
        <p:txBody>
          <a:bodyPr>
            <a:noAutofit/>
          </a:bodyPr>
          <a:lstStyle/>
          <a:p>
            <a:r>
              <a:rPr lang="sk-SK" sz="1800" dirty="0" smtClean="0"/>
              <a:t>Proces modulácie uskutočňuje v modulátore, do ktorého sa privádzame analógový alebo diskrétny modulačný signál nesúci informáciu a nemodulovanú nosnú vlnu. Vysielacia anténa vyžiari do priestoru </a:t>
            </a:r>
            <a:r>
              <a:rPr lang="sk-SK" sz="1800" dirty="0" err="1" smtClean="0"/>
              <a:t>vf</a:t>
            </a:r>
            <a:r>
              <a:rPr lang="sk-SK" sz="1800" dirty="0" smtClean="0"/>
              <a:t>. elektromagnetickú vlnu, ktorá obsahuje aj modulačný signál. Na prijímacej strane je signál vysielača zachytávaný prijímacou anténou a po zosilnení privádzaný do demodulátora. V demodulátore je tento signál prekladaný do základného frekvenčného pásma – demodulácia.</a:t>
            </a:r>
            <a:endParaRPr lang="sk-SK" sz="1800" dirty="0"/>
          </a:p>
        </p:txBody>
      </p:sp>
      <p:grpSp>
        <p:nvGrpSpPr>
          <p:cNvPr id="1026" name="Group 2"/>
          <p:cNvGrpSpPr>
            <a:grpSpLocks/>
          </p:cNvGrpSpPr>
          <p:nvPr/>
        </p:nvGrpSpPr>
        <p:grpSpPr bwMode="auto">
          <a:xfrm>
            <a:off x="971600" y="1412776"/>
            <a:ext cx="7272808" cy="2592288"/>
            <a:chOff x="1957" y="6030"/>
            <a:chExt cx="8999" cy="3307"/>
          </a:xfrm>
        </p:grpSpPr>
        <p:grpSp>
          <p:nvGrpSpPr>
            <p:cNvPr id="1027" name="Group 3"/>
            <p:cNvGrpSpPr>
              <a:grpSpLocks/>
            </p:cNvGrpSpPr>
            <p:nvPr/>
          </p:nvGrpSpPr>
          <p:grpSpPr bwMode="auto">
            <a:xfrm>
              <a:off x="1957" y="6030"/>
              <a:ext cx="8999" cy="2708"/>
              <a:chOff x="1359" y="7133"/>
              <a:chExt cx="8999" cy="2708"/>
            </a:xfrm>
          </p:grpSpPr>
          <p:sp>
            <p:nvSpPr>
              <p:cNvPr id="1028" name="Text Box 4"/>
              <p:cNvSpPr txBox="1">
                <a:spLocks noChangeArrowheads="1"/>
              </p:cNvSpPr>
              <p:nvPr/>
            </p:nvSpPr>
            <p:spPr bwMode="auto">
              <a:xfrm>
                <a:off x="3023" y="9158"/>
                <a:ext cx="833" cy="68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k-SK" sz="900" b="0" i="0" u="none" strike="noStrike" cap="none" normalizeH="0" baseline="0" smtClean="0">
                    <a:ln>
                      <a:noFill/>
                    </a:ln>
                    <a:solidFill>
                      <a:schemeClr val="tx1"/>
                    </a:solidFill>
                    <a:effectLst/>
                    <a:latin typeface="Calibri" pitchFamily="34" charset="0"/>
                    <a:cs typeface="Arial" pitchFamily="34" charset="0"/>
                  </a:rPr>
                  <a:t>nosná vlna</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5018" y="7133"/>
                <a:ext cx="1620" cy="623"/>
              </a:xfrm>
              <a:prstGeom prst="rect">
                <a:avLst/>
              </a:prstGeom>
              <a:solidFill>
                <a:srgbClr val="FFFFFF"/>
              </a:solidFill>
              <a:ln w="9525">
                <a:noFill/>
                <a:miter lim="800000"/>
                <a:headEnd/>
                <a:tailEnd/>
              </a:ln>
            </p:spPr>
            <p:txBody>
              <a:bodyPr vert="horz" wrap="square" lIns="18000" tIns="45720" rIns="1800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sk-SK" sz="900" b="0" i="0" u="none" strike="noStrike" cap="none" normalizeH="0" baseline="0" smtClean="0">
                    <a:ln>
                      <a:noFill/>
                    </a:ln>
                    <a:solidFill>
                      <a:schemeClr val="tx1"/>
                    </a:solidFill>
                    <a:effectLst/>
                    <a:latin typeface="Calibri" pitchFamily="34" charset="0"/>
                    <a:cs typeface="Arial" pitchFamily="34" charset="0"/>
                  </a:rPr>
                  <a:t>elektromagnetická vlna</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1030" name="Text Box 6"/>
              <p:cNvSpPr txBox="1">
                <a:spLocks noChangeArrowheads="1"/>
              </p:cNvSpPr>
              <p:nvPr/>
            </p:nvSpPr>
            <p:spPr bwMode="auto">
              <a:xfrm>
                <a:off x="6324" y="7590"/>
                <a:ext cx="1178" cy="72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sk-SK" sz="900" b="0" i="0" u="none" strike="noStrike" cap="none" normalizeH="0" baseline="0" smtClean="0">
                    <a:ln>
                      <a:noFill/>
                    </a:ln>
                    <a:solidFill>
                      <a:schemeClr val="tx1"/>
                    </a:solidFill>
                    <a:effectLst/>
                    <a:latin typeface="Calibri" pitchFamily="34" charset="0"/>
                    <a:cs typeface="Arial" pitchFamily="34" charset="0"/>
                  </a:rPr>
                  <a:t>prijímacia anténa</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Text Box 7"/>
              <p:cNvSpPr txBox="1">
                <a:spLocks noChangeArrowheads="1"/>
              </p:cNvSpPr>
              <p:nvPr/>
            </p:nvSpPr>
            <p:spPr bwMode="auto">
              <a:xfrm>
                <a:off x="4118" y="7643"/>
                <a:ext cx="1260" cy="72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sk-SK" sz="900" b="0" i="0" u="none" strike="noStrike" cap="none" normalizeH="0" baseline="0" smtClean="0">
                    <a:ln>
                      <a:noFill/>
                    </a:ln>
                    <a:solidFill>
                      <a:schemeClr val="tx1"/>
                    </a:solidFill>
                    <a:effectLst/>
                    <a:latin typeface="Calibri" pitchFamily="34" charset="0"/>
                    <a:cs typeface="Arial" pitchFamily="34" charset="0"/>
                  </a:rPr>
                  <a:t>vysielacia anténa</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Text Box 8"/>
              <p:cNvSpPr txBox="1">
                <a:spLocks noChangeArrowheads="1"/>
              </p:cNvSpPr>
              <p:nvPr/>
            </p:nvSpPr>
            <p:spPr bwMode="auto">
              <a:xfrm>
                <a:off x="9345" y="8103"/>
                <a:ext cx="1013" cy="668"/>
              </a:xfrm>
              <a:prstGeom prst="rect">
                <a:avLst/>
              </a:prstGeom>
              <a:solidFill>
                <a:srgbClr val="FFFFFF"/>
              </a:solidFill>
              <a:ln w="9525">
                <a:noFill/>
                <a:miter lim="800000"/>
                <a:headEnd/>
                <a:tailEnd/>
              </a:ln>
            </p:spPr>
            <p:txBody>
              <a:bodyPr vert="horz" wrap="square" lIns="18000" tIns="45720" rIns="1800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sk-SK" sz="900" b="0" i="0" u="none" strike="noStrike" cap="none" normalizeH="0" baseline="0" smtClean="0">
                    <a:ln>
                      <a:noFill/>
                    </a:ln>
                    <a:solidFill>
                      <a:schemeClr val="tx1"/>
                    </a:solidFill>
                    <a:effectLst/>
                    <a:latin typeface="Calibri" pitchFamily="34" charset="0"/>
                    <a:cs typeface="Arial" pitchFamily="34" charset="0"/>
                  </a:rPr>
                  <a:t>demodulo-vaný signál</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Text Box 9"/>
              <p:cNvSpPr txBox="1">
                <a:spLocks noChangeArrowheads="1"/>
              </p:cNvSpPr>
              <p:nvPr/>
            </p:nvSpPr>
            <p:spPr bwMode="auto">
              <a:xfrm>
                <a:off x="1359" y="8091"/>
                <a:ext cx="1038" cy="668"/>
              </a:xfrm>
              <a:prstGeom prst="rect">
                <a:avLst/>
              </a:prstGeom>
              <a:solidFill>
                <a:srgbClr val="FFFFFF"/>
              </a:solidFill>
              <a:ln w="9525">
                <a:noFill/>
                <a:miter lim="800000"/>
                <a:headEnd/>
                <a:tailEnd/>
              </a:ln>
            </p:spPr>
            <p:txBody>
              <a:bodyPr vert="horz" wrap="square" lIns="18000" tIns="45720" rIns="1800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sk-SK" sz="900" b="0" i="0" u="none" strike="noStrike" cap="none" normalizeH="0" baseline="0" smtClean="0">
                    <a:ln>
                      <a:noFill/>
                    </a:ln>
                    <a:solidFill>
                      <a:schemeClr val="tx1"/>
                    </a:solidFill>
                    <a:effectLst/>
                    <a:latin typeface="Calibri" pitchFamily="34" charset="0"/>
                    <a:cs typeface="Arial" pitchFamily="34" charset="0"/>
                  </a:rPr>
                  <a:t>modulačný signál</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Line 10"/>
              <p:cNvSpPr>
                <a:spLocks noChangeShapeType="1"/>
              </p:cNvSpPr>
              <p:nvPr/>
            </p:nvSpPr>
            <p:spPr bwMode="auto">
              <a:xfrm>
                <a:off x="1597" y="8732"/>
                <a:ext cx="72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sk-SK"/>
              </a:p>
            </p:txBody>
          </p:sp>
          <p:sp>
            <p:nvSpPr>
              <p:cNvPr id="1035" name="Text Box 11"/>
              <p:cNvSpPr txBox="1">
                <a:spLocks noChangeArrowheads="1"/>
              </p:cNvSpPr>
              <p:nvPr/>
            </p:nvSpPr>
            <p:spPr bwMode="auto">
              <a:xfrm>
                <a:off x="3937" y="8346"/>
                <a:ext cx="1260" cy="720"/>
              </a:xfrm>
              <a:prstGeom prst="rect">
                <a:avLst/>
              </a:prstGeom>
              <a:solidFill>
                <a:srgbClr val="FFFFFF"/>
              </a:solidFill>
              <a:ln w="9525">
                <a:solidFill>
                  <a:srgbClr val="000000"/>
                </a:solidFill>
                <a:miter lim="800000"/>
                <a:headEnd/>
                <a:tailEnd/>
              </a:ln>
            </p:spPr>
            <p:txBody>
              <a:bodyPr vert="horz" wrap="square" lIns="36000" tIns="45720" rIns="3600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sk-SK" sz="900" b="0" i="0" u="none" strike="noStrike" cap="none" normalizeH="0" baseline="0" dirty="0" err="1" smtClean="0">
                    <a:ln>
                      <a:noFill/>
                    </a:ln>
                    <a:solidFill>
                      <a:schemeClr val="tx1"/>
                    </a:solidFill>
                    <a:effectLst/>
                    <a:latin typeface="Calibri" pitchFamily="34" charset="0"/>
                    <a:cs typeface="Arial" pitchFamily="34" charset="0"/>
                  </a:rPr>
                  <a:t>vysokofrekv</a:t>
                </a:r>
                <a:r>
                  <a:rPr kumimoji="0" lang="sk-SK" sz="900" b="0" i="0" u="none" strike="noStrike" cap="none" normalizeH="0" baseline="0" dirty="0" smtClean="0">
                    <a:ln>
                      <a:noFill/>
                    </a:ln>
                    <a:solidFill>
                      <a:schemeClr val="tx1"/>
                    </a:solidFill>
                    <a:effectLst/>
                    <a:latin typeface="Calibri" pitchFamily="34" charset="0"/>
                    <a:cs typeface="Arial" pitchFamily="34" charset="0"/>
                  </a:rPr>
                  <a:t>. zosilňovač</a:t>
                </a:r>
                <a:endParaRPr kumimoji="0" lang="sk-SK"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6" name="Text Box 12"/>
              <p:cNvSpPr txBox="1">
                <a:spLocks noChangeArrowheads="1"/>
              </p:cNvSpPr>
              <p:nvPr/>
            </p:nvSpPr>
            <p:spPr bwMode="auto">
              <a:xfrm>
                <a:off x="2317" y="8346"/>
                <a:ext cx="1260" cy="720"/>
              </a:xfrm>
              <a:prstGeom prst="rect">
                <a:avLst/>
              </a:prstGeom>
              <a:solidFill>
                <a:srgbClr val="FFFFFF"/>
              </a:solidFill>
              <a:ln w="9525">
                <a:solidFill>
                  <a:srgbClr val="000000"/>
                </a:solidFill>
                <a:miter lim="800000"/>
                <a:headEnd/>
                <a:tailEnd/>
              </a:ln>
            </p:spPr>
            <p:txBody>
              <a:bodyPr vert="horz" wrap="square" lIns="36000" tIns="45720" rIns="36000" bIns="45720"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1000"/>
                  </a:spcAft>
                  <a:buClrTx/>
                  <a:buSzTx/>
                  <a:buFontTx/>
                  <a:buNone/>
                  <a:tabLst/>
                </a:pPr>
                <a:r>
                  <a:rPr kumimoji="0" lang="sk-SK" sz="900" b="0" i="0" u="none" strike="noStrike" cap="none" normalizeH="0" baseline="0" smtClean="0">
                    <a:ln>
                      <a:noFill/>
                    </a:ln>
                    <a:solidFill>
                      <a:schemeClr val="tx1"/>
                    </a:solidFill>
                    <a:effectLst/>
                    <a:latin typeface="Calibri" pitchFamily="34" charset="0"/>
                    <a:cs typeface="Arial" pitchFamily="34" charset="0"/>
                  </a:rPr>
                  <a:t>modulátor</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1037" name="Text Box 13"/>
              <p:cNvSpPr txBox="1">
                <a:spLocks noChangeArrowheads="1"/>
              </p:cNvSpPr>
              <p:nvPr/>
            </p:nvSpPr>
            <p:spPr bwMode="auto">
              <a:xfrm>
                <a:off x="6457" y="8393"/>
                <a:ext cx="1260" cy="720"/>
              </a:xfrm>
              <a:prstGeom prst="rect">
                <a:avLst/>
              </a:prstGeom>
              <a:solidFill>
                <a:srgbClr val="FFFFFF"/>
              </a:solidFill>
              <a:ln w="9525">
                <a:solidFill>
                  <a:srgbClr val="000000"/>
                </a:solidFill>
                <a:miter lim="800000"/>
                <a:headEnd/>
                <a:tailEnd/>
              </a:ln>
            </p:spPr>
            <p:txBody>
              <a:bodyPr vert="horz" wrap="square" lIns="36000" tIns="45720" rIns="3600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sk-SK" sz="900" b="0" i="0" u="none" strike="noStrike" cap="none" normalizeH="0" baseline="0" smtClean="0">
                    <a:ln>
                      <a:noFill/>
                    </a:ln>
                    <a:solidFill>
                      <a:schemeClr val="tx1"/>
                    </a:solidFill>
                    <a:effectLst/>
                    <a:latin typeface="Calibri" pitchFamily="34" charset="0"/>
                    <a:cs typeface="Arial" pitchFamily="34" charset="0"/>
                  </a:rPr>
                  <a:t>vysokofrekv. zosilňovač</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1038" name="Text Box 14"/>
              <p:cNvSpPr txBox="1">
                <a:spLocks noChangeArrowheads="1"/>
              </p:cNvSpPr>
              <p:nvPr/>
            </p:nvSpPr>
            <p:spPr bwMode="auto">
              <a:xfrm>
                <a:off x="8077" y="8393"/>
                <a:ext cx="1260" cy="720"/>
              </a:xfrm>
              <a:prstGeom prst="rect">
                <a:avLst/>
              </a:prstGeom>
              <a:solidFill>
                <a:srgbClr val="FFFFFF"/>
              </a:solidFill>
              <a:ln w="9525">
                <a:solidFill>
                  <a:srgbClr val="000000"/>
                </a:solidFill>
                <a:miter lim="800000"/>
                <a:headEnd/>
                <a:tailEnd/>
              </a:ln>
            </p:spPr>
            <p:txBody>
              <a:bodyPr vert="horz" wrap="square" lIns="36000" tIns="45720" rIns="36000" bIns="45720"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1000"/>
                  </a:spcAft>
                  <a:buClrTx/>
                  <a:buSzTx/>
                  <a:buFontTx/>
                  <a:buNone/>
                  <a:tabLst/>
                </a:pPr>
                <a:r>
                  <a:rPr kumimoji="0" lang="sk-SK" sz="900" b="0" i="0" u="none" strike="noStrike" cap="none" normalizeH="0" baseline="0" smtClean="0">
                    <a:ln>
                      <a:noFill/>
                    </a:ln>
                    <a:solidFill>
                      <a:schemeClr val="tx1"/>
                    </a:solidFill>
                    <a:effectLst/>
                    <a:latin typeface="Calibri" pitchFamily="34" charset="0"/>
                    <a:cs typeface="Arial" pitchFamily="34" charset="0"/>
                  </a:rPr>
                  <a:t>demodulátor</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1039" name="Line 15"/>
              <p:cNvSpPr>
                <a:spLocks noChangeShapeType="1"/>
              </p:cNvSpPr>
              <p:nvPr/>
            </p:nvSpPr>
            <p:spPr bwMode="auto">
              <a:xfrm flipV="1">
                <a:off x="3008" y="9067"/>
                <a:ext cx="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sk-SK"/>
              </a:p>
            </p:txBody>
          </p:sp>
          <p:sp>
            <p:nvSpPr>
              <p:cNvPr id="3" name="Line 16"/>
              <p:cNvSpPr>
                <a:spLocks noChangeShapeType="1"/>
              </p:cNvSpPr>
              <p:nvPr/>
            </p:nvSpPr>
            <p:spPr bwMode="auto">
              <a:xfrm>
                <a:off x="3577" y="8732"/>
                <a:ext cx="36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sk-SK"/>
              </a:p>
            </p:txBody>
          </p:sp>
          <p:sp>
            <p:nvSpPr>
              <p:cNvPr id="5" name="Line 17"/>
              <p:cNvSpPr>
                <a:spLocks noChangeShapeType="1"/>
              </p:cNvSpPr>
              <p:nvPr/>
            </p:nvSpPr>
            <p:spPr bwMode="auto">
              <a:xfrm>
                <a:off x="7717" y="8753"/>
                <a:ext cx="36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sk-SK"/>
              </a:p>
            </p:txBody>
          </p:sp>
          <p:sp>
            <p:nvSpPr>
              <p:cNvPr id="7" name="Line 18"/>
              <p:cNvSpPr>
                <a:spLocks noChangeShapeType="1"/>
              </p:cNvSpPr>
              <p:nvPr/>
            </p:nvSpPr>
            <p:spPr bwMode="auto">
              <a:xfrm>
                <a:off x="9337" y="8753"/>
                <a:ext cx="72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sk-SK"/>
              </a:p>
            </p:txBody>
          </p:sp>
          <p:pic>
            <p:nvPicPr>
              <p:cNvPr id="8" name="Picture 19"/>
              <p:cNvPicPr>
                <a:picLocks noChangeAspect="1" noChangeArrowheads="1"/>
              </p:cNvPicPr>
              <p:nvPr/>
            </p:nvPicPr>
            <p:blipFill>
              <a:blip r:embed="rId2" cstate="print"/>
              <a:srcRect r="55844" b="20078"/>
              <a:stretch>
                <a:fillRect/>
              </a:stretch>
            </p:blipFill>
            <p:spPr bwMode="auto">
              <a:xfrm>
                <a:off x="4957" y="7886"/>
                <a:ext cx="882" cy="909"/>
              </a:xfrm>
              <a:prstGeom prst="rect">
                <a:avLst/>
              </a:prstGeom>
              <a:noFill/>
            </p:spPr>
          </p:pic>
          <p:pic>
            <p:nvPicPr>
              <p:cNvPr id="9" name="Picture 20"/>
              <p:cNvPicPr>
                <a:picLocks noChangeAspect="1" noChangeArrowheads="1"/>
              </p:cNvPicPr>
              <p:nvPr/>
            </p:nvPicPr>
            <p:blipFill>
              <a:blip r:embed="rId2" cstate="print"/>
              <a:srcRect r="55844" b="20078"/>
              <a:stretch>
                <a:fillRect/>
              </a:stretch>
            </p:blipFill>
            <p:spPr bwMode="auto">
              <a:xfrm flipH="1">
                <a:off x="5761" y="7897"/>
                <a:ext cx="882" cy="909"/>
              </a:xfrm>
              <a:prstGeom prst="rect">
                <a:avLst/>
              </a:prstGeom>
              <a:noFill/>
            </p:spPr>
          </p:pic>
          <p:pic>
            <p:nvPicPr>
              <p:cNvPr id="10" name="Picture 21"/>
              <p:cNvPicPr>
                <a:picLocks noChangeAspect="1" noChangeArrowheads="1"/>
              </p:cNvPicPr>
              <p:nvPr/>
            </p:nvPicPr>
            <p:blipFill>
              <a:blip r:embed="rId3" cstate="print"/>
              <a:srcRect l="18823" t="16681" b="73093"/>
              <a:stretch>
                <a:fillRect/>
              </a:stretch>
            </p:blipFill>
            <p:spPr bwMode="auto">
              <a:xfrm>
                <a:off x="5475" y="7630"/>
                <a:ext cx="728" cy="221"/>
              </a:xfrm>
              <a:prstGeom prst="rect">
                <a:avLst/>
              </a:prstGeom>
              <a:noFill/>
            </p:spPr>
          </p:pic>
        </p:grpSp>
        <p:sp>
          <p:nvSpPr>
            <p:cNvPr id="2" name="Text Box 22"/>
            <p:cNvSpPr txBox="1">
              <a:spLocks noChangeArrowheads="1"/>
            </p:cNvSpPr>
            <p:nvPr/>
          </p:nvSpPr>
          <p:spPr bwMode="auto">
            <a:xfrm>
              <a:off x="2677" y="8797"/>
              <a:ext cx="6300"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sk-SK" sz="900" b="1" i="0" u="none" strike="noStrike" cap="none" normalizeH="0" baseline="0" smtClean="0">
                  <a:ln>
                    <a:noFill/>
                  </a:ln>
                  <a:solidFill>
                    <a:schemeClr val="tx1"/>
                  </a:solidFill>
                  <a:effectLst/>
                  <a:latin typeface="Calibri" pitchFamily="34" charset="0"/>
                  <a:cs typeface="Arial" pitchFamily="34" charset="0"/>
                </a:rPr>
                <a:t>Obrázok  6.3 bloková schéma rádiového komunikačného systému</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274638"/>
            <a:ext cx="8229600" cy="706090"/>
          </a:xfrm>
        </p:spPr>
        <p:txBody>
          <a:bodyPr>
            <a:normAutofit/>
          </a:bodyPr>
          <a:lstStyle/>
          <a:p>
            <a:r>
              <a:rPr lang="sk-SK" sz="2800" dirty="0" smtClean="0"/>
              <a:t>Vznik a šírenie elektromagnetických vĺn</a:t>
            </a:r>
            <a:endParaRPr lang="sk-SK" sz="2800" dirty="0"/>
          </a:p>
        </p:txBody>
      </p:sp>
      <p:sp>
        <p:nvSpPr>
          <p:cNvPr id="6" name="Zástupný symbol obsahu 5"/>
          <p:cNvSpPr>
            <a:spLocks noGrp="1"/>
          </p:cNvSpPr>
          <p:nvPr>
            <p:ph idx="1"/>
          </p:nvPr>
        </p:nvSpPr>
        <p:spPr>
          <a:xfrm>
            <a:off x="457200" y="1340768"/>
            <a:ext cx="8229600" cy="4785395"/>
          </a:xfrm>
        </p:spPr>
        <p:txBody>
          <a:bodyPr>
            <a:normAutofit/>
          </a:bodyPr>
          <a:lstStyle/>
          <a:p>
            <a:r>
              <a:rPr lang="sk-SK" sz="1800" dirty="0" smtClean="0"/>
              <a:t>Bezdrôtový prenos správ je založený na fyzikálnom jave, že energia sa môže šíriť priestorom vo forme rýchlo sa meniaceho elektromagnetického poľa. </a:t>
            </a:r>
          </a:p>
          <a:p>
            <a:r>
              <a:rPr lang="sk-SK" sz="1800" dirty="0" smtClean="0"/>
              <a:t>Elektromagnetické pole je forma hmoty, vyvolaná pohybom elektrických nábojov.</a:t>
            </a:r>
          </a:p>
          <a:p>
            <a:r>
              <a:rPr lang="sk-SK" sz="1800" dirty="0" smtClean="0"/>
              <a:t>Pôsobia v ňom navzájom závislé elektrické a magnetické sily.</a:t>
            </a:r>
          </a:p>
          <a:p>
            <a:r>
              <a:rPr lang="sk-SK" sz="1800" dirty="0" smtClean="0"/>
              <a:t>Elektromagnetické pole je charakterizované vektorom intenzity elektrického poľa </a:t>
            </a:r>
            <a:r>
              <a:rPr lang="sk-SK" sz="1800" b="1" dirty="0" smtClean="0"/>
              <a:t>E </a:t>
            </a:r>
            <a:r>
              <a:rPr lang="sk-SK" sz="1800" dirty="0" smtClean="0"/>
              <a:t>a vektorom intenzity magnetického poľa </a:t>
            </a:r>
            <a:r>
              <a:rPr lang="sk-SK" sz="1800" b="1" dirty="0" smtClean="0"/>
              <a:t>H</a:t>
            </a:r>
            <a:r>
              <a:rPr lang="sk-SK" sz="1800"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a:bodyPr>
          <a:lstStyle/>
          <a:p>
            <a:r>
              <a:rPr lang="sk-SK" sz="2800" dirty="0" smtClean="0"/>
              <a:t>Vznik elektromagnetického poľa</a:t>
            </a:r>
            <a:endParaRPr lang="sk-SK" sz="2800" dirty="0"/>
          </a:p>
        </p:txBody>
      </p:sp>
      <p:sp>
        <p:nvSpPr>
          <p:cNvPr id="3" name="Zástupný symbol obsahu 2"/>
          <p:cNvSpPr>
            <a:spLocks noGrp="1"/>
          </p:cNvSpPr>
          <p:nvPr>
            <p:ph idx="1"/>
          </p:nvPr>
        </p:nvSpPr>
        <p:spPr>
          <a:xfrm>
            <a:off x="457200" y="1412776"/>
            <a:ext cx="8229600" cy="4713387"/>
          </a:xfrm>
        </p:spPr>
        <p:txBody>
          <a:bodyPr>
            <a:normAutofit/>
          </a:bodyPr>
          <a:lstStyle/>
          <a:p>
            <a:r>
              <a:rPr lang="sk-SK" sz="1800" b="1" dirty="0" smtClean="0"/>
              <a:t>Vznik elektromagnetického poľa:</a:t>
            </a:r>
          </a:p>
          <a:p>
            <a:endParaRPr lang="sk-SK" sz="1800" dirty="0" smtClean="0"/>
          </a:p>
          <a:p>
            <a:r>
              <a:rPr lang="sk-SK" sz="1800" dirty="0" smtClean="0"/>
              <a:t>Medzi doskami kondenzátora</a:t>
            </a:r>
          </a:p>
          <a:p>
            <a:r>
              <a:rPr lang="sk-SK" sz="1800" dirty="0" smtClean="0"/>
              <a:t>Po oddialení dosiek kondenzátora</a:t>
            </a:r>
          </a:p>
          <a:p>
            <a:endParaRPr lang="sk-SK" sz="1800" dirty="0" smtClean="0"/>
          </a:p>
          <a:p>
            <a:endParaRPr lang="sk-SK" sz="1800" dirty="0" smtClean="0"/>
          </a:p>
          <a:p>
            <a:pPr>
              <a:buNone/>
            </a:pPr>
            <a:r>
              <a:rPr lang="sk-SK" sz="1800" dirty="0" smtClean="0"/>
              <a:t/>
            </a:r>
            <a:br>
              <a:rPr lang="sk-SK" sz="1800" dirty="0" smtClean="0"/>
            </a:br>
            <a:r>
              <a:rPr lang="sk-SK" sz="1800" dirty="0" smtClean="0"/>
              <a:t>Ak oddialime elektródy kondenzátora, rozloží sa elektromagnetické pole do priestoru a dochádza  k jeho vyžarovaniu do nevodivého okolitého prostredia. Vyžarovanie elektromagnetického poľa zabezpečujú </a:t>
            </a:r>
            <a:r>
              <a:rPr lang="sk-SK" sz="1800" b="1" i="1" dirty="0" smtClean="0"/>
              <a:t>antény.</a:t>
            </a:r>
          </a:p>
          <a:p>
            <a:r>
              <a:rPr lang="sk-SK" sz="1800" dirty="0" smtClean="0"/>
              <a:t>Elektromagnetická vlna vysielaná anténou sa šíri voľným priestorom ako postupné elektromagnetické vlnenie v tvare guľových </a:t>
            </a:r>
            <a:r>
              <a:rPr lang="sk-SK" sz="1800" dirty="0" err="1" smtClean="0"/>
              <a:t>vlnoplôch</a:t>
            </a:r>
            <a:r>
              <a:rPr lang="sk-SK" sz="1800" dirty="0" smtClean="0"/>
              <a:t>. Rýchlosť šírenia </a:t>
            </a:r>
            <a:r>
              <a:rPr lang="sk-SK" sz="1800" dirty="0" err="1" smtClean="0"/>
              <a:t>vlnoplochy</a:t>
            </a:r>
            <a:r>
              <a:rPr lang="sk-SK" sz="1800" dirty="0" smtClean="0"/>
              <a:t>:</a:t>
            </a:r>
          </a:p>
          <a:p>
            <a:pPr>
              <a:buNone/>
            </a:pPr>
            <a:endParaRPr lang="sk-SK" sz="1800" b="1" dirty="0" smtClean="0"/>
          </a:p>
          <a:p>
            <a:endParaRPr lang="sk-SK" sz="1800" dirty="0" smtClean="0"/>
          </a:p>
          <a:p>
            <a:endParaRPr lang="sk-SK" sz="1800" dirty="0" smtClean="0"/>
          </a:p>
          <a:p>
            <a:endParaRPr lang="sk-SK" sz="1800" dirty="0" smtClean="0"/>
          </a:p>
          <a:p>
            <a:endParaRPr lang="sk-SK" sz="1800" dirty="0" smtClean="0"/>
          </a:p>
          <a:p>
            <a:endParaRPr lang="sk-SK" sz="1800" dirty="0" smtClean="0"/>
          </a:p>
          <a:p>
            <a:endParaRPr lang="sk-SK" sz="1800" dirty="0" smtClean="0"/>
          </a:p>
          <a:p>
            <a:endParaRPr lang="sk-SK" sz="1800" dirty="0" smtClean="0"/>
          </a:p>
          <a:p>
            <a:pPr>
              <a:buNone/>
            </a:pPr>
            <a:endParaRPr lang="sk-SK" sz="1800" dirty="0"/>
          </a:p>
        </p:txBody>
      </p:sp>
      <p:pic>
        <p:nvPicPr>
          <p:cNvPr id="4" name="Picture 3" descr="B35A9D2D"/>
          <p:cNvPicPr>
            <a:picLocks noChangeAspect="1" noChangeArrowheads="1"/>
          </p:cNvPicPr>
          <p:nvPr/>
        </p:nvPicPr>
        <p:blipFill>
          <a:blip r:embed="rId3" cstate="print">
            <a:lum contrast="20000"/>
          </a:blip>
          <a:srcRect t="11469" r="34502"/>
          <a:stretch>
            <a:fillRect/>
          </a:stretch>
        </p:blipFill>
        <p:spPr bwMode="auto">
          <a:xfrm>
            <a:off x="4644007" y="1530040"/>
            <a:ext cx="3084167" cy="2114984"/>
          </a:xfrm>
          <a:prstGeom prst="rect">
            <a:avLst/>
          </a:prstGeom>
          <a:noFill/>
        </p:spPr>
      </p:pic>
      <p:graphicFrame>
        <p:nvGraphicFramePr>
          <p:cNvPr id="5" name="Objekt 4"/>
          <p:cNvGraphicFramePr>
            <a:graphicFrameLocks noChangeAspect="1"/>
          </p:cNvGraphicFramePr>
          <p:nvPr/>
        </p:nvGraphicFramePr>
        <p:xfrm>
          <a:off x="3419872" y="5301208"/>
          <a:ext cx="2300256" cy="720080"/>
        </p:xfrm>
        <a:graphic>
          <a:graphicData uri="http://schemas.openxmlformats.org/presentationml/2006/ole">
            <p:oleObj spid="_x0000_s2050" name="Rovnica" r:id="rId4" imgW="1460160" imgH="457200" progId="Equation.3">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a:bodyPr>
          <a:lstStyle/>
          <a:p>
            <a:r>
              <a:rPr lang="sk-SK" sz="2800" dirty="0" smtClean="0"/>
              <a:t>Modulácie</a:t>
            </a:r>
            <a:endParaRPr lang="sk-SK" sz="2800" dirty="0"/>
          </a:p>
        </p:txBody>
      </p:sp>
      <p:sp>
        <p:nvSpPr>
          <p:cNvPr id="3" name="Zástupný symbol obsahu 2"/>
          <p:cNvSpPr>
            <a:spLocks noGrp="1"/>
          </p:cNvSpPr>
          <p:nvPr>
            <p:ph idx="1"/>
          </p:nvPr>
        </p:nvSpPr>
        <p:spPr>
          <a:xfrm>
            <a:off x="457200" y="1412776"/>
            <a:ext cx="8229600" cy="4713387"/>
          </a:xfrm>
        </p:spPr>
        <p:txBody>
          <a:bodyPr>
            <a:normAutofit/>
          </a:bodyPr>
          <a:lstStyle/>
          <a:p>
            <a:r>
              <a:rPr lang="sk-SK" sz="2000" b="1" dirty="0" smtClean="0"/>
              <a:t>Modulácia</a:t>
            </a:r>
            <a:r>
              <a:rPr lang="sk-SK" sz="2000" dirty="0" smtClean="0"/>
              <a:t> – uskutočňuje sa na vysielacej strane</a:t>
            </a:r>
          </a:p>
          <a:p>
            <a:r>
              <a:rPr lang="sk-SK" sz="2000" b="1" dirty="0" smtClean="0"/>
              <a:t>Demodulácia</a:t>
            </a:r>
            <a:r>
              <a:rPr lang="sk-SK" sz="2000" dirty="0" smtClean="0"/>
              <a:t> – uskutočňuje sa na prijímacej strane</a:t>
            </a:r>
          </a:p>
          <a:p>
            <a:r>
              <a:rPr lang="sk-SK" sz="2000" b="1" dirty="0" smtClean="0"/>
              <a:t>Nosný signál </a:t>
            </a:r>
            <a:r>
              <a:rPr lang="sk-SK" sz="2000" dirty="0" smtClean="0"/>
              <a:t>– je to vysokofrekvenčný signál , ktorý má ovplyvnený niektorý parameter (frekvencia, fáza, amplitúda) pomocou modulačného signálu.</a:t>
            </a:r>
          </a:p>
          <a:p>
            <a:r>
              <a:rPr lang="sk-SK" sz="2000" b="1" dirty="0" smtClean="0"/>
              <a:t>Modulácia</a:t>
            </a:r>
            <a:r>
              <a:rPr lang="sk-SK" sz="2000" dirty="0" smtClean="0"/>
              <a:t> – je proces, pri ktorom je niektorý z parametrov nosného signálu ovplyvnený modulačným signálom odpovedajúci prenášanej informácii. </a:t>
            </a:r>
          </a:p>
          <a:p>
            <a:r>
              <a:rPr lang="sk-SK" sz="2000" dirty="0" smtClean="0"/>
              <a:t>Výsledný signál, ktorý vznikne moduláciou sa nazýva </a:t>
            </a:r>
            <a:r>
              <a:rPr lang="sk-SK" sz="2000" b="1" dirty="0" smtClean="0"/>
              <a:t>modulovaný signál.</a:t>
            </a:r>
          </a:p>
          <a:p>
            <a:r>
              <a:rPr lang="sk-SK" sz="2000" b="1" dirty="0" smtClean="0"/>
              <a:t>Modulátor</a:t>
            </a:r>
            <a:r>
              <a:rPr lang="sk-SK" sz="2000" dirty="0" smtClean="0"/>
              <a:t> – je zariadenie uskutočňujúce moduláciu.</a:t>
            </a:r>
          </a:p>
          <a:p>
            <a:endParaRPr lang="sk-SK"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sk-SK" sz="2800" dirty="0" smtClean="0"/>
              <a:t>Analógové modulácie</a:t>
            </a:r>
            <a:endParaRPr lang="sk-SK" sz="2800" dirty="0"/>
          </a:p>
        </p:txBody>
      </p:sp>
      <p:sp>
        <p:nvSpPr>
          <p:cNvPr id="3" name="Zástupný symbol obsahu 2"/>
          <p:cNvSpPr>
            <a:spLocks noGrp="1"/>
          </p:cNvSpPr>
          <p:nvPr>
            <p:ph idx="1"/>
          </p:nvPr>
        </p:nvSpPr>
        <p:spPr>
          <a:xfrm>
            <a:off x="457200" y="1340768"/>
            <a:ext cx="8229600" cy="4785395"/>
          </a:xfrm>
        </p:spPr>
        <p:txBody>
          <a:bodyPr>
            <a:normAutofit/>
          </a:bodyPr>
          <a:lstStyle/>
          <a:p>
            <a:r>
              <a:rPr lang="sk-SK" sz="1800" dirty="0" smtClean="0"/>
              <a:t>Tieto modulácie vznikajú tak, že sa pomocou analógového modulačného signálu (jedná sa o signál spojitý v čase aj amplitúde) moduluje analógová sínusová vysokofrekvenčná nosná vlna. </a:t>
            </a:r>
          </a:p>
          <a:p>
            <a:r>
              <a:rPr lang="sk-SK" sz="1800" dirty="0" smtClean="0"/>
              <a:t>Časový priebeh nosnej vlny je daný vzťahom:</a:t>
            </a:r>
          </a:p>
          <a:p>
            <a:r>
              <a:rPr lang="sk-SK" sz="1800" b="1" dirty="0" smtClean="0"/>
              <a:t>u = </a:t>
            </a:r>
            <a:r>
              <a:rPr lang="sk-SK" sz="1800" b="1" dirty="0" err="1" smtClean="0"/>
              <a:t>U</a:t>
            </a:r>
            <a:r>
              <a:rPr lang="sk-SK" sz="1800" b="1" baseline="-25000" dirty="0" err="1" smtClean="0"/>
              <a:t>n</a:t>
            </a:r>
            <a:r>
              <a:rPr lang="sk-SK" sz="1800" b="1" dirty="0" smtClean="0"/>
              <a:t> sin (</a:t>
            </a:r>
            <a:r>
              <a:rPr lang="sk-SK" sz="1800" b="1" dirty="0" err="1" smtClean="0"/>
              <a:t>ωt</a:t>
            </a:r>
            <a:r>
              <a:rPr lang="sk-SK" sz="1800" b="1" dirty="0" smtClean="0"/>
              <a:t> + φ)</a:t>
            </a:r>
            <a:r>
              <a:rPr lang="sk-SK" sz="1800" dirty="0" smtClean="0"/>
              <a:t>	</a:t>
            </a:r>
            <a:r>
              <a:rPr lang="sk-SK" sz="1800" b="1" dirty="0" smtClean="0"/>
              <a:t>	</a:t>
            </a:r>
          </a:p>
          <a:p>
            <a:r>
              <a:rPr lang="sk-SK" sz="1800" dirty="0" smtClean="0"/>
              <a:t>Je charakterizovaný tromi parametrami:</a:t>
            </a:r>
          </a:p>
          <a:p>
            <a:pPr lvl="0"/>
            <a:r>
              <a:rPr lang="sk-SK" sz="1800" b="1" dirty="0" smtClean="0"/>
              <a:t>amplitúdou </a:t>
            </a:r>
            <a:r>
              <a:rPr lang="sk-SK" sz="1800" b="1" dirty="0" err="1" smtClean="0"/>
              <a:t>U</a:t>
            </a:r>
            <a:r>
              <a:rPr lang="sk-SK" sz="1800" b="1" baseline="-25000" dirty="0" err="1" smtClean="0"/>
              <a:t>n</a:t>
            </a:r>
            <a:endParaRPr lang="sk-SK" sz="1800" b="1" dirty="0" smtClean="0"/>
          </a:p>
          <a:p>
            <a:pPr lvl="0"/>
            <a:r>
              <a:rPr lang="sk-SK" sz="1800" b="1" dirty="0" smtClean="0"/>
              <a:t>uhlovou frekvenciou ω</a:t>
            </a:r>
          </a:p>
          <a:p>
            <a:pPr lvl="0"/>
            <a:r>
              <a:rPr lang="sk-SK" sz="1800" b="1" dirty="0" smtClean="0"/>
              <a:t>fázou φ</a:t>
            </a:r>
          </a:p>
          <a:p>
            <a:pPr lvl="0"/>
            <a:r>
              <a:rPr lang="sk-SK" sz="1800" dirty="0" smtClean="0"/>
              <a:t>Podľa ovplyvňovaného parametra nosnej vlny poznáme: </a:t>
            </a:r>
          </a:p>
          <a:p>
            <a:pPr lvl="0"/>
            <a:r>
              <a:rPr lang="sk-SK" sz="1800" b="1" dirty="0" smtClean="0"/>
              <a:t>Amplitúdová modulácia</a:t>
            </a:r>
          </a:p>
          <a:p>
            <a:pPr lvl="0"/>
            <a:r>
              <a:rPr lang="sk-SK" sz="1800" b="1" dirty="0" smtClean="0"/>
              <a:t>Frekvenčná modulácia</a:t>
            </a:r>
          </a:p>
          <a:p>
            <a:pPr lvl="0"/>
            <a:r>
              <a:rPr lang="sk-SK" sz="1800" b="1" dirty="0" smtClean="0"/>
              <a:t>Fázová modulácia</a:t>
            </a:r>
          </a:p>
          <a:p>
            <a:endParaRPr lang="sk-SK"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a:bodyPr>
          <a:lstStyle/>
          <a:p>
            <a:r>
              <a:rPr lang="sk-SK" sz="2800" dirty="0" smtClean="0"/>
              <a:t>Amplitúdová modulácia</a:t>
            </a:r>
            <a:endParaRPr lang="sk-SK" sz="2800" dirty="0"/>
          </a:p>
        </p:txBody>
      </p:sp>
      <p:sp>
        <p:nvSpPr>
          <p:cNvPr id="3" name="Zástupný symbol obsahu 2"/>
          <p:cNvSpPr>
            <a:spLocks noGrp="1"/>
          </p:cNvSpPr>
          <p:nvPr>
            <p:ph sz="half" idx="1"/>
          </p:nvPr>
        </p:nvSpPr>
        <p:spPr>
          <a:xfrm>
            <a:off x="457200" y="1340768"/>
            <a:ext cx="4038600" cy="5040560"/>
          </a:xfrm>
        </p:spPr>
        <p:txBody>
          <a:bodyPr>
            <a:normAutofit/>
          </a:bodyPr>
          <a:lstStyle/>
          <a:p>
            <a:r>
              <a:rPr lang="sk-SK" sz="1800" dirty="0" smtClean="0"/>
              <a:t>Pri tejto modulácii sa mení amplitúda nosnej vlny v rytme okamžitých hodnôt modulačného signálu, pričom sa frekvencia a fáza nemenia. </a:t>
            </a:r>
          </a:p>
          <a:p>
            <a:r>
              <a:rPr lang="sk-SK" sz="1800" dirty="0" smtClean="0"/>
              <a:t>Amplitúda výslednej modulovanej vlny U bude v každom okamihu súčtom alebo rozdielom amplitúdy nosnej vlny </a:t>
            </a:r>
            <a:r>
              <a:rPr lang="sk-SK" sz="1800" dirty="0" err="1" smtClean="0"/>
              <a:t>U</a:t>
            </a:r>
            <a:r>
              <a:rPr lang="sk-SK" sz="1800" baseline="-25000" dirty="0" err="1" smtClean="0"/>
              <a:t>n</a:t>
            </a:r>
            <a:r>
              <a:rPr lang="sk-SK" sz="1800" dirty="0" smtClean="0"/>
              <a:t> a okamžitej hodnoty modulačného signálu u</a:t>
            </a:r>
            <a:r>
              <a:rPr lang="sk-SK" sz="1800" baseline="-25000" dirty="0" smtClean="0"/>
              <a:t>m</a:t>
            </a:r>
            <a:r>
              <a:rPr lang="sk-SK" sz="1800" dirty="0" smtClean="0"/>
              <a:t>.</a:t>
            </a:r>
          </a:p>
          <a:p>
            <a:r>
              <a:rPr lang="sk-SK" sz="1800" b="1" dirty="0" smtClean="0"/>
              <a:t>Nevýhody: </a:t>
            </a:r>
          </a:p>
          <a:p>
            <a:r>
              <a:rPr lang="sk-SK" sz="1800" dirty="0" smtClean="0"/>
              <a:t>Malá účinnosť prenosu.</a:t>
            </a:r>
          </a:p>
          <a:p>
            <a:r>
              <a:rPr lang="sk-SK" sz="1800" dirty="0" smtClean="0"/>
              <a:t>Prenos je značne ovplyvnený rušiacimi signálmi.</a:t>
            </a:r>
          </a:p>
          <a:p>
            <a:r>
              <a:rPr lang="sk-SK" sz="1800" dirty="0" smtClean="0"/>
              <a:t>Malá šírka prenášaného pásma užitočného signálu – nízka kvalita prenosu.</a:t>
            </a:r>
          </a:p>
          <a:p>
            <a:endParaRPr lang="sk-SK" sz="1800" dirty="0" smtClean="0"/>
          </a:p>
          <a:p>
            <a:endParaRPr lang="sk-SK" sz="1800" dirty="0"/>
          </a:p>
        </p:txBody>
      </p:sp>
      <p:sp>
        <p:nvSpPr>
          <p:cNvPr id="5" name="Zástupný symbol obsahu 4"/>
          <p:cNvSpPr>
            <a:spLocks noGrp="1"/>
          </p:cNvSpPr>
          <p:nvPr>
            <p:ph sz="half" idx="2"/>
          </p:nvPr>
        </p:nvSpPr>
        <p:spPr>
          <a:xfrm>
            <a:off x="4788024" y="1340768"/>
            <a:ext cx="4038600" cy="5040560"/>
          </a:xfrm>
        </p:spPr>
        <p:txBody>
          <a:bodyPr/>
          <a:lstStyle/>
          <a:p>
            <a:pPr>
              <a:buNone/>
            </a:pPr>
            <a:endParaRPr lang="sk-SK" dirty="0"/>
          </a:p>
        </p:txBody>
      </p:sp>
      <p:pic>
        <p:nvPicPr>
          <p:cNvPr id="4" name="Obrázok 3"/>
          <p:cNvPicPr/>
          <p:nvPr/>
        </p:nvPicPr>
        <p:blipFill>
          <a:blip r:embed="rId2" cstate="print"/>
          <a:srcRect b="5099"/>
          <a:stretch>
            <a:fillRect/>
          </a:stretch>
        </p:blipFill>
        <p:spPr bwMode="auto">
          <a:xfrm>
            <a:off x="5004048" y="1484784"/>
            <a:ext cx="2952328" cy="48965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569</Words>
  <Application>Microsoft Office PowerPoint</Application>
  <PresentationFormat>Prezentácia na obrazovke (4:3)</PresentationFormat>
  <Paragraphs>173</Paragraphs>
  <Slides>18</Slides>
  <Notes>0</Notes>
  <HiddenSlides>0</HiddenSlides>
  <MMClips>0</MMClips>
  <ScaleCrop>false</ScaleCrop>
  <HeadingPairs>
    <vt:vector size="6" baseType="variant">
      <vt:variant>
        <vt:lpstr>Motív</vt:lpstr>
      </vt:variant>
      <vt:variant>
        <vt:i4>1</vt:i4>
      </vt:variant>
      <vt:variant>
        <vt:lpstr>Vložené servery OLE</vt:lpstr>
      </vt:variant>
      <vt:variant>
        <vt:i4>1</vt:i4>
      </vt:variant>
      <vt:variant>
        <vt:lpstr>Nadpisy snímok</vt:lpstr>
      </vt:variant>
      <vt:variant>
        <vt:i4>18</vt:i4>
      </vt:variant>
    </vt:vector>
  </HeadingPairs>
  <TitlesOfParts>
    <vt:vector size="20" baseType="lpstr">
      <vt:lpstr>Motív Office</vt:lpstr>
      <vt:lpstr>Rovnica</vt:lpstr>
      <vt:lpstr>Vznik a šírenie elektromagnetických vĺn</vt:lpstr>
      <vt:lpstr>Vznik a prenos informácie</vt:lpstr>
      <vt:lpstr>Prenos informácie</vt:lpstr>
      <vt:lpstr>Rádiokomunikačný prenos</vt:lpstr>
      <vt:lpstr>Vznik a šírenie elektromagnetických vĺn</vt:lpstr>
      <vt:lpstr>Vznik elektromagnetického poľa</vt:lpstr>
      <vt:lpstr>Modulácie</vt:lpstr>
      <vt:lpstr>Analógové modulácie</vt:lpstr>
      <vt:lpstr>Amplitúdová modulácia</vt:lpstr>
      <vt:lpstr>Frekvenčná modulácia</vt:lpstr>
      <vt:lpstr>Fázová modulácia</vt:lpstr>
      <vt:lpstr>Impulzové (diskrétne) modulácie</vt:lpstr>
      <vt:lpstr>Princíp mechanického delenia kanálov</vt:lpstr>
      <vt:lpstr>Pulzne amplitúdová modulácia PAM</vt:lpstr>
      <vt:lpstr>Pulzne šírková a pulzne polohová modulácia</vt:lpstr>
      <vt:lpstr>Digitálne modulácie</vt:lpstr>
      <vt:lpstr>Pulzne kódová modulácia - PCM</vt:lpstr>
      <vt:lpstr>Príklad pulzne kódovej modulácie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Vznik a šírenie elektromagnetických vĺn</dc:title>
  <dc:creator>Dušan</dc:creator>
  <cp:lastModifiedBy>Dušan</cp:lastModifiedBy>
  <cp:revision>47</cp:revision>
  <dcterms:created xsi:type="dcterms:W3CDTF">2014-04-16T07:57:19Z</dcterms:created>
  <dcterms:modified xsi:type="dcterms:W3CDTF">2016-05-11T12:18:30Z</dcterms:modified>
</cp:coreProperties>
</file>