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4204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575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8377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6727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1202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1067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5294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9592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009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881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3774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B70C6-DECC-48A3-9F62-59703250A28F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45D4F-4AB2-4BE6-B36F-6F42D37652C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1624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Prevodníky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0382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D/A prevodník s priečkovou </a:t>
            </a:r>
            <a:r>
              <a:rPr lang="sk-SK" sz="2800" dirty="0" err="1" smtClean="0"/>
              <a:t>rezistorovou</a:t>
            </a:r>
            <a:r>
              <a:rPr lang="sk-SK" sz="2800" dirty="0" smtClean="0"/>
              <a:t> sieťou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Je vhodná pre realizáciu integrovaných obvodov lebo vyžaduje párovanie len 2 hodnôt </a:t>
            </a:r>
            <a:r>
              <a:rPr lang="sk-SK" sz="1800" dirty="0" err="1"/>
              <a:t>rezistorov</a:t>
            </a:r>
            <a:r>
              <a:rPr lang="sk-SK" sz="1800" dirty="0"/>
              <a:t>, R a 2R. </a:t>
            </a:r>
            <a:endParaRPr lang="sk-SK" sz="1800" dirty="0" smtClean="0"/>
          </a:p>
          <a:p>
            <a:r>
              <a:rPr lang="sk-SK" sz="1800" dirty="0" smtClean="0"/>
              <a:t>Prúd </a:t>
            </a:r>
            <a:r>
              <a:rPr lang="sk-SK" sz="1800" dirty="0"/>
              <a:t>vyvolaný referenčným zdrojom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dirty="0"/>
              <a:t> sa delí v každom uzle a zodpovedá dvojkovej váhe. </a:t>
            </a:r>
            <a:endParaRPr lang="sk-SK" sz="1800" dirty="0" smtClean="0"/>
          </a:p>
          <a:p>
            <a:r>
              <a:rPr lang="sk-SK" sz="1800" dirty="0" smtClean="0"/>
              <a:t>Vnútorný </a:t>
            </a:r>
            <a:r>
              <a:rPr lang="sk-SK" sz="1800" dirty="0"/>
              <a:t>odpor </a:t>
            </a:r>
            <a:r>
              <a:rPr lang="sk-SK" sz="1800" dirty="0" err="1"/>
              <a:t>rezistorovej</a:t>
            </a:r>
            <a:r>
              <a:rPr lang="sk-SK" sz="1800" dirty="0"/>
              <a:t> siete býva pri každej kombinácií prepnutých prepínačov konštantný a rovný R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Ako operačný zosilňovač pracuje zapojenie prevodník prúdu na napätie.</a:t>
            </a:r>
            <a:endParaRPr lang="sk-SK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Schéma zapojenia:</a:t>
            </a:r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00249"/>
            <a:ext cx="3528392" cy="379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306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A/D a D/A prevodníky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A/D prevodník </a:t>
            </a:r>
            <a:r>
              <a:rPr lang="sk-SK" sz="2000" dirty="0" smtClean="0"/>
              <a:t>– je to obvod, slúžiaci na prevod analógového signálu na signál digitálny.</a:t>
            </a:r>
          </a:p>
          <a:p>
            <a:r>
              <a:rPr lang="sk-SK" sz="2000" b="1" dirty="0" smtClean="0"/>
              <a:t>D/A prevodník </a:t>
            </a:r>
            <a:r>
              <a:rPr lang="sk-SK" sz="2000" dirty="0" smtClean="0"/>
              <a:t>– je to obvod, slúžiaci na prevod digitálneho signálu na signál analógový.</a:t>
            </a:r>
          </a:p>
          <a:p>
            <a:r>
              <a:rPr lang="sk-SK" sz="2000" b="1" dirty="0" smtClean="0"/>
              <a:t>Použitie. </a:t>
            </a:r>
            <a:r>
              <a:rPr lang="sk-SK" sz="2000" dirty="0" smtClean="0"/>
              <a:t>Ako súčasť meracích, riadiacich, regulačných systémov, súčasť výpočtovej techniky, v oznamovacej technike. 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88615"/>
            <a:ext cx="4231299" cy="748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869159"/>
            <a:ext cx="4393574" cy="77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952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Základné parametre A/D a D/A prevodníkov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u="sng" dirty="0"/>
              <a:t>Rozlišovacia </a:t>
            </a:r>
            <a:r>
              <a:rPr lang="sk-SK" sz="1800" u="sng" dirty="0" smtClean="0"/>
              <a:t>schopnosť</a:t>
            </a:r>
            <a:r>
              <a:rPr lang="sk-SK" sz="1800" dirty="0" smtClean="0"/>
              <a:t> - je  </a:t>
            </a:r>
            <a:r>
              <a:rPr lang="sk-SK" sz="1800" dirty="0"/>
              <a:t>daná  počtom  rozlíšiteľných  úrovní  analógového  signálu. </a:t>
            </a:r>
            <a:endParaRPr lang="sk-SK" sz="1800" dirty="0" smtClean="0"/>
          </a:p>
          <a:p>
            <a:r>
              <a:rPr lang="sk-SK" sz="1800" u="sng" dirty="0"/>
              <a:t>Rozsah </a:t>
            </a:r>
            <a:r>
              <a:rPr lang="sk-SK" sz="1800" dirty="0" smtClean="0"/>
              <a:t> - je </a:t>
            </a:r>
            <a:r>
              <a:rPr lang="sk-SK" sz="1800" dirty="0"/>
              <a:t>daný maximálnou a minimálnou hodnotou veličiny</a:t>
            </a:r>
            <a:r>
              <a:rPr lang="sk-SK" sz="1800" dirty="0" smtClean="0"/>
              <a:t>.</a:t>
            </a:r>
          </a:p>
          <a:p>
            <a:r>
              <a:rPr lang="sk-SK" sz="1800" u="sng" dirty="0"/>
              <a:t>Krok </a:t>
            </a:r>
            <a:r>
              <a:rPr lang="sk-SK" sz="1800" u="sng" dirty="0" err="1"/>
              <a:t>kvantovania</a:t>
            </a:r>
            <a:r>
              <a:rPr lang="sk-SK" sz="1800" u="sng" dirty="0"/>
              <a:t> </a:t>
            </a:r>
            <a:r>
              <a:rPr lang="sk-SK" sz="1800" dirty="0"/>
              <a:t> </a:t>
            </a:r>
            <a:r>
              <a:rPr lang="sk-SK" sz="1800" dirty="0" smtClean="0"/>
              <a:t>- citlivosť prevodníka - </a:t>
            </a:r>
            <a:r>
              <a:rPr lang="sk-SK" sz="1800" dirty="0"/>
              <a:t>je najmenšia rozlíšiteľná veľkosť analógovej veličiny, t.j. rozdiel susedných hodnôt analógovej veličiny pri ktorých nastáva prechod jedného kódového slova k druhému. Označuje sa </a:t>
            </a:r>
            <a:r>
              <a:rPr lang="sk-SK" sz="1800" i="1" dirty="0" smtClean="0"/>
              <a:t>LSB</a:t>
            </a:r>
          </a:p>
          <a:p>
            <a:r>
              <a:rPr lang="sk-SK" sz="1800" u="sng" dirty="0"/>
              <a:t>Chyba </a:t>
            </a:r>
            <a:r>
              <a:rPr lang="sk-SK" sz="1800" u="sng" dirty="0" err="1" smtClean="0"/>
              <a:t>kvantovania</a:t>
            </a:r>
            <a:r>
              <a:rPr lang="sk-SK" sz="1800" dirty="0" smtClean="0"/>
              <a:t> - predstavuje </a:t>
            </a:r>
            <a:r>
              <a:rPr lang="sk-SK" sz="1800" dirty="0"/>
              <a:t>teoreticky maximálny rozdiel medzi hodnotou analógovej veličiny a jej maximálnou hodnotou zodpovedajúcou danému kódovému slovu. </a:t>
            </a:r>
            <a:endParaRPr lang="sk-SK" sz="1800" dirty="0" smtClean="0"/>
          </a:p>
          <a:p>
            <a:r>
              <a:rPr lang="sk-SK" sz="1800" u="sng" dirty="0"/>
              <a:t>Rýchlosť </a:t>
            </a:r>
            <a:r>
              <a:rPr lang="sk-SK" sz="1800" u="sng" dirty="0" smtClean="0"/>
              <a:t>prevodu</a:t>
            </a:r>
            <a:r>
              <a:rPr lang="sk-SK" sz="1800" dirty="0" smtClean="0"/>
              <a:t> - je </a:t>
            </a:r>
            <a:r>
              <a:rPr lang="sk-SK" sz="1800" dirty="0"/>
              <a:t>určená počtom prevodov, ktoré je schopný prevodník uskutočniť za jednotku času, alebo časom za ktorý vykoná prevodník jeden </a:t>
            </a:r>
            <a:r>
              <a:rPr lang="sk-SK" sz="1800" dirty="0" smtClean="0"/>
              <a:t>prevod</a:t>
            </a:r>
          </a:p>
          <a:p>
            <a:r>
              <a:rPr lang="sk-SK" sz="1800" u="sng" dirty="0"/>
              <a:t>Kód </a:t>
            </a:r>
            <a:r>
              <a:rPr lang="sk-SK" sz="1800" u="sng" dirty="0" smtClean="0"/>
              <a:t>prevodníka</a:t>
            </a:r>
            <a:r>
              <a:rPr lang="sk-SK" sz="1800" dirty="0" smtClean="0"/>
              <a:t> - určuje </a:t>
            </a:r>
            <a:r>
              <a:rPr lang="sk-SK" sz="1800" dirty="0"/>
              <a:t>v akom kóde pracuje </a:t>
            </a:r>
            <a:r>
              <a:rPr lang="sk-SK" sz="1800" dirty="0" smtClean="0"/>
              <a:t>prevodník</a:t>
            </a:r>
            <a:r>
              <a:rPr lang="sk-SK" sz="1800" dirty="0"/>
              <a:t> </a:t>
            </a:r>
            <a:r>
              <a:rPr lang="sk-SK" sz="1800" dirty="0" smtClean="0"/>
              <a:t>– binárny kód, binárny kód s posunutím, inverzný kód, doplnkový kód, binárny dekadický kód. </a:t>
            </a:r>
          </a:p>
          <a:p>
            <a:r>
              <a:rPr lang="sk-SK" sz="1800" u="sng" dirty="0" smtClean="0"/>
              <a:t>Použitá logika </a:t>
            </a:r>
            <a:r>
              <a:rPr lang="sk-SK" sz="1800" dirty="0" smtClean="0"/>
              <a:t>– TTL obvody, CMOS obvody.</a:t>
            </a:r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252541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Presnosť a stabilita prevodníka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J</a:t>
            </a:r>
            <a:r>
              <a:rPr lang="sk-SK" sz="1800" dirty="0" smtClean="0"/>
              <a:t>e </a:t>
            </a:r>
            <a:r>
              <a:rPr lang="sk-SK" sz="1800" dirty="0"/>
              <a:t>daná </a:t>
            </a:r>
            <a:r>
              <a:rPr lang="sk-SK" sz="1800" b="1" dirty="0"/>
              <a:t>chybou prevodníka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Pri </a:t>
            </a:r>
            <a:r>
              <a:rPr lang="sk-SK" sz="1800" dirty="0"/>
              <a:t>D/A prevodníku je to rozdiel medzi skutočnou hodnotou analógovej veličiny, ktorá prislúcha kódovému slovu. </a:t>
            </a:r>
            <a:endParaRPr lang="sk-SK" sz="1800" dirty="0" smtClean="0"/>
          </a:p>
          <a:p>
            <a:r>
              <a:rPr lang="sk-SK" sz="1800" dirty="0" smtClean="0"/>
              <a:t>Pri </a:t>
            </a:r>
            <a:r>
              <a:rPr lang="sk-SK" sz="1800" dirty="0"/>
              <a:t>A/D prevodníku je to rozdiel medzi teoretickou hodnotou analógovej veličiny zodpovedajúcou výstupnému kó­dovému slovu a hodnotou vstupnej veličiny</a:t>
            </a:r>
            <a:r>
              <a:rPr lang="sk-SK" sz="1800" dirty="0" smtClean="0"/>
              <a:t>.</a:t>
            </a:r>
          </a:p>
          <a:p>
            <a:r>
              <a:rPr lang="sk-SK" sz="1800" b="1" dirty="0" smtClean="0"/>
              <a:t>Aditívna chyba prevodníka </a:t>
            </a:r>
            <a:r>
              <a:rPr lang="sk-SK" sz="1800" dirty="0" smtClean="0"/>
              <a:t>– je daná posunutím nuly, je konštantná pre celý rozsah</a:t>
            </a:r>
          </a:p>
          <a:p>
            <a:r>
              <a:rPr lang="sk-SK" sz="1800" b="1" dirty="0" err="1" smtClean="0"/>
              <a:t>Multiplikatívna</a:t>
            </a:r>
            <a:r>
              <a:rPr lang="sk-SK" sz="1800" b="1" dirty="0" smtClean="0"/>
              <a:t> chyba prevodníka</a:t>
            </a:r>
            <a:r>
              <a:rPr lang="sk-SK" sz="1800" dirty="0" smtClean="0"/>
              <a:t> – chyba zosilnenia analógových častí prevodníka. </a:t>
            </a:r>
          </a:p>
          <a:p>
            <a:r>
              <a:rPr lang="sk-SK" sz="1800" b="1" dirty="0" smtClean="0"/>
              <a:t>Stabilita prevodníka </a:t>
            </a:r>
            <a:r>
              <a:rPr lang="sk-SK" sz="1800" dirty="0" smtClean="0"/>
              <a:t>- </a:t>
            </a:r>
            <a:r>
              <a:rPr lang="sk-SK" sz="1800" dirty="0"/>
              <a:t>vyjadruje stálosť vlastností prevodníka pri pôsobení rôznych rušivých vplyvov (teplota, čas). </a:t>
            </a:r>
          </a:p>
        </p:txBody>
      </p:sp>
    </p:spTree>
    <p:extLst>
      <p:ext uri="{BB962C8B-B14F-4D97-AF65-F5344CB8AC3E}">
        <p14:creationId xmlns:p14="http://schemas.microsoft.com/office/powerpoint/2010/main" xmlns="" val="280746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Paralelný komparačný A/D prevodník 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Základom je 2</a:t>
            </a:r>
            <a:r>
              <a:rPr lang="sk-SK" sz="1800" i="1" baseline="30000" dirty="0"/>
              <a:t>n</a:t>
            </a:r>
            <a:r>
              <a:rPr lang="sk-SK" sz="1800" dirty="0"/>
              <a:t>-1 </a:t>
            </a:r>
            <a:r>
              <a:rPr lang="sk-SK" sz="1800" dirty="0" err="1"/>
              <a:t>komparátorov</a:t>
            </a:r>
            <a:r>
              <a:rPr lang="sk-SK" sz="1800" dirty="0"/>
              <a:t>. Na jedny vstupy </a:t>
            </a:r>
            <a:r>
              <a:rPr lang="sk-SK" sz="1800" dirty="0" err="1"/>
              <a:t>komparátorov</a:t>
            </a:r>
            <a:r>
              <a:rPr lang="sk-SK" sz="1800" dirty="0"/>
              <a:t> privádzame napätie </a:t>
            </a:r>
            <a:r>
              <a:rPr lang="sk-SK" sz="1800" dirty="0" err="1"/>
              <a:t>U</a:t>
            </a:r>
            <a:r>
              <a:rPr lang="sk-SK" sz="1800" baseline="-25000" dirty="0" err="1"/>
              <a:t>x</a:t>
            </a:r>
            <a:r>
              <a:rPr lang="sk-SK" sz="1800" dirty="0"/>
              <a:t>. Na druhé vstupy privádzame násobky napätí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dirty="0"/>
              <a:t> tak, že rozdelíme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i="1" dirty="0"/>
              <a:t> </a:t>
            </a:r>
            <a:r>
              <a:rPr lang="sk-SK" sz="1800" dirty="0"/>
              <a:t>na 2</a:t>
            </a:r>
            <a:r>
              <a:rPr lang="sk-SK" sz="1800" i="1" baseline="30000" dirty="0"/>
              <a:t>n</a:t>
            </a:r>
            <a:r>
              <a:rPr lang="sk-SK" sz="1800" dirty="0"/>
              <a:t> </a:t>
            </a:r>
            <a:r>
              <a:rPr lang="sk-SK" sz="1800" dirty="0" err="1"/>
              <a:t>kvantizačných</a:t>
            </a:r>
            <a:r>
              <a:rPr lang="sk-SK" sz="1800" dirty="0"/>
              <a:t> hladín o stálom napäťovom rozdiely medzi hladinami ΔU = (U</a:t>
            </a:r>
            <a:r>
              <a:rPr lang="sk-SK" sz="1800" baseline="-25000" dirty="0"/>
              <a:t>ref</a:t>
            </a:r>
            <a:r>
              <a:rPr lang="sk-SK" sz="1800" dirty="0"/>
              <a:t>/2</a:t>
            </a:r>
            <a:r>
              <a:rPr lang="sk-SK" sz="1800" baseline="30000" dirty="0"/>
              <a:t>n</a:t>
            </a:r>
            <a:r>
              <a:rPr lang="sk-SK" sz="1800" dirty="0" smtClean="0"/>
              <a:t>).</a:t>
            </a:r>
          </a:p>
          <a:p>
            <a:r>
              <a:rPr lang="sk-SK" sz="1800" dirty="0" smtClean="0"/>
              <a:t>Výhodou je </a:t>
            </a:r>
            <a:r>
              <a:rPr lang="sk-SK" sz="1800" b="1" dirty="0" smtClean="0"/>
              <a:t>vysoká rýchlosť prevodu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Nevýhodou je </a:t>
            </a:r>
            <a:r>
              <a:rPr lang="sk-SK" sz="1800" b="1" dirty="0" smtClean="0"/>
              <a:t>vysoký počet </a:t>
            </a:r>
            <a:r>
              <a:rPr lang="sk-SK" sz="1800" b="1" dirty="0" err="1" smtClean="0"/>
              <a:t>komparátorov</a:t>
            </a:r>
            <a:r>
              <a:rPr lang="sk-SK" sz="1800" dirty="0"/>
              <a:t> </a:t>
            </a:r>
            <a:r>
              <a:rPr lang="sk-SK" sz="1800" dirty="0" smtClean="0"/>
              <a:t>(8 bitový prevodník potrebuje až 255 </a:t>
            </a:r>
            <a:r>
              <a:rPr lang="sk-SK" sz="1800" dirty="0" err="1" smtClean="0"/>
              <a:t>komparátorov</a:t>
            </a:r>
            <a:r>
              <a:rPr lang="sk-SK" sz="1800" dirty="0" smtClean="0"/>
              <a:t>).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b="1" dirty="0" smtClean="0"/>
              <a:t>Schéma zapojenia:</a:t>
            </a:r>
            <a:endParaRPr lang="sk-SK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36865"/>
            <a:ext cx="3384376" cy="4037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374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Dvojstupňový paralelný A/D prevodník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/>
              <a:t>V prvom stupni sa prevádza 4-bitový A/D prevod (prevodník A/D</a:t>
            </a:r>
            <a:r>
              <a:rPr lang="sk-SK" sz="1800" baseline="-25000" dirty="0"/>
              <a:t>1</a:t>
            </a:r>
            <a:r>
              <a:rPr lang="sk-SK" sz="1800" dirty="0"/>
              <a:t>) s </a:t>
            </a:r>
            <a:r>
              <a:rPr lang="sk-SK" sz="1800" dirty="0" err="1"/>
              <a:t>kvantizačným</a:t>
            </a:r>
            <a:r>
              <a:rPr lang="sk-SK" sz="1800" dirty="0"/>
              <a:t> </a:t>
            </a:r>
            <a:r>
              <a:rPr lang="sk-SK" sz="1800" dirty="0" smtClean="0"/>
              <a:t>krokom </a:t>
            </a:r>
            <a:r>
              <a:rPr lang="sk-SK" sz="1800" dirty="0"/>
              <a:t>1/16U</a:t>
            </a:r>
            <a:r>
              <a:rPr lang="sk-SK" sz="1800" baseline="-25000" dirty="0"/>
              <a:t>FS</a:t>
            </a:r>
            <a:r>
              <a:rPr lang="sk-SK" sz="1800" dirty="0"/>
              <a:t>. Týmto rozlíšením získame štyri najvyššie platné bity. 4-bitový výsledok sa spätne prostredníctvom D/A prevodníka prevedie na analógové napätie U</a:t>
            </a:r>
            <a:r>
              <a:rPr lang="sk-SK" sz="1800" baseline="-25000" dirty="0"/>
              <a:t>DA</a:t>
            </a:r>
            <a:r>
              <a:rPr lang="sk-SK" sz="1800" dirty="0"/>
              <a:t>. Rozdiel vstupného napätia </a:t>
            </a:r>
            <a:r>
              <a:rPr lang="sk-SK" sz="1800" dirty="0" err="1"/>
              <a:t>U</a:t>
            </a:r>
            <a:r>
              <a:rPr lang="sk-SK" sz="1800" baseline="-25000" dirty="0" err="1"/>
              <a:t>x</a:t>
            </a:r>
            <a:r>
              <a:rPr lang="sk-SK" sz="1800" dirty="0"/>
              <a:t> a napätia z A/D prevodníka sa v druhom stupni prevedie prevodníkom A/D</a:t>
            </a:r>
            <a:r>
              <a:rPr lang="sk-SK" sz="1800" baseline="-25000" dirty="0"/>
              <a:t>2</a:t>
            </a:r>
            <a:r>
              <a:rPr lang="sk-SK" sz="1800" dirty="0"/>
              <a:t> na číslicový údaj. A/D</a:t>
            </a:r>
            <a:r>
              <a:rPr lang="sk-SK" sz="1800" baseline="-25000" dirty="0"/>
              <a:t>2</a:t>
            </a:r>
            <a:r>
              <a:rPr lang="sk-SK" sz="1800" dirty="0"/>
              <a:t> je nastavený na </a:t>
            </a:r>
            <a:r>
              <a:rPr lang="sk-SK" sz="1800" dirty="0" err="1"/>
              <a:t>kvantizačný</a:t>
            </a:r>
            <a:r>
              <a:rPr lang="sk-SK" sz="1800" dirty="0"/>
              <a:t> krok 1/16U</a:t>
            </a:r>
            <a:r>
              <a:rPr lang="sk-SK" sz="1800" baseline="-25000" dirty="0"/>
              <a:t>FS</a:t>
            </a:r>
            <a:r>
              <a:rPr lang="sk-SK" sz="1800" dirty="0"/>
              <a:t>, ktorý uskutoční prevod spodných štyroch bitov A/D </a:t>
            </a:r>
            <a:r>
              <a:rPr lang="sk-SK" sz="1800" dirty="0" smtClean="0"/>
              <a:t>prevodníka. </a:t>
            </a:r>
            <a:r>
              <a:rPr lang="sk-SK" sz="1800" dirty="0"/>
              <a:t>Celý A/D prevodník je nastavený na </a:t>
            </a:r>
            <a:r>
              <a:rPr lang="sk-SK" sz="1800" dirty="0" err="1"/>
              <a:t>kvantizačný</a:t>
            </a:r>
            <a:r>
              <a:rPr lang="sk-SK" sz="1800" dirty="0"/>
              <a:t> krok 1/256U</a:t>
            </a:r>
            <a:r>
              <a:rPr lang="sk-SK" sz="1800" baseline="-25000" dirty="0"/>
              <a:t>FS</a:t>
            </a:r>
            <a:r>
              <a:rPr lang="sk-SK" sz="1800" dirty="0"/>
              <a:t> .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9040"/>
            <a:ext cx="5124382" cy="200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65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A/D prevodník s postupnou aproximáciou</a:t>
            </a:r>
            <a:endParaRPr lang="sk-SK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641379"/>
          </a:xfrm>
        </p:spPr>
        <p:txBody>
          <a:bodyPr>
            <a:normAutofit/>
          </a:bodyPr>
          <a:lstStyle/>
          <a:p>
            <a:r>
              <a:rPr lang="sk-SK" sz="1800" dirty="0"/>
              <a:t>V spätnej väzbe pôsobí D/A prevodník s rovnakou rozlišovacou schopnosťou ako A/D prevodník. </a:t>
            </a:r>
            <a:endParaRPr lang="sk-SK" sz="1800" dirty="0" smtClean="0"/>
          </a:p>
          <a:p>
            <a:r>
              <a:rPr lang="sk-SK" sz="1800" dirty="0" smtClean="0"/>
              <a:t>Na </a:t>
            </a:r>
            <a:r>
              <a:rPr lang="sk-SK" sz="1800" dirty="0"/>
              <a:t>vstupe sa nachádza rýchly napäťový </a:t>
            </a:r>
            <a:r>
              <a:rPr lang="sk-SK" sz="1800" dirty="0" err="1"/>
              <a:t>komparátor</a:t>
            </a:r>
            <a:r>
              <a:rPr lang="sk-SK" sz="1800" dirty="0"/>
              <a:t>, ktorého úlohou je porovnať či vstupné napätie U</a:t>
            </a:r>
            <a:r>
              <a:rPr lang="sk-SK" sz="1800" baseline="-25000" dirty="0"/>
              <a:t>X</a:t>
            </a:r>
            <a:r>
              <a:rPr lang="sk-SK" sz="1800" dirty="0"/>
              <a:t> je väčšie ako napätie z výstupu D/A prevodníka U</a:t>
            </a:r>
            <a:r>
              <a:rPr lang="sk-SK" sz="1800" baseline="-25000" dirty="0"/>
              <a:t>A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/>
              <a:t>T</a:t>
            </a:r>
            <a:r>
              <a:rPr lang="sk-SK" sz="1800" dirty="0" smtClean="0"/>
              <a:t>áto </a:t>
            </a:r>
            <a:r>
              <a:rPr lang="sk-SK" sz="1800" dirty="0"/>
              <a:t>binárna informácia je dôležitá pre funkciu aproximačného </a:t>
            </a:r>
            <a:r>
              <a:rPr lang="sk-SK" sz="1800" dirty="0" smtClean="0"/>
              <a:t>registra.</a:t>
            </a:r>
          </a:p>
          <a:p>
            <a:r>
              <a:rPr lang="sk-SK" sz="1800" dirty="0" smtClean="0"/>
              <a:t>Výhodou týchto prevodníkov je ich rýchlosť a presnosť. </a:t>
            </a:r>
            <a:endParaRPr lang="sk-SK" sz="18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8"/>
            <a:ext cx="3888431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65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/>
              <a:t>A/D prevodník s postupnou aproximáciou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Synchronizácia prevodu je odvodená od taktovacích impulzov (signál TAKT), </a:t>
            </a:r>
            <a:r>
              <a:rPr lang="sk-SK" sz="1800"/>
              <a:t>ktoré </a:t>
            </a:r>
            <a:r>
              <a:rPr lang="sk-SK" sz="1800" smtClean="0"/>
              <a:t>dodáva </a:t>
            </a:r>
            <a:r>
              <a:rPr lang="sk-SK" sz="1800" dirty="0"/>
              <a:t>generátor impulzov. Povelom ŠTART sa vynuluje obsah aproximačného registra. Všetky číslicové výstupy B</a:t>
            </a:r>
            <a:r>
              <a:rPr lang="sk-SK" sz="1800" baseline="-25000" dirty="0"/>
              <a:t>7</a:t>
            </a:r>
            <a:r>
              <a:rPr lang="sk-SK" sz="1800" dirty="0"/>
              <a:t>¸ až B</a:t>
            </a:r>
            <a:r>
              <a:rPr lang="sk-SK" sz="1800" baseline="-25000" dirty="0"/>
              <a:t>0</a:t>
            </a:r>
            <a:r>
              <a:rPr lang="sk-SK" sz="1800" dirty="0"/>
              <a:t> budú mať hodnotu 0. V prvom takte sa nastaví najvyšší platný bit  B</a:t>
            </a:r>
            <a:r>
              <a:rPr lang="sk-SK" sz="1800" baseline="-25000" dirty="0"/>
              <a:t>7 </a:t>
            </a:r>
            <a:r>
              <a:rPr lang="sk-SK" sz="1800" dirty="0"/>
              <a:t>= 1. To znamená, že výstup registra postupných aproximácií má hodnotu 10000000</a:t>
            </a:r>
            <a:r>
              <a:rPr lang="sk-SK" sz="1800" baseline="-25000" dirty="0"/>
              <a:t>2</a:t>
            </a:r>
            <a:r>
              <a:rPr lang="sk-SK" sz="1800" dirty="0"/>
              <a:t>, čomu odpovedá napätie na výstupe D/A prevodníka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dirty="0"/>
              <a:t> /2.</a:t>
            </a:r>
          </a:p>
          <a:p>
            <a:r>
              <a:rPr lang="sk-SK" sz="1800" dirty="0"/>
              <a:t>Ak </a:t>
            </a:r>
            <a:r>
              <a:rPr lang="sk-SK" sz="1800" dirty="0" err="1"/>
              <a:t>U</a:t>
            </a:r>
            <a:r>
              <a:rPr lang="sk-SK" sz="1800" baseline="-25000" dirty="0" err="1"/>
              <a:t>x</a:t>
            </a:r>
            <a:r>
              <a:rPr lang="sk-SK" sz="1800" dirty="0"/>
              <a:t>  ≥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dirty="0"/>
              <a:t> potom aproximačný register ponechá nastavený bit bez zmeny, ak </a:t>
            </a:r>
            <a:r>
              <a:rPr lang="sk-SK" sz="1800" dirty="0" err="1"/>
              <a:t>U</a:t>
            </a:r>
            <a:r>
              <a:rPr lang="sk-SK" sz="1800" baseline="-25000" dirty="0" err="1"/>
              <a:t>x</a:t>
            </a:r>
            <a:r>
              <a:rPr lang="sk-SK" sz="1800" dirty="0"/>
              <a:t>  &lt;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i="1" dirty="0"/>
              <a:t> </a:t>
            </a:r>
            <a:r>
              <a:rPr lang="sk-SK" sz="1800" dirty="0"/>
              <a:t>potom aproximačný register nastavený bit vynuluje.</a:t>
            </a:r>
          </a:p>
          <a:p>
            <a:r>
              <a:rPr lang="sk-SK" sz="1800" dirty="0"/>
              <a:t>V druhom takte sa nastaví bit B</a:t>
            </a:r>
            <a:r>
              <a:rPr lang="sk-SK" sz="1800" baseline="-25000" dirty="0"/>
              <a:t>6 </a:t>
            </a:r>
            <a:r>
              <a:rPr lang="sk-SK" sz="1800" dirty="0"/>
              <a:t>= 1. Výstup aproximačného registra bude mať hodnotu 11000000</a:t>
            </a:r>
            <a:r>
              <a:rPr lang="sk-SK" sz="1800" baseline="-25000" dirty="0"/>
              <a:t>2</a:t>
            </a:r>
            <a:r>
              <a:rPr lang="sk-SK" sz="1800" dirty="0"/>
              <a:t>. Opäť sa vyhodnotí rozdiel napätí v </a:t>
            </a:r>
            <a:r>
              <a:rPr lang="sk-SK" sz="1800" dirty="0" err="1"/>
              <a:t>komparátore</a:t>
            </a:r>
            <a:r>
              <a:rPr lang="sk-SK" sz="1800" dirty="0"/>
              <a:t> a vykonajú sa operácie zachova­nia/vynulovania bitu, tak ako to vyžadujú uvedené podmienky.</a:t>
            </a:r>
          </a:p>
          <a:p>
            <a:r>
              <a:rPr lang="sk-SK" sz="1800" dirty="0"/>
              <a:t>Opísaný postup sa opakuje aj pre ostatné významné bity vrátane najnižšieho platného bitu B</a:t>
            </a:r>
            <a:r>
              <a:rPr lang="sk-SK" sz="1800" baseline="-25000" dirty="0"/>
              <a:t>0</a:t>
            </a:r>
            <a:r>
              <a:rPr lang="sk-SK" sz="1800" dirty="0"/>
              <a:t> Po skončení taktu poradia 8 sa obsah registra postupných aproximácií prepíše do registra, kde je k dispozícii pre ďalšie spracovanie.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20302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D/A prevodník s váhovou </a:t>
            </a:r>
            <a:r>
              <a:rPr lang="sk-SK" sz="2800" dirty="0" err="1" smtClean="0"/>
              <a:t>rezistorovou</a:t>
            </a:r>
            <a:r>
              <a:rPr lang="sk-SK" sz="2800" dirty="0" smtClean="0"/>
              <a:t> sieťou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467544" y="1591417"/>
            <a:ext cx="4038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Jednotlivé bity vstupného binárneho slova ovládajú prepínače, ktoré majú v sérii </a:t>
            </a:r>
            <a:r>
              <a:rPr lang="sk-SK" sz="1800" dirty="0" err="1"/>
              <a:t>rezistory</a:t>
            </a:r>
            <a:r>
              <a:rPr lang="sk-SK" sz="1800" dirty="0"/>
              <a:t> s hodnotami od­porov R, 2R, 4R. </a:t>
            </a:r>
            <a:endParaRPr lang="sk-SK" sz="1800" dirty="0" smtClean="0"/>
          </a:p>
          <a:p>
            <a:r>
              <a:rPr lang="sk-SK" sz="1800" dirty="0" smtClean="0"/>
              <a:t>Každý </a:t>
            </a:r>
            <a:r>
              <a:rPr lang="sk-SK" sz="1800" dirty="0"/>
              <a:t>prepínač je pripojený na referenčné napätie </a:t>
            </a:r>
            <a:r>
              <a:rPr lang="sk-SK" sz="1800" dirty="0" err="1"/>
              <a:t>U</a:t>
            </a:r>
            <a:r>
              <a:rPr lang="sk-SK" sz="1800" baseline="-25000" dirty="0" err="1"/>
              <a:t>ref</a:t>
            </a:r>
            <a:r>
              <a:rPr lang="sk-SK" sz="1800" dirty="0"/>
              <a:t>. Prúdy, ktoré prechá­dzajú prepínačmi sa spočítajú vo vstupnom uzle </a:t>
            </a:r>
            <a:r>
              <a:rPr lang="sk-SK" sz="1800" dirty="0" smtClean="0"/>
              <a:t>zosilňovača.</a:t>
            </a:r>
          </a:p>
          <a:p>
            <a:r>
              <a:rPr lang="sk-SK" sz="1800" dirty="0" smtClean="0"/>
              <a:t>Výsledný </a:t>
            </a:r>
            <a:r>
              <a:rPr lang="sk-SK" sz="1800" dirty="0"/>
              <a:t>prúd, ktorý preteká </a:t>
            </a:r>
            <a:r>
              <a:rPr lang="sk-SK" sz="1800" dirty="0" err="1" smtClean="0"/>
              <a:t>rezistorovou</a:t>
            </a:r>
            <a:r>
              <a:rPr lang="sk-SK" sz="1800" dirty="0" smtClean="0"/>
              <a:t> </a:t>
            </a:r>
            <a:r>
              <a:rPr lang="sk-SK" sz="1800" dirty="0"/>
              <a:t>sieťou sa rovná </a:t>
            </a:r>
            <a:r>
              <a:rPr lang="sk-SK" sz="1800" dirty="0" err="1"/>
              <a:t>spätnoväzobnému</a:t>
            </a:r>
            <a:r>
              <a:rPr lang="sk-SK" sz="1800" dirty="0"/>
              <a:t> prúdu </a:t>
            </a:r>
            <a:r>
              <a:rPr lang="sk-SK" sz="1800" dirty="0" err="1"/>
              <a:t>I</a:t>
            </a:r>
            <a:r>
              <a:rPr lang="sk-SK" sz="1800" baseline="-25000" dirty="0" err="1"/>
              <a:t>s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Na </a:t>
            </a:r>
            <a:r>
              <a:rPr lang="sk-SK" sz="1800" dirty="0"/>
              <a:t>výstupe operačného zosilňovača je napätie úmerné </a:t>
            </a:r>
            <a:r>
              <a:rPr lang="sk-SK" sz="1800" dirty="0" err="1"/>
              <a:t>spätnoväzobnému</a:t>
            </a:r>
            <a:r>
              <a:rPr lang="sk-SK" sz="1800" dirty="0"/>
              <a:t> prúdu a hodnote </a:t>
            </a:r>
            <a:r>
              <a:rPr lang="sk-SK" sz="1800" dirty="0" err="1"/>
              <a:t>spätnoväzobného</a:t>
            </a:r>
            <a:r>
              <a:rPr lang="sk-SK" sz="1800" dirty="0"/>
              <a:t> </a:t>
            </a:r>
            <a:r>
              <a:rPr lang="sk-SK" sz="1800" dirty="0" err="1"/>
              <a:t>rezistora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76934" y="1556793"/>
            <a:ext cx="4038600" cy="4654300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Schéma zapojenia</a:t>
            </a:r>
            <a:endParaRPr lang="sk-S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7865" y="2132856"/>
            <a:ext cx="349055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5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652</Words>
  <Application>Microsoft Office PowerPoint</Application>
  <PresentationFormat>Prezentácia na obrazovke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Motiv systému Office</vt:lpstr>
      <vt:lpstr>Prevodníky</vt:lpstr>
      <vt:lpstr>A/D a D/A prevodníky</vt:lpstr>
      <vt:lpstr>Základné parametre A/D a D/A prevodníkov</vt:lpstr>
      <vt:lpstr>Presnosť a stabilita prevodníka</vt:lpstr>
      <vt:lpstr>Paralelný komparačný A/D prevodník </vt:lpstr>
      <vt:lpstr>Dvojstupňový paralelný A/D prevodník</vt:lpstr>
      <vt:lpstr>A/D prevodník s postupnou aproximáciou</vt:lpstr>
      <vt:lpstr>A/D prevodník s postupnou aproximáciou</vt:lpstr>
      <vt:lpstr>D/A prevodník s váhovou rezistorovou sieťou</vt:lpstr>
      <vt:lpstr>D/A prevodník s priečkovou rezistorovou sieťou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Prevodníky</dc:title>
  <dc:creator>Šrenkel</dc:creator>
  <cp:lastModifiedBy>srenkel</cp:lastModifiedBy>
  <cp:revision>24</cp:revision>
  <dcterms:created xsi:type="dcterms:W3CDTF">2018-04-12T05:10:08Z</dcterms:created>
  <dcterms:modified xsi:type="dcterms:W3CDTF">2018-04-23T08:17:03Z</dcterms:modified>
</cp:coreProperties>
</file>