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9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62" r:id="rId22"/>
    <p:sldId id="278" r:id="rId23"/>
    <p:sldId id="277" r:id="rId2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B2EF-00D8-4785-A90B-4CECC93D17BE}" type="datetimeFigureOut">
              <a:rPr lang="sk-SK" smtClean="0"/>
              <a:pPr/>
              <a:t>17.5.2017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E89C-D45F-47CC-B09A-AB5BBD4797A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B2EF-00D8-4785-A90B-4CECC93D17BE}" type="datetimeFigureOut">
              <a:rPr lang="sk-SK" smtClean="0"/>
              <a:pPr/>
              <a:t>17.5.2017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E89C-D45F-47CC-B09A-AB5BBD4797A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B2EF-00D8-4785-A90B-4CECC93D17BE}" type="datetimeFigureOut">
              <a:rPr lang="sk-SK" smtClean="0"/>
              <a:pPr/>
              <a:t>17.5.2017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E89C-D45F-47CC-B09A-AB5BBD4797A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B2EF-00D8-4785-A90B-4CECC93D17BE}" type="datetimeFigureOut">
              <a:rPr lang="sk-SK" smtClean="0"/>
              <a:pPr/>
              <a:t>17.5.2017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E89C-D45F-47CC-B09A-AB5BBD4797A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B2EF-00D8-4785-A90B-4CECC93D17BE}" type="datetimeFigureOut">
              <a:rPr lang="sk-SK" smtClean="0"/>
              <a:pPr/>
              <a:t>17.5.2017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E89C-D45F-47CC-B09A-AB5BBD4797A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B2EF-00D8-4785-A90B-4CECC93D17BE}" type="datetimeFigureOut">
              <a:rPr lang="sk-SK" smtClean="0"/>
              <a:pPr/>
              <a:t>17.5.2017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E89C-D45F-47CC-B09A-AB5BBD4797A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B2EF-00D8-4785-A90B-4CECC93D17BE}" type="datetimeFigureOut">
              <a:rPr lang="sk-SK" smtClean="0"/>
              <a:pPr/>
              <a:t>17.5.2017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E89C-D45F-47CC-B09A-AB5BBD4797A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B2EF-00D8-4785-A90B-4CECC93D17BE}" type="datetimeFigureOut">
              <a:rPr lang="sk-SK" smtClean="0"/>
              <a:pPr/>
              <a:t>17.5.2017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E89C-D45F-47CC-B09A-AB5BBD4797A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B2EF-00D8-4785-A90B-4CECC93D17BE}" type="datetimeFigureOut">
              <a:rPr lang="sk-SK" smtClean="0"/>
              <a:pPr/>
              <a:t>17.5.2017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E89C-D45F-47CC-B09A-AB5BBD4797A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B2EF-00D8-4785-A90B-4CECC93D17BE}" type="datetimeFigureOut">
              <a:rPr lang="sk-SK" smtClean="0"/>
              <a:pPr/>
              <a:t>17.5.2017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E89C-D45F-47CC-B09A-AB5BBD4797A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B2EF-00D8-4785-A90B-4CECC93D17BE}" type="datetimeFigureOut">
              <a:rPr lang="sk-SK" smtClean="0"/>
              <a:pPr/>
              <a:t>17.5.2017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E89C-D45F-47CC-B09A-AB5BBD4797A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6B2EF-00D8-4785-A90B-4CECC93D17BE}" type="datetimeFigureOut">
              <a:rPr lang="sk-SK" smtClean="0"/>
              <a:pPr/>
              <a:t>17.5.2017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DE89C-D45F-47CC-B09A-AB5BBD4797A5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Rozhlasové vysielače a prijímače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Prijímač bez zosilnenia (</a:t>
            </a:r>
            <a:r>
              <a:rPr lang="sk-SK" sz="2800" dirty="0" err="1" smtClean="0"/>
              <a:t>kryštálky</a:t>
            </a:r>
            <a:r>
              <a:rPr lang="sk-SK" sz="2800" dirty="0" smtClean="0"/>
              <a:t>)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sk-SK" sz="1800" dirty="0" smtClean="0"/>
              <a:t>Historicky prvý prijímač. Takýto jednoduchý prijímač má malú </a:t>
            </a:r>
            <a:r>
              <a:rPr lang="sk-SK" sz="1800" dirty="0" err="1" smtClean="0"/>
              <a:t>selektivitu</a:t>
            </a:r>
            <a:r>
              <a:rPr lang="sk-SK" sz="1800" dirty="0" smtClean="0"/>
              <a:t>, ale najmä malú citlivosť.</a:t>
            </a:r>
          </a:p>
          <a:p>
            <a:r>
              <a:rPr lang="sk-SK" sz="1800" dirty="0" smtClean="0"/>
              <a:t>Je to vlastne demodulátor pre AM. Neobsahuje žiadny </a:t>
            </a:r>
            <a:r>
              <a:rPr lang="sk-SK" sz="1800" dirty="0" err="1" smtClean="0"/>
              <a:t>vf</a:t>
            </a:r>
            <a:r>
              <a:rPr lang="sk-SK" sz="1800" dirty="0" smtClean="0"/>
              <a:t> zosilňovač, preto má nízku citlivosť. </a:t>
            </a:r>
          </a:p>
          <a:p>
            <a:r>
              <a:rPr lang="sk-SK" sz="1800" dirty="0" smtClean="0"/>
              <a:t>Nepotrebuje napájanie.</a:t>
            </a:r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pPr>
              <a:buNone/>
            </a:pPr>
            <a:r>
              <a:rPr lang="sk-SK" sz="1800" dirty="0" smtClean="0"/>
              <a:t>	</a:t>
            </a:r>
            <a:endParaRPr lang="sk-SK" sz="1800" dirty="0"/>
          </a:p>
        </p:txBody>
      </p:sp>
      <p:pic>
        <p:nvPicPr>
          <p:cNvPr id="4" name="Obrázo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068960"/>
            <a:ext cx="5296406" cy="18722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27584" y="4800600"/>
            <a:ext cx="7488832" cy="566738"/>
          </a:xfrm>
        </p:spPr>
        <p:txBody>
          <a:bodyPr/>
          <a:lstStyle/>
          <a:p>
            <a:r>
              <a:rPr lang="sk-SK" dirty="0" smtClean="0"/>
              <a:t>Časové priebehy napätí na prijímači bez zosilnenia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827584" y="5367338"/>
            <a:ext cx="7488832" cy="804862"/>
          </a:xfrm>
        </p:spPr>
        <p:txBody>
          <a:bodyPr/>
          <a:lstStyle/>
          <a:p>
            <a:endParaRPr lang="sk-SK" dirty="0"/>
          </a:p>
        </p:txBody>
      </p:sp>
      <p:pic>
        <p:nvPicPr>
          <p:cNvPr id="7" name="Zástupný symbol obrázka 6"/>
          <p:cNvPicPr>
            <a:picLocks noGrp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3" r="1903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Prijímač s priamym zosilnením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Bloková schéma:</a:t>
            </a:r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endParaRPr lang="sk-SK" sz="1800" dirty="0" smtClean="0"/>
          </a:p>
          <a:p>
            <a:r>
              <a:rPr lang="sk-SK" sz="1800" b="1" dirty="0" smtClean="0"/>
              <a:t>Nedostatky: </a:t>
            </a:r>
          </a:p>
          <a:p>
            <a:r>
              <a:rPr lang="sk-SK" sz="1800" dirty="0" smtClean="0"/>
              <a:t>malá citlivosť</a:t>
            </a:r>
          </a:p>
          <a:p>
            <a:r>
              <a:rPr lang="sk-SK" sz="1800" dirty="0" smtClean="0"/>
              <a:t>malá </a:t>
            </a:r>
            <a:r>
              <a:rPr lang="sk-SK" sz="1800" dirty="0" err="1" smtClean="0"/>
              <a:t>selektivita</a:t>
            </a:r>
            <a:endParaRPr lang="sk-SK" sz="1800" dirty="0" smtClean="0"/>
          </a:p>
          <a:p>
            <a:r>
              <a:rPr lang="sk-SK" sz="1800" dirty="0" smtClean="0"/>
              <a:t>zložité prelaďovanie.</a:t>
            </a:r>
          </a:p>
          <a:p>
            <a:endParaRPr lang="sk-SK" sz="1800" dirty="0" smtClean="0"/>
          </a:p>
          <a:p>
            <a:pPr>
              <a:buNone/>
            </a:pPr>
            <a:r>
              <a:rPr lang="sk-SK" sz="1800" dirty="0" smtClean="0"/>
              <a:t>	</a:t>
            </a:r>
            <a:endParaRPr lang="sk-SK" sz="1800" dirty="0"/>
          </a:p>
        </p:txBody>
      </p:sp>
      <p:pic>
        <p:nvPicPr>
          <p:cNvPr id="4" name="Obrázok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763688" y="1844824"/>
            <a:ext cx="518457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Prijímače s nepriamym zosilnením (</a:t>
            </a:r>
            <a:r>
              <a:rPr lang="sk-SK" sz="2800" dirty="0" err="1" smtClean="0"/>
              <a:t>superhet</a:t>
            </a:r>
            <a:r>
              <a:rPr lang="sk-SK" sz="2800" dirty="0" smtClean="0"/>
              <a:t>)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dirty="0" smtClean="0"/>
              <a:t>Vyznačujú sa tým, že zosilnenie a hlavne výber signálu sa nerobí v pôvodnom obore frekvencií, ale vo vhodnom pásme nižších frekvencií, do ktorého sa prijímaný signál preloží pomocou meniča frekvencie.</a:t>
            </a:r>
          </a:p>
          <a:p>
            <a:r>
              <a:rPr lang="sk-SK" sz="1800" dirty="0" smtClean="0"/>
              <a:t>Toto zapojenie predstavuje štandardný prijímač.</a:t>
            </a:r>
          </a:p>
          <a:p>
            <a:r>
              <a:rPr lang="sk-SK" sz="1800" dirty="0" smtClean="0"/>
              <a:t>Umožňujú príjem amplitúdovo aj frekvenčne modulovaných signálov. </a:t>
            </a:r>
          </a:p>
          <a:p>
            <a:r>
              <a:rPr lang="sk-SK" sz="1800" b="1" dirty="0" smtClean="0"/>
              <a:t>Bloková schéma</a:t>
            </a:r>
            <a:r>
              <a:rPr lang="sk-SK" sz="1800" b="1" dirty="0" smtClean="0"/>
              <a:t>:</a:t>
            </a:r>
            <a:endParaRPr lang="sk-SK" sz="1800" b="1" dirty="0" smtClean="0"/>
          </a:p>
          <a:p>
            <a:pPr>
              <a:buNone/>
            </a:pPr>
            <a:r>
              <a:rPr lang="sk-SK" sz="1800" b="1" dirty="0" smtClean="0"/>
              <a:t> </a:t>
            </a:r>
          </a:p>
          <a:p>
            <a:pPr>
              <a:buNone/>
            </a:pPr>
            <a:r>
              <a:rPr lang="sk-SK" sz="1800" dirty="0" smtClean="0"/>
              <a:t>	</a:t>
            </a:r>
            <a:endParaRPr lang="sk-SK" sz="1800" dirty="0"/>
          </a:p>
        </p:txBody>
      </p:sp>
      <p:pic>
        <p:nvPicPr>
          <p:cNvPr id="4" name="Obrázo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163" y="3429000"/>
            <a:ext cx="5625133" cy="23762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Vstupné obvody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dirty="0" smtClean="0"/>
              <a:t>Slúžia na výber </a:t>
            </a:r>
            <a:r>
              <a:rPr lang="sk-SK" sz="1800" dirty="0" err="1" smtClean="0"/>
              <a:t>vf</a:t>
            </a:r>
            <a:r>
              <a:rPr lang="sk-SK" sz="1800" dirty="0" smtClean="0"/>
              <a:t> signálu, o ktorý máme záujem spomedzi všetkých signálov pôsobiacich na anténe.</a:t>
            </a:r>
          </a:p>
          <a:p>
            <a:r>
              <a:rPr lang="sk-SK" sz="1800" dirty="0" smtClean="0"/>
              <a:t> Ako vstupný obvod sa používa buď samostatný rezonančný obvod, alebo sústava viazaných rezonančných obvodov.</a:t>
            </a:r>
          </a:p>
          <a:p>
            <a:r>
              <a:rPr lang="sk-SK" sz="1800" dirty="0" smtClean="0"/>
              <a:t>V súčasnosti sú rozšírené vstupné obvody, ktoré tvoria s anténou jeden celok. Sú to magnetické (feritové) antény.</a:t>
            </a:r>
          </a:p>
          <a:p>
            <a:r>
              <a:rPr lang="sk-SK" sz="1800" dirty="0" smtClean="0"/>
              <a:t>Vstupné obvody pre prijímače s príjmom na VKV musia mať impedančné prispôsobenie k napájaciemu vedeniu, ktoré ich spája s anténou. Spojenie môže byť nesymetrické (s </a:t>
            </a:r>
            <a:r>
              <a:rPr lang="sk-SK" sz="1800" dirty="0" err="1" smtClean="0"/>
              <a:t>autotransformátorom</a:t>
            </a:r>
            <a:r>
              <a:rPr lang="sk-SK" sz="1800" dirty="0" smtClean="0"/>
              <a:t>) alebo transformátorové (symetrické</a:t>
            </a:r>
            <a:r>
              <a:rPr lang="sk-SK" sz="1800" dirty="0" smtClean="0"/>
              <a:t>). </a:t>
            </a:r>
            <a:endParaRPr lang="sk-SK" sz="1800" dirty="0" smtClean="0"/>
          </a:p>
          <a:p>
            <a:endParaRPr lang="sk-SK" sz="1800" dirty="0" smtClean="0"/>
          </a:p>
          <a:p>
            <a:pPr>
              <a:buNone/>
            </a:pPr>
            <a:endParaRPr lang="sk-SK" sz="18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 l="68" r="68"/>
          <a:stretch>
            <a:fillRect/>
          </a:stretch>
        </p:blipFill>
        <p:spPr bwMode="auto">
          <a:xfrm>
            <a:off x="827584" y="4077072"/>
            <a:ext cx="3024336" cy="2290707"/>
          </a:xfrm>
          <a:prstGeom prst="rect">
            <a:avLst/>
          </a:prstGeom>
          <a:noFill/>
        </p:spPr>
      </p:pic>
      <p:pic>
        <p:nvPicPr>
          <p:cNvPr id="5" name="Picture 17"/>
          <p:cNvPicPr>
            <a:picLocks noChangeAspect="1" noChangeArrowheads="1"/>
          </p:cNvPicPr>
          <p:nvPr/>
        </p:nvPicPr>
        <p:blipFill>
          <a:blip r:embed="rId3" cstate="print"/>
          <a:srcRect t="3592" b="3592"/>
          <a:stretch>
            <a:fillRect/>
          </a:stretch>
        </p:blipFill>
        <p:spPr bwMode="auto">
          <a:xfrm>
            <a:off x="4067944" y="4365104"/>
            <a:ext cx="4320977" cy="15842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Zmiešavač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lvl="0"/>
            <a:r>
              <a:rPr lang="sk-SK" sz="1800" dirty="0" smtClean="0"/>
              <a:t>V zmiešavači sa zmiešavajú dohromady vysokofrekvenčný signál prijatý z antény s vysokofrekvenčným signálom z miestneho oscilátora .</a:t>
            </a:r>
          </a:p>
          <a:p>
            <a:r>
              <a:rPr lang="sk-SK" sz="1800" dirty="0" smtClean="0"/>
              <a:t>Výsledkom </a:t>
            </a:r>
            <a:r>
              <a:rPr lang="sk-SK" sz="1800" dirty="0" err="1" smtClean="0"/>
              <a:t>zmiešavania</a:t>
            </a:r>
            <a:r>
              <a:rPr lang="sk-SK" sz="1800" dirty="0" smtClean="0"/>
              <a:t> sú dve nové frekvencie  a to súčtová a frekvencia </a:t>
            </a:r>
            <a:r>
              <a:rPr lang="sk-SK" sz="1800" dirty="0" err="1" smtClean="0"/>
              <a:t>f</a:t>
            </a:r>
            <a:r>
              <a:rPr lang="sk-SK" sz="1800" baseline="-25000" dirty="0" err="1" smtClean="0"/>
              <a:t>a</a:t>
            </a:r>
            <a:r>
              <a:rPr lang="sk-SK" sz="1800" dirty="0" err="1" smtClean="0"/>
              <a:t>+f</a:t>
            </a:r>
            <a:r>
              <a:rPr lang="sk-SK" sz="1800" baseline="-25000" dirty="0" err="1" smtClean="0"/>
              <a:t>o</a:t>
            </a:r>
            <a:r>
              <a:rPr lang="sk-SK" sz="1800" baseline="-25000" dirty="0" smtClean="0"/>
              <a:t> </a:t>
            </a:r>
            <a:r>
              <a:rPr lang="sk-SK" sz="1800" dirty="0" smtClean="0"/>
              <a:t>a rozdielová frekvencia </a:t>
            </a:r>
            <a:r>
              <a:rPr lang="sk-SK" sz="1800" dirty="0" err="1" smtClean="0"/>
              <a:t>f</a:t>
            </a:r>
            <a:r>
              <a:rPr lang="sk-SK" sz="1800" baseline="-25000" dirty="0" err="1" smtClean="0"/>
              <a:t>a</a:t>
            </a:r>
            <a:r>
              <a:rPr lang="sk-SK" sz="1800" dirty="0" err="1" smtClean="0"/>
              <a:t>-f</a:t>
            </a:r>
            <a:r>
              <a:rPr lang="sk-SK" sz="1800" baseline="-25000" dirty="0" err="1" smtClean="0"/>
              <a:t>o</a:t>
            </a:r>
            <a:r>
              <a:rPr lang="sk-SK" sz="1800" baseline="-25000" dirty="0" smtClean="0"/>
              <a:t> </a:t>
            </a:r>
            <a:endParaRPr lang="sk-SK" sz="1800" dirty="0" smtClean="0"/>
          </a:p>
          <a:p>
            <a:pPr lvl="0"/>
            <a:r>
              <a:rPr lang="sk-SK" sz="1800" dirty="0" smtClean="0"/>
              <a:t>Zmiešavač vyberá výstupným filtrom na výstupe (paralelný rezonančný obvod) len rozdielovú frekvenciu nazývanú medzifrekvenčná frekvencia.</a:t>
            </a:r>
          </a:p>
          <a:p>
            <a:pPr lvl="0"/>
            <a:r>
              <a:rPr lang="sk-SK" sz="1800" b="1" dirty="0" smtClean="0"/>
              <a:t>Druhy zmiešavačov: </a:t>
            </a:r>
          </a:p>
          <a:p>
            <a:pPr lvl="0"/>
            <a:r>
              <a:rPr lang="sk-SK" sz="1800" dirty="0" smtClean="0"/>
              <a:t>diódové zmiešavače - použitie nad niekoľko desiatok GHz.</a:t>
            </a:r>
          </a:p>
          <a:p>
            <a:pPr lvl="0"/>
            <a:r>
              <a:rPr lang="sk-SK" sz="1800" dirty="0" smtClean="0"/>
              <a:t>zmiešavače s bipolárnymi alebo s FET tranzistormi.</a:t>
            </a:r>
          </a:p>
          <a:p>
            <a:pPr lvl="0"/>
            <a:r>
              <a:rPr lang="sk-SK" sz="1800" dirty="0" smtClean="0"/>
              <a:t>zmiešavače s integrovanými obvodmi majú lepšiu </a:t>
            </a:r>
            <a:r>
              <a:rPr lang="sk-SK" sz="1800" dirty="0" err="1" smtClean="0"/>
              <a:t>linearitu</a:t>
            </a:r>
            <a:r>
              <a:rPr lang="sk-SK" sz="1800" dirty="0" smtClean="0"/>
              <a:t> a tým menší obsah parazitných frekvencií ako tranzistorové.</a:t>
            </a:r>
          </a:p>
          <a:p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Menič frekvencie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dirty="0" smtClean="0"/>
              <a:t>Obsahuje nelineárny prvok (alebo lineárny prvok s premennými parametrami), oscilátor a filter.</a:t>
            </a:r>
          </a:p>
          <a:p>
            <a:r>
              <a:rPr lang="sk-SK" sz="1800" dirty="0" smtClean="0"/>
              <a:t>Oscilátor vytvára harmonické </a:t>
            </a:r>
            <a:r>
              <a:rPr lang="sk-SK" sz="1800" dirty="0" err="1" smtClean="0"/>
              <a:t>vf</a:t>
            </a:r>
            <a:r>
              <a:rPr lang="sk-SK" sz="1800" dirty="0" smtClean="0"/>
              <a:t> nemodulované kmity a filter slúži na oddelenie nežiaducich zložiek, ktoré vznikajú ako produkty </a:t>
            </a:r>
            <a:r>
              <a:rPr lang="sk-SK" sz="1800" dirty="0" err="1" smtClean="0"/>
              <a:t>zmiešavania</a:t>
            </a:r>
            <a:r>
              <a:rPr lang="sk-SK" sz="1800" dirty="0" smtClean="0"/>
              <a:t>.</a:t>
            </a:r>
          </a:p>
          <a:p>
            <a:r>
              <a:rPr lang="sk-SK" sz="1800" dirty="0" smtClean="0"/>
              <a:t>Nelineárny prvok v meniči frekvencie sa nazýva zmiešavač. Má za úlohu zmiešať signál z antény o frekvencii </a:t>
            </a:r>
            <a:r>
              <a:rPr lang="sk-SK" sz="1800" dirty="0" err="1" smtClean="0"/>
              <a:t>f</a:t>
            </a:r>
            <a:r>
              <a:rPr lang="sk-SK" sz="1800" baseline="-25000" dirty="0" err="1" smtClean="0"/>
              <a:t>v</a:t>
            </a:r>
            <a:r>
              <a:rPr lang="sk-SK" sz="1800" dirty="0" smtClean="0"/>
              <a:t> a z oscilátora o frekvencii </a:t>
            </a:r>
            <a:r>
              <a:rPr lang="sk-SK" sz="1800" dirty="0" err="1" smtClean="0"/>
              <a:t>f</a:t>
            </a:r>
            <a:r>
              <a:rPr lang="sk-SK" sz="1800" baseline="-25000" dirty="0" err="1" smtClean="0"/>
              <a:t>o</a:t>
            </a:r>
            <a:r>
              <a:rPr lang="sk-SK" sz="1800" dirty="0" smtClean="0"/>
              <a:t>, vyrobiť ich rozdiel </a:t>
            </a:r>
            <a:r>
              <a:rPr lang="sk-SK" sz="1800" dirty="0" err="1" smtClean="0"/>
              <a:t>f</a:t>
            </a:r>
            <a:r>
              <a:rPr lang="sk-SK" sz="1800" baseline="-25000" dirty="0" err="1" smtClean="0"/>
              <a:t>o</a:t>
            </a:r>
            <a:r>
              <a:rPr lang="sk-SK" sz="1800" dirty="0" err="1" smtClean="0"/>
              <a:t>-f</a:t>
            </a:r>
            <a:r>
              <a:rPr lang="sk-SK" sz="1800" baseline="-25000" dirty="0" err="1" smtClean="0"/>
              <a:t>v</a:t>
            </a:r>
            <a:r>
              <a:rPr lang="sk-SK" sz="1800" dirty="0" smtClean="0"/>
              <a:t> tým vyrobiť tzv. medzifrekvenčný kmitočet </a:t>
            </a:r>
            <a:r>
              <a:rPr lang="sk-SK" sz="1800" dirty="0" err="1" smtClean="0"/>
              <a:t>f</a:t>
            </a:r>
            <a:r>
              <a:rPr lang="sk-SK" sz="1800" baseline="-25000" dirty="0" err="1" smtClean="0"/>
              <a:t>m</a:t>
            </a:r>
            <a:r>
              <a:rPr lang="sk-SK" sz="1800" dirty="0" smtClean="0"/>
              <a:t>.</a:t>
            </a:r>
          </a:p>
          <a:p>
            <a:r>
              <a:rPr lang="sk-SK" sz="1800" dirty="0" smtClean="0"/>
              <a:t>Aby bola zabezpečená konštantná frekvencia sprostredkovacieho signálu </a:t>
            </a:r>
            <a:r>
              <a:rPr lang="sk-SK" sz="1800" dirty="0" err="1" smtClean="0"/>
              <a:t>f</a:t>
            </a:r>
            <a:r>
              <a:rPr lang="sk-SK" sz="1800" baseline="-25000" dirty="0" err="1" smtClean="0"/>
              <a:t>m</a:t>
            </a:r>
            <a:r>
              <a:rPr lang="sk-SK" sz="1800" dirty="0" smtClean="0"/>
              <a:t> pri každom preladení vstupného obvodu, musí sa súbežne so zmenou frekvencie vstupného obvodu meniť aj frekvencia kmitov oscilátora.</a:t>
            </a:r>
          </a:p>
          <a:p>
            <a:pPr>
              <a:buNone/>
            </a:pPr>
            <a:endParaRPr lang="sk-SK" sz="1800" dirty="0"/>
          </a:p>
        </p:txBody>
      </p:sp>
      <p:pic>
        <p:nvPicPr>
          <p:cNvPr id="4" name="Obrázok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70000"/>
                    </a14:imgEffect>
                    <a14:imgEffect>
                      <a14:brightnessContrast bright="40000" contrast="-4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509120"/>
            <a:ext cx="2448272" cy="1584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Medzifrekvenčné zosilňovače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dirty="0" smtClean="0"/>
              <a:t>Je zapojený za zmiešavač a jeho úlohou je dostatočne zosilniť signál s frekvenciou </a:t>
            </a:r>
            <a:r>
              <a:rPr lang="sk-SK" sz="1800" dirty="0" err="1" smtClean="0"/>
              <a:t>f</a:t>
            </a:r>
            <a:r>
              <a:rPr lang="sk-SK" sz="1800" baseline="-25000" dirty="0" err="1" smtClean="0"/>
              <a:t>m</a:t>
            </a:r>
            <a:r>
              <a:rPr lang="sk-SK" sz="1800" baseline="-25000" dirty="0" smtClean="0"/>
              <a:t>.</a:t>
            </a:r>
          </a:p>
          <a:p>
            <a:r>
              <a:rPr lang="sk-SK" sz="1800" dirty="0" smtClean="0"/>
              <a:t>V MFZ je koncentrované celkové zosilnenie prijímača, preto býva viacstupňový (2 až 5 podľa druhu prijímača).</a:t>
            </a:r>
          </a:p>
          <a:p>
            <a:pPr lvl="0"/>
            <a:r>
              <a:rPr lang="sk-SK" sz="1800" dirty="0" smtClean="0"/>
              <a:t>Na zabezpečenie rovnakého výstupného výkonu pre rôzne prijímané signály treba mať v MFZ možnosť automatického regulovania zosilnenia bez vplyvu na ostatné vlastnosti MFZ.</a:t>
            </a:r>
          </a:p>
          <a:p>
            <a:pPr lvl="0"/>
            <a:r>
              <a:rPr lang="sk-SK" sz="1800" dirty="0" smtClean="0"/>
              <a:t>Možno ich použiť na príjem AM aj FM signálov.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Demodulátory AM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Diódový demodulátor </a:t>
            </a:r>
            <a:r>
              <a:rPr lang="sk-SK" sz="1800" dirty="0" smtClean="0"/>
              <a:t>- využíva nelineárnu VA charakteristika diódy. Je v podstate jednocestný usmerňovač. Najčastejšie sa využíva sériové zapojenie diódového detektora. </a:t>
            </a:r>
          </a:p>
          <a:p>
            <a:pPr>
              <a:buNone/>
            </a:pPr>
            <a:endParaRPr lang="sk-SK" sz="1800" dirty="0"/>
          </a:p>
        </p:txBody>
      </p:sp>
      <p:pic>
        <p:nvPicPr>
          <p:cNvPr id="4" name="Obrázo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132856"/>
            <a:ext cx="4143375" cy="3371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Demodulátory pre FM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dirty="0" smtClean="0"/>
              <a:t>Pri</a:t>
            </a:r>
            <a:r>
              <a:rPr lang="sk-SK" sz="1800" b="1" dirty="0" smtClean="0"/>
              <a:t> </a:t>
            </a:r>
            <a:r>
              <a:rPr lang="sk-SK" sz="1800" dirty="0" smtClean="0"/>
              <a:t>demodulácii FM signálov sa postupuje tak, že frekvenčne modulovaný signál sa pomocou </a:t>
            </a:r>
            <a:r>
              <a:rPr lang="sk-SK" sz="1800" dirty="0" err="1" smtClean="0"/>
              <a:t>diskriminátora</a:t>
            </a:r>
            <a:r>
              <a:rPr lang="sk-SK" sz="1800" dirty="0" smtClean="0"/>
              <a:t> prevedie na amplitúdovo a frekvenčne modulovaný signál. Tento amplitúdovo  frekvenčne modulovaný signál sa potom demoduluje napr. sériovým diódovým detektorom. Demodulátor frekvenčne modulovaných signálov sa teda skladá z dvoch častí a to z </a:t>
            </a:r>
            <a:r>
              <a:rPr lang="sk-SK" sz="1800" dirty="0" err="1" smtClean="0"/>
              <a:t>diskriminátora</a:t>
            </a:r>
            <a:r>
              <a:rPr lang="sk-SK" sz="1800" dirty="0" smtClean="0"/>
              <a:t> a z demodulátora amplitúdovo modulovaných signálov.</a:t>
            </a:r>
          </a:p>
          <a:p>
            <a:r>
              <a:rPr lang="sk-SK" sz="1800" b="1" dirty="0" smtClean="0"/>
              <a:t>Demodulácia FM po boku rezonančnej krivky</a:t>
            </a:r>
          </a:p>
          <a:p>
            <a:pPr>
              <a:buNone/>
            </a:pPr>
            <a:endParaRPr lang="sk-SK" sz="1800" dirty="0"/>
          </a:p>
        </p:txBody>
      </p:sp>
      <p:pic>
        <p:nvPicPr>
          <p:cNvPr id="4" name="Obrázok 3" descr="37BF81AD"/>
          <p:cNvPicPr/>
          <p:nvPr/>
        </p:nvPicPr>
        <p:blipFill>
          <a:blip r:embed="rId2" cstate="print"/>
          <a:srcRect l="6812" t="4684" r="3218" b="21185"/>
          <a:stretch>
            <a:fillRect/>
          </a:stretch>
        </p:blipFill>
        <p:spPr bwMode="auto">
          <a:xfrm>
            <a:off x="2843808" y="3501008"/>
            <a:ext cx="3240360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Rozhlasové vysielače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Rozhlasový vysielač </a:t>
            </a:r>
            <a:r>
              <a:rPr lang="sk-SK" sz="1800" dirty="0" smtClean="0"/>
              <a:t>je technické </a:t>
            </a:r>
            <a:r>
              <a:rPr lang="sk-SK" sz="1800" dirty="0"/>
              <a:t>zariadenie, určené na vytváranie vysokofrekvenčných prúdov a ich ovládanie s cieľom prenosu správ pomocou elektromagnetických </a:t>
            </a:r>
            <a:r>
              <a:rPr lang="sk-SK" sz="1800" dirty="0" smtClean="0"/>
              <a:t>vĺn.</a:t>
            </a:r>
          </a:p>
          <a:p>
            <a:r>
              <a:rPr lang="sk-SK" sz="1800" dirty="0" smtClean="0"/>
              <a:t>Druhy rozhlasových vysielačov:</a:t>
            </a:r>
          </a:p>
          <a:p>
            <a:r>
              <a:rPr lang="sk-SK" sz="1800" i="1" dirty="0"/>
              <a:t>Telegrafné vysielače </a:t>
            </a:r>
            <a:r>
              <a:rPr lang="sk-SK" sz="1800" dirty="0"/>
              <a:t>sa používajú na diaľkový prenos správ n krátkych vlnách</a:t>
            </a:r>
            <a:r>
              <a:rPr lang="sk-SK" sz="1800" dirty="0" smtClean="0"/>
              <a:t>.</a:t>
            </a:r>
          </a:p>
          <a:p>
            <a:r>
              <a:rPr lang="sk-SK" sz="1800" i="1" dirty="0"/>
              <a:t>Rádiotelefónne vysielače - </a:t>
            </a:r>
            <a:r>
              <a:rPr lang="sk-SK" sz="1800" dirty="0"/>
              <a:t>používajú sa na rádiotelefónne spojenie pre rôzne služby. </a:t>
            </a:r>
            <a:endParaRPr lang="sk-SK" sz="1800" dirty="0" smtClean="0"/>
          </a:p>
          <a:p>
            <a:r>
              <a:rPr lang="sk-SK" sz="1800" dirty="0"/>
              <a:t>Rozhlasové a </a:t>
            </a:r>
            <a:r>
              <a:rPr lang="sk-SK" sz="1800" i="1" dirty="0"/>
              <a:t>televízne vysielače, </a:t>
            </a:r>
            <a:r>
              <a:rPr lang="sk-SK" sz="1800" dirty="0"/>
              <a:t>používajú sa na prenos akustických i vizuálnych správ tak, aby boli prístupné čo najväčšiemu počtu príjemcov</a:t>
            </a:r>
            <a:r>
              <a:rPr lang="sk-SK" sz="1800" dirty="0" smtClean="0"/>
              <a:t>.</a:t>
            </a:r>
          </a:p>
          <a:p>
            <a:r>
              <a:rPr lang="sk-SK" sz="1800" dirty="0" smtClean="0"/>
              <a:t>Zvláštne vysielače - </a:t>
            </a:r>
            <a:r>
              <a:rPr lang="sk-SK" sz="1800" dirty="0"/>
              <a:t>pre navigačné a zameriavacie účely, niektoré vojenské vysielače, </a:t>
            </a:r>
            <a:r>
              <a:rPr lang="sk-SK" sz="1800" dirty="0" err="1" smtClean="0"/>
              <a:t>rádiolokačné</a:t>
            </a:r>
            <a:r>
              <a:rPr lang="sk-SK" sz="1800" dirty="0" smtClean="0"/>
              <a:t> </a:t>
            </a:r>
            <a:r>
              <a:rPr lang="sk-SK" sz="1800" dirty="0"/>
              <a:t>vysielače, vysielače pre spojenie s kozmickými </a:t>
            </a:r>
            <a:r>
              <a:rPr lang="sk-SK" sz="1800" dirty="0" smtClean="0"/>
              <a:t>telesami.</a:t>
            </a:r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sk-SK" sz="2800" dirty="0" smtClean="0"/>
              <a:t>Stereofónne vysielanie a príjem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sk-SK" sz="1800" dirty="0" smtClean="0"/>
              <a:t>Dosiahlo sa ním podstatného zvýšenia kvality príjmu v rozsahu veľmi krátkych vĺn (VKV). </a:t>
            </a:r>
            <a:r>
              <a:rPr lang="sk-SK" sz="1800" b="1" dirty="0" smtClean="0"/>
              <a:t>Podmienky pre stereofónne vysielanie: </a:t>
            </a:r>
          </a:p>
          <a:p>
            <a:r>
              <a:rPr lang="sk-SK" sz="1800" dirty="0" smtClean="0"/>
              <a:t>Obe informácie, t.j. ľavý a pravý kanál, musí byť vysielané jedným vysielačom v jednom prenosovom kanáli.</a:t>
            </a:r>
          </a:p>
          <a:p>
            <a:r>
              <a:rPr lang="sk-SK" sz="1800" dirty="0" smtClean="0"/>
              <a:t>Prenos musí byť zlučiteľný, to znamená, že stereofónne vysielanie môže byť tiež akceptované ako monofónne.</a:t>
            </a:r>
          </a:p>
          <a:p>
            <a:r>
              <a:rPr lang="sk-SK" sz="1800" dirty="0" smtClean="0"/>
              <a:t>Na vysielací strane sa zvuk sníma dvoma oddelenými mikrofóny, ľavým a pravým. Tak sa získavajú dva kanály L (ľavý) a P (pravý), ktoré po prenesení umožňujú v mieste prijímača stereo vnem. </a:t>
            </a:r>
          </a:p>
          <a:p>
            <a:r>
              <a:rPr lang="sk-SK" sz="1800" dirty="0" smtClean="0"/>
              <a:t>U nás sa zaviedol </a:t>
            </a:r>
            <a:r>
              <a:rPr lang="sk-SK" sz="1800" b="1" dirty="0" smtClean="0"/>
              <a:t>systém s pilotnou frekvenciou 19 kHz. </a:t>
            </a:r>
          </a:p>
          <a:p>
            <a:r>
              <a:rPr lang="sk-SK" sz="1800" dirty="0" smtClean="0"/>
              <a:t>V tomto systéme sa vytvorí:</a:t>
            </a:r>
          </a:p>
          <a:p>
            <a:r>
              <a:rPr lang="sk-SK" sz="1800" dirty="0" smtClean="0"/>
              <a:t>a) súčtový signál M = L + P,</a:t>
            </a:r>
          </a:p>
          <a:p>
            <a:r>
              <a:rPr lang="sk-SK" sz="1800" dirty="0" smtClean="0"/>
              <a:t>b) rozdielový signál S = L - P,</a:t>
            </a:r>
          </a:p>
          <a:p>
            <a:r>
              <a:rPr lang="sk-SK" sz="1800" dirty="0" smtClean="0"/>
              <a:t>c) pilotný signál 19 kHz. </a:t>
            </a:r>
          </a:p>
          <a:p>
            <a:endParaRPr lang="sk-SK" sz="1800" dirty="0" smtClean="0"/>
          </a:p>
          <a:p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71600" y="548680"/>
            <a:ext cx="7632848" cy="566738"/>
          </a:xfrm>
        </p:spPr>
        <p:txBody>
          <a:bodyPr/>
          <a:lstStyle/>
          <a:p>
            <a:r>
              <a:rPr lang="sk-SK" dirty="0" smtClean="0"/>
              <a:t>Bloková schéma </a:t>
            </a:r>
            <a:r>
              <a:rPr lang="sk-SK" dirty="0" err="1" smtClean="0"/>
              <a:t>stereomodulátora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899592" y="4221088"/>
            <a:ext cx="7632848" cy="2160240"/>
          </a:xfrm>
        </p:spPr>
        <p:txBody>
          <a:bodyPr>
            <a:normAutofit/>
          </a:bodyPr>
          <a:lstStyle/>
          <a:p>
            <a:r>
              <a:rPr lang="sk-SK" sz="1600" dirty="0" smtClean="0"/>
              <a:t>Na vysielací strane sa vytvára stereo signál zo signálov pravého a ľavého kanálu, ktoré sa spoja v tzv. maticovom obvode. Vzniká tak súčtový (M = L + P) a rozdielový (S = L - P) signál. Rozdielovým signálom S je v kruhovom modulátore vysielača modulovaný pomocný nosný kmitočet 38 kHz. Okolo tohto kmitočtu sa vytvoria dve postranné pásma (L - P) a zároveň je potlačený nosný kmitočet. </a:t>
            </a:r>
          </a:p>
          <a:p>
            <a:r>
              <a:rPr lang="sk-SK" sz="1600" b="1" dirty="0" smtClean="0"/>
              <a:t>Príjem:</a:t>
            </a:r>
            <a:r>
              <a:rPr lang="sk-SK" sz="1600" dirty="0" smtClean="0"/>
              <a:t> pre obnovenie informácie L a P v prijímači je však pomocný nosný kmitočet potrebný. Preto ZSS obsahuje tiež pilotný kmitočet 19 kHz, ktorý má polovičnú veľkosť ako pomocný nosný kmitočet 38 kHz. </a:t>
            </a:r>
          </a:p>
          <a:p>
            <a:endParaRPr lang="sk-SK" sz="1600" dirty="0"/>
          </a:p>
        </p:txBody>
      </p:sp>
      <p:grpSp>
        <p:nvGrpSpPr>
          <p:cNvPr id="1042" name="Group 18"/>
          <p:cNvGrpSpPr>
            <a:grpSpLocks noGrp="1" noChangeAspect="1"/>
          </p:cNvGrpSpPr>
          <p:nvPr/>
        </p:nvGrpSpPr>
        <p:grpSpPr bwMode="auto">
          <a:xfrm>
            <a:off x="971600" y="1268760"/>
            <a:ext cx="7437123" cy="2378695"/>
            <a:chOff x="2362" y="2055"/>
            <a:chExt cx="7200" cy="2907"/>
          </a:xfrm>
        </p:grpSpPr>
        <p:sp>
          <p:nvSpPr>
            <p:cNvPr id="1043" name="AutoShape 19"/>
            <p:cNvSpPr>
              <a:spLocks noChangeAspect="1" noChangeArrowheads="1"/>
            </p:cNvSpPr>
            <p:nvPr/>
          </p:nvSpPr>
          <p:spPr bwMode="auto">
            <a:xfrm>
              <a:off x="2362" y="2055"/>
              <a:ext cx="7200" cy="2907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1044" name="Text Box 20"/>
            <p:cNvSpPr txBox="1">
              <a:spLocks noChangeArrowheads="1"/>
            </p:cNvSpPr>
            <p:nvPr/>
          </p:nvSpPr>
          <p:spPr bwMode="auto">
            <a:xfrm>
              <a:off x="3218" y="2538"/>
              <a:ext cx="858" cy="8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sk-SK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sk-SK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Matica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Text Box 21"/>
            <p:cNvSpPr txBox="1">
              <a:spLocks noChangeArrowheads="1"/>
            </p:cNvSpPr>
            <p:nvPr/>
          </p:nvSpPr>
          <p:spPr bwMode="auto">
            <a:xfrm>
              <a:off x="4501" y="3109"/>
              <a:ext cx="631" cy="4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sk-SK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Korekčný zosil.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6" name="Text Box 22"/>
            <p:cNvSpPr txBox="1">
              <a:spLocks noChangeArrowheads="1"/>
            </p:cNvSpPr>
            <p:nvPr/>
          </p:nvSpPr>
          <p:spPr bwMode="auto">
            <a:xfrm>
              <a:off x="5501" y="3109"/>
              <a:ext cx="630" cy="4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sk-SK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Modul.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sk-SK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AM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Text Box 23"/>
            <p:cNvSpPr txBox="1">
              <a:spLocks noChangeArrowheads="1"/>
            </p:cNvSpPr>
            <p:nvPr/>
          </p:nvSpPr>
          <p:spPr bwMode="auto">
            <a:xfrm>
              <a:off x="6405" y="3109"/>
              <a:ext cx="631" cy="4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sk-SK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Dolná priepusť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8" name="Text Box 24"/>
            <p:cNvSpPr txBox="1">
              <a:spLocks noChangeArrowheads="1"/>
            </p:cNvSpPr>
            <p:nvPr/>
          </p:nvSpPr>
          <p:spPr bwMode="auto">
            <a:xfrm>
              <a:off x="7226" y="3109"/>
              <a:ext cx="631" cy="4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sk-SK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Zosil.VF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9" name="Text Box 25"/>
            <p:cNvSpPr txBox="1">
              <a:spLocks noChangeArrowheads="1"/>
            </p:cNvSpPr>
            <p:nvPr/>
          </p:nvSpPr>
          <p:spPr bwMode="auto">
            <a:xfrm>
              <a:off x="8167" y="2538"/>
              <a:ext cx="630" cy="4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sk-SK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Modul. FM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Text Box 26"/>
            <p:cNvSpPr txBox="1">
              <a:spLocks noChangeArrowheads="1"/>
            </p:cNvSpPr>
            <p:nvPr/>
          </p:nvSpPr>
          <p:spPr bwMode="auto">
            <a:xfrm>
              <a:off x="4501" y="4073"/>
              <a:ext cx="631" cy="4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sk-SK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Násobič 38kHz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Text Box 27"/>
            <p:cNvSpPr txBox="1">
              <a:spLocks noChangeArrowheads="1"/>
            </p:cNvSpPr>
            <p:nvPr/>
          </p:nvSpPr>
          <p:spPr bwMode="auto">
            <a:xfrm>
              <a:off x="3347" y="4073"/>
              <a:ext cx="630" cy="4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sk-SK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Oscil. 19kHz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52" name="AutoShape 28"/>
            <p:cNvCxnSpPr>
              <a:cxnSpLocks noChangeShapeType="1"/>
              <a:endCxn id="1049" idx="1"/>
            </p:cNvCxnSpPr>
            <p:nvPr/>
          </p:nvCxnSpPr>
          <p:spPr bwMode="auto">
            <a:xfrm>
              <a:off x="4076" y="2769"/>
              <a:ext cx="4091" cy="1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53" name="AutoShape 29"/>
            <p:cNvCxnSpPr>
              <a:cxnSpLocks noChangeShapeType="1"/>
              <a:stCxn id="1045" idx="3"/>
              <a:endCxn id="1046" idx="1"/>
            </p:cNvCxnSpPr>
            <p:nvPr/>
          </p:nvCxnSpPr>
          <p:spPr bwMode="auto">
            <a:xfrm>
              <a:off x="5132" y="3353"/>
              <a:ext cx="36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54" name="AutoShape 30"/>
            <p:cNvCxnSpPr>
              <a:cxnSpLocks noChangeShapeType="1"/>
              <a:stCxn id="1046" idx="3"/>
              <a:endCxn id="1047" idx="1"/>
            </p:cNvCxnSpPr>
            <p:nvPr/>
          </p:nvCxnSpPr>
          <p:spPr bwMode="auto">
            <a:xfrm>
              <a:off x="6131" y="3353"/>
              <a:ext cx="274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55" name="AutoShape 31"/>
            <p:cNvCxnSpPr>
              <a:cxnSpLocks noChangeShapeType="1"/>
              <a:stCxn id="1047" idx="3"/>
              <a:endCxn id="1048" idx="1"/>
            </p:cNvCxnSpPr>
            <p:nvPr/>
          </p:nvCxnSpPr>
          <p:spPr bwMode="auto">
            <a:xfrm>
              <a:off x="7036" y="3353"/>
              <a:ext cx="19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56" name="AutoShape 32"/>
            <p:cNvCxnSpPr>
              <a:cxnSpLocks noChangeShapeType="1"/>
              <a:stCxn id="1048" idx="3"/>
              <a:endCxn id="1049" idx="2"/>
            </p:cNvCxnSpPr>
            <p:nvPr/>
          </p:nvCxnSpPr>
          <p:spPr bwMode="auto">
            <a:xfrm flipV="1">
              <a:off x="7857" y="3028"/>
              <a:ext cx="625" cy="325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057" name="AutoShape 33"/>
            <p:cNvCxnSpPr>
              <a:cxnSpLocks noChangeShapeType="1"/>
            </p:cNvCxnSpPr>
            <p:nvPr/>
          </p:nvCxnSpPr>
          <p:spPr bwMode="auto">
            <a:xfrm>
              <a:off x="4076" y="3340"/>
              <a:ext cx="42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58" name="AutoShape 34"/>
            <p:cNvCxnSpPr>
              <a:cxnSpLocks noChangeShapeType="1"/>
              <a:stCxn id="1051" idx="3"/>
              <a:endCxn id="1050" idx="1"/>
            </p:cNvCxnSpPr>
            <p:nvPr/>
          </p:nvCxnSpPr>
          <p:spPr bwMode="auto">
            <a:xfrm>
              <a:off x="3977" y="4317"/>
              <a:ext cx="524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59" name="AutoShape 35"/>
            <p:cNvCxnSpPr>
              <a:cxnSpLocks noChangeShapeType="1"/>
              <a:stCxn id="1050" idx="3"/>
              <a:endCxn id="1046" idx="2"/>
            </p:cNvCxnSpPr>
            <p:nvPr/>
          </p:nvCxnSpPr>
          <p:spPr bwMode="auto">
            <a:xfrm flipV="1">
              <a:off x="5132" y="3597"/>
              <a:ext cx="684" cy="72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060" name="AutoShape 36"/>
            <p:cNvCxnSpPr>
              <a:cxnSpLocks noChangeShapeType="1"/>
              <a:endCxn id="1048" idx="2"/>
            </p:cNvCxnSpPr>
            <p:nvPr/>
          </p:nvCxnSpPr>
          <p:spPr bwMode="auto">
            <a:xfrm flipV="1">
              <a:off x="4227" y="3597"/>
              <a:ext cx="3315" cy="1365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061" name="AutoShape 37"/>
            <p:cNvCxnSpPr>
              <a:cxnSpLocks noChangeShapeType="1"/>
            </p:cNvCxnSpPr>
            <p:nvPr/>
          </p:nvCxnSpPr>
          <p:spPr bwMode="auto">
            <a:xfrm flipV="1">
              <a:off x="4227" y="4318"/>
              <a:ext cx="0" cy="64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62" name="AutoShape 38"/>
            <p:cNvCxnSpPr>
              <a:cxnSpLocks noChangeShapeType="1"/>
            </p:cNvCxnSpPr>
            <p:nvPr/>
          </p:nvCxnSpPr>
          <p:spPr bwMode="auto">
            <a:xfrm>
              <a:off x="2680" y="2769"/>
              <a:ext cx="53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63" name="AutoShape 39"/>
            <p:cNvCxnSpPr>
              <a:cxnSpLocks noChangeShapeType="1"/>
            </p:cNvCxnSpPr>
            <p:nvPr/>
          </p:nvCxnSpPr>
          <p:spPr bwMode="auto">
            <a:xfrm>
              <a:off x="2680" y="3193"/>
              <a:ext cx="539" cy="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64" name="Text Box 40"/>
            <p:cNvSpPr txBox="1">
              <a:spLocks noChangeArrowheads="1"/>
            </p:cNvSpPr>
            <p:nvPr/>
          </p:nvSpPr>
          <p:spPr bwMode="auto">
            <a:xfrm>
              <a:off x="2680" y="2538"/>
              <a:ext cx="225" cy="22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L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5" name="Text Box 41"/>
            <p:cNvSpPr txBox="1">
              <a:spLocks noChangeArrowheads="1"/>
            </p:cNvSpPr>
            <p:nvPr/>
          </p:nvSpPr>
          <p:spPr bwMode="auto">
            <a:xfrm>
              <a:off x="2680" y="3269"/>
              <a:ext cx="225" cy="2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P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6" name="Text Box 42"/>
            <p:cNvSpPr txBox="1">
              <a:spLocks noChangeArrowheads="1"/>
            </p:cNvSpPr>
            <p:nvPr/>
          </p:nvSpPr>
          <p:spPr bwMode="auto">
            <a:xfrm>
              <a:off x="4279" y="2407"/>
              <a:ext cx="618" cy="22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M=L+P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7" name="Text Box 43"/>
            <p:cNvSpPr txBox="1">
              <a:spLocks noChangeArrowheads="1"/>
            </p:cNvSpPr>
            <p:nvPr/>
          </p:nvSpPr>
          <p:spPr bwMode="auto">
            <a:xfrm>
              <a:off x="4157" y="3406"/>
              <a:ext cx="225" cy="2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S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68" name="AutoShape 44"/>
            <p:cNvCxnSpPr>
              <a:cxnSpLocks noChangeShapeType="1"/>
              <a:stCxn id="1049" idx="3"/>
            </p:cNvCxnSpPr>
            <p:nvPr/>
          </p:nvCxnSpPr>
          <p:spPr bwMode="auto">
            <a:xfrm>
              <a:off x="8797" y="2783"/>
              <a:ext cx="503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69" name="Text Box 45"/>
            <p:cNvSpPr txBox="1">
              <a:spLocks noChangeArrowheads="1"/>
            </p:cNvSpPr>
            <p:nvPr/>
          </p:nvSpPr>
          <p:spPr bwMode="auto">
            <a:xfrm>
              <a:off x="5418" y="4561"/>
              <a:ext cx="1618" cy="22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sk-SK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Pilotný signál 19kHz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0" name="Text Box 46"/>
            <p:cNvSpPr txBox="1">
              <a:spLocks noChangeArrowheads="1"/>
            </p:cNvSpPr>
            <p:nvPr/>
          </p:nvSpPr>
          <p:spPr bwMode="auto">
            <a:xfrm>
              <a:off x="2434" y="2883"/>
              <a:ext cx="618" cy="22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sk-SK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vstup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1" name="Text Box 47"/>
            <p:cNvSpPr txBox="1">
              <a:spLocks noChangeArrowheads="1"/>
            </p:cNvSpPr>
            <p:nvPr/>
          </p:nvSpPr>
          <p:spPr bwMode="auto">
            <a:xfrm>
              <a:off x="8904" y="2538"/>
              <a:ext cx="658" cy="22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K anténe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2" name="Text Box 48"/>
            <p:cNvSpPr txBox="1">
              <a:spLocks noChangeArrowheads="1"/>
            </p:cNvSpPr>
            <p:nvPr/>
          </p:nvSpPr>
          <p:spPr bwMode="auto">
            <a:xfrm>
              <a:off x="5418" y="2181"/>
              <a:ext cx="1487" cy="22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sk-SK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Stereomodulátor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Stereofónny prijímač</a:t>
            </a:r>
            <a:endParaRPr lang="sk-SK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dirty="0" smtClean="0"/>
              <a:t>Bloková schéma </a:t>
            </a:r>
            <a:r>
              <a:rPr lang="sk-SK" sz="1800" dirty="0" err="1" smtClean="0"/>
              <a:t>stereodekódera</a:t>
            </a:r>
            <a:r>
              <a:rPr lang="sk-SK" sz="1800" dirty="0" smtClean="0"/>
              <a:t>:</a:t>
            </a:r>
          </a:p>
          <a:p>
            <a:endParaRPr lang="sk-SK" sz="1800" dirty="0"/>
          </a:p>
          <a:p>
            <a:endParaRPr lang="sk-SK" sz="1800" dirty="0" smtClean="0"/>
          </a:p>
          <a:p>
            <a:endParaRPr lang="sk-SK" sz="1800" dirty="0"/>
          </a:p>
          <a:p>
            <a:endParaRPr lang="sk-SK" sz="1800" dirty="0" smtClean="0"/>
          </a:p>
          <a:p>
            <a:endParaRPr lang="sk-SK" sz="1800" dirty="0"/>
          </a:p>
          <a:p>
            <a:endParaRPr lang="sk-SK" sz="1800" dirty="0" smtClean="0"/>
          </a:p>
          <a:p>
            <a:endParaRPr lang="sk-SK" sz="1800" dirty="0"/>
          </a:p>
          <a:p>
            <a:endParaRPr lang="sk-SK" sz="1800" dirty="0" smtClean="0"/>
          </a:p>
          <a:p>
            <a:endParaRPr lang="sk-SK" sz="1800" dirty="0"/>
          </a:p>
          <a:p>
            <a:r>
              <a:rPr lang="sk-SK" sz="1800" dirty="0"/>
              <a:t>Signál z antény sa vedie do ladeného vysokofrekvenčného zosilňovača. Ďalšie obvody sú podobné ako u prijímača monofónneho, medzifrekvenčný zosilňovač však musí mať väčšiu šírku pásma. Za kmitočtovým demodulátorom nasleduje stereo dekodér a dvojkanálový nízkofrekvenčný zosilňovač.</a:t>
            </a:r>
          </a:p>
          <a:p>
            <a:endParaRPr lang="sk-SK" sz="1800" dirty="0" smtClean="0"/>
          </a:p>
          <a:p>
            <a:pPr marL="0" indent="0">
              <a:buNone/>
            </a:pPr>
            <a:endParaRPr lang="sk-SK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47168"/>
            <a:ext cx="5761037" cy="271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82474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Digitálny rozhlas – prednosti </a:t>
            </a:r>
            <a:endParaRPr lang="sk-SK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2000" dirty="0" smtClean="0"/>
              <a:t>Nízka cena, malé rozmery a hmotnosť súčiastok digitálnych filtrov.</a:t>
            </a:r>
          </a:p>
          <a:p>
            <a:r>
              <a:rPr lang="sk-SK" sz="2000" dirty="0" smtClean="0"/>
              <a:t>Veľká spoľahlivosť, nízka energetická spotreba. </a:t>
            </a:r>
          </a:p>
          <a:p>
            <a:r>
              <a:rPr lang="sk-SK" sz="2000" dirty="0" smtClean="0"/>
              <a:t>Odolnosť voči elektromagnetickému rušeniu, teplotná a časová stabilita. </a:t>
            </a:r>
          </a:p>
          <a:p>
            <a:r>
              <a:rPr lang="sk-SK" sz="2000" dirty="0" smtClean="0"/>
              <a:t>Jednoduchá možnosť preladenia (napr. počas prechodu na iný typ modulácie). </a:t>
            </a:r>
          </a:p>
          <a:p>
            <a:r>
              <a:rPr lang="sk-SK" sz="2000" dirty="0"/>
              <a:t>Väčšinou z týchto predností sa vyznačujú nielen digitálny frekvenčné filtre, ale aj ďalšie obvody pre digitálne spracovanie </a:t>
            </a:r>
            <a:r>
              <a:rPr lang="sk-SK" sz="2000" dirty="0" smtClean="0"/>
              <a:t>signálov – A/D prevodníky, DSP procesor. </a:t>
            </a:r>
          </a:p>
          <a:p>
            <a:r>
              <a:rPr lang="sk-SK" sz="2000" b="1" dirty="0" smtClean="0"/>
              <a:t>Vzorkovacia frekvencia</a:t>
            </a:r>
            <a:r>
              <a:rPr lang="sk-SK" sz="2000" dirty="0" smtClean="0"/>
              <a:t>: 32 kHz.</a:t>
            </a:r>
          </a:p>
          <a:p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471855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Parametre vysielačov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Výkon vysielača -</a:t>
            </a:r>
            <a:r>
              <a:rPr lang="sk-SK" sz="1800" dirty="0" smtClean="0"/>
              <a:t> </a:t>
            </a:r>
            <a:r>
              <a:rPr lang="sk-SK" sz="1800" dirty="0"/>
              <a:t>výkon </a:t>
            </a:r>
            <a:r>
              <a:rPr lang="sk-SK" sz="1800" dirty="0" err="1"/>
              <a:t>vf</a:t>
            </a:r>
            <a:r>
              <a:rPr lang="sk-SK" sz="1800" dirty="0"/>
              <a:t>. nosnej vlny, ktorý dodáva vysielač do antény bez modulácie</a:t>
            </a:r>
            <a:endParaRPr lang="sk-SK" sz="1800" b="1" dirty="0" smtClean="0"/>
          </a:p>
          <a:p>
            <a:r>
              <a:rPr lang="sk-SK" sz="1800" b="1" dirty="0" smtClean="0"/>
              <a:t>Frekvenčný </a:t>
            </a:r>
            <a:r>
              <a:rPr lang="sk-SK" sz="1800" b="1" dirty="0"/>
              <a:t>rozsah</a:t>
            </a:r>
            <a:r>
              <a:rPr lang="sk-SK" sz="1800" dirty="0"/>
              <a:t>, v ktorom môže vysielač pracovať a ktorý určuje použitie </a:t>
            </a:r>
            <a:r>
              <a:rPr lang="sk-SK" sz="1800" dirty="0" smtClean="0"/>
              <a:t>vysielača.</a:t>
            </a:r>
          </a:p>
          <a:p>
            <a:r>
              <a:rPr lang="sk-SK" sz="1800" b="1" dirty="0"/>
              <a:t>Presnosť a stabilita </a:t>
            </a:r>
            <a:r>
              <a:rPr lang="sk-SK" sz="1800" b="1" dirty="0" smtClean="0"/>
              <a:t>frekvencie</a:t>
            </a:r>
            <a:r>
              <a:rPr lang="sk-SK" sz="1800" b="1" dirty="0"/>
              <a:t> </a:t>
            </a:r>
            <a:r>
              <a:rPr lang="sk-SK" sz="1800" b="1" dirty="0" smtClean="0"/>
              <a:t>– </a:t>
            </a:r>
            <a:r>
              <a:rPr lang="sk-SK" sz="1800" dirty="0" smtClean="0"/>
              <a:t>každý vysielač má pridelenú frekvenciu, ktorá je stanovená medzinárodnými predpismi.</a:t>
            </a:r>
          </a:p>
          <a:p>
            <a:r>
              <a:rPr lang="sk-SK" sz="1800" dirty="0" smtClean="0"/>
              <a:t>Základné časti vysielača sú: </a:t>
            </a:r>
          </a:p>
          <a:p>
            <a:r>
              <a:rPr lang="sk-SK" sz="1800" i="1" dirty="0" smtClean="0"/>
              <a:t>Vysokofrekvenčná časť</a:t>
            </a:r>
          </a:p>
          <a:p>
            <a:r>
              <a:rPr lang="sk-SK" sz="1800" i="1" dirty="0" smtClean="0"/>
              <a:t>Nízkofrekvenčná časť</a:t>
            </a:r>
          </a:p>
          <a:p>
            <a:r>
              <a:rPr lang="sk-SK" sz="1800" i="1" dirty="0" smtClean="0"/>
              <a:t>Ovládacia časť</a:t>
            </a:r>
          </a:p>
          <a:p>
            <a:r>
              <a:rPr lang="sk-SK" sz="1800" i="1" dirty="0" smtClean="0"/>
              <a:t>Napájacia časť</a:t>
            </a:r>
            <a:endParaRPr lang="sk-SK" sz="1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Rozhlasové vysielače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Bloková schéma vysielača: </a:t>
            </a:r>
          </a:p>
          <a:p>
            <a:pPr>
              <a:buNone/>
            </a:pPr>
            <a:endParaRPr lang="sk-SK" sz="1800" dirty="0"/>
          </a:p>
        </p:txBody>
      </p:sp>
      <p:pic>
        <p:nvPicPr>
          <p:cNvPr id="4" name="Obrázok 3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00808"/>
            <a:ext cx="6408712" cy="46085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Bloková schéma vysielača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Oscilátor</a:t>
            </a:r>
            <a:r>
              <a:rPr lang="sk-SK" sz="1800" dirty="0" smtClean="0"/>
              <a:t> </a:t>
            </a:r>
            <a:r>
              <a:rPr lang="sk-SK" sz="1800" dirty="0"/>
              <a:t>je prvý stupeň vysielača a jeho kvalita ovplyvňuje vlastnosti celého vysielača. </a:t>
            </a:r>
            <a:r>
              <a:rPr lang="sk-SK" sz="1800" dirty="0" smtClean="0"/>
              <a:t>Musí mať veľkú frekvenčnú a amplitúdovú stabilitu kmitov. </a:t>
            </a:r>
            <a:r>
              <a:rPr lang="sk-SK" sz="1800" dirty="0"/>
              <a:t>Frekvenčná a amplitúdová stabilita vytváraných kmitov je tým vyššia, čím nižšia je frekvencia kmitov oscilátora a jeho výkon</a:t>
            </a:r>
            <a:r>
              <a:rPr lang="sk-SK" sz="1800" dirty="0" smtClean="0"/>
              <a:t>. Najčastejšie sa používajú oscilátory riadené kryštálom. Celý blok </a:t>
            </a:r>
            <a:r>
              <a:rPr lang="sk-SK" sz="1800" dirty="0"/>
              <a:t>oscilátora býva umiestený v skrinke s termostatom so stabilizáciou teploty ±0,01 °</a:t>
            </a:r>
            <a:r>
              <a:rPr lang="sk-SK" sz="1800" dirty="0" smtClean="0"/>
              <a:t>C. </a:t>
            </a:r>
            <a:r>
              <a:rPr lang="sk-SK" sz="1800" dirty="0"/>
              <a:t>Oscilátor </a:t>
            </a:r>
            <a:r>
              <a:rPr lang="sk-SK" sz="1800" dirty="0" smtClean="0"/>
              <a:t>býva </a:t>
            </a:r>
            <a:r>
              <a:rPr lang="sk-SK" sz="1800" dirty="0"/>
              <a:t>napájaný zo samostatného, dokonale stabilizovaného napájacieho zdroja</a:t>
            </a:r>
            <a:r>
              <a:rPr lang="sk-SK" sz="1800" dirty="0" smtClean="0"/>
              <a:t>.</a:t>
            </a:r>
          </a:p>
          <a:p>
            <a:r>
              <a:rPr lang="sk-SK" sz="1800" b="1" dirty="0"/>
              <a:t>Násobič frekvencie (NK)</a:t>
            </a:r>
            <a:r>
              <a:rPr lang="sk-SK" sz="1800" dirty="0"/>
              <a:t> je v podstate niekoľkostupňový vysokofrekvenčný zosilňovač s režimom v triede </a:t>
            </a:r>
            <a:r>
              <a:rPr lang="sk-SK" sz="1800" dirty="0" smtClean="0"/>
              <a:t>C, ktorý obsahuje na vstupe filter, ktorý vyberá príslušnú harmonickú zložku a tým dochádza k násobeniu frekvencie.</a:t>
            </a:r>
          </a:p>
          <a:p>
            <a:r>
              <a:rPr lang="sk-SK" sz="1800" b="1" dirty="0" smtClean="0"/>
              <a:t>Chladenie:</a:t>
            </a:r>
            <a:r>
              <a:rPr lang="sk-SK" sz="1800" dirty="0" smtClean="0"/>
              <a:t> Pre </a:t>
            </a:r>
            <a:r>
              <a:rPr lang="sk-SK" sz="1800" dirty="0"/>
              <a:t>menšie výkony môže byť chladenie vzduchové (ventilátorom), ale pre veľké výkony sa používa tzv</a:t>
            </a:r>
            <a:r>
              <a:rPr lang="sk-SK" sz="1800" i="1" dirty="0"/>
              <a:t>. </a:t>
            </a:r>
            <a:r>
              <a:rPr lang="sk-SK" sz="1800" i="1" dirty="0" err="1"/>
              <a:t>vapotrónové</a:t>
            </a:r>
            <a:r>
              <a:rPr lang="sk-SK" sz="1800" i="1" dirty="0"/>
              <a:t> </a:t>
            </a:r>
            <a:r>
              <a:rPr lang="sk-SK" sz="1800" i="1" dirty="0" smtClean="0"/>
              <a:t>chladenie </a:t>
            </a:r>
            <a:r>
              <a:rPr lang="sk-SK" sz="1800" dirty="0" smtClean="0"/>
              <a:t>– privádzanie vody ku elektrónkam, po odparení sa kondenzuje vo vhodnom </a:t>
            </a:r>
            <a:r>
              <a:rPr lang="sk-SK" sz="1800" dirty="0" err="1" smtClean="0"/>
              <a:t>zrážači</a:t>
            </a:r>
            <a:r>
              <a:rPr lang="sk-SK" sz="1800" dirty="0" smtClean="0"/>
              <a:t>.</a:t>
            </a:r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Obvody pre realizáciu AM modulácie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pPr marL="342900" lvl="3" indent="-342900">
              <a:buFont typeface="Arial" pitchFamily="34" charset="0"/>
              <a:buChar char="•"/>
            </a:pPr>
            <a:r>
              <a:rPr lang="sk-SK" sz="1800" b="1" dirty="0" smtClean="0"/>
              <a:t>Kolektorový (</a:t>
            </a:r>
            <a:r>
              <a:rPr lang="sk-SK" sz="1800" b="1" dirty="0" err="1" smtClean="0"/>
              <a:t>Heissingov</a:t>
            </a:r>
            <a:r>
              <a:rPr lang="sk-SK" sz="1800" b="1" dirty="0" smtClean="0"/>
              <a:t>) modulátor - </a:t>
            </a:r>
            <a:r>
              <a:rPr lang="sk-SK" sz="1800" dirty="0" smtClean="0"/>
              <a:t>patrí medzi modulátory, u ktorých sa modulácia vykonáva na vysokej výkonovej úrovni, najčastejšie v koncovom vysokofrekvenčnom stupni vysielača AM. Amplitúda napätia, ktoré sa na rezonančnom obvode naindukuje, sa bude meniť podľa okamžitej hodnoty modulačného napätia - na zaťažovacom rezonančnom obvode sa objaví signál AM.</a:t>
            </a:r>
          </a:p>
          <a:p>
            <a:pPr marL="342900" lvl="3" indent="-342900">
              <a:buNone/>
            </a:pPr>
            <a:r>
              <a:rPr lang="sk-SK" dirty="0" smtClean="0"/>
              <a:t>	</a:t>
            </a:r>
          </a:p>
          <a:p>
            <a:pPr>
              <a:buNone/>
            </a:pPr>
            <a:endParaRPr lang="sk-SK" sz="1800" dirty="0"/>
          </a:p>
        </p:txBody>
      </p:sp>
      <p:pic>
        <p:nvPicPr>
          <p:cNvPr id="4" name="Obrázok 3"/>
          <p:cNvPicPr>
            <a:picLocks noChangeAspect="1" noChangeArrowheads="1"/>
          </p:cNvPicPr>
          <p:nvPr/>
        </p:nvPicPr>
        <p:blipFill>
          <a:blip r:embed="rId2" cstate="print">
            <a:lum bright="-10000" contrast="38000"/>
          </a:blip>
          <a:srcRect l="2831" r="2831"/>
          <a:stretch>
            <a:fillRect/>
          </a:stretch>
        </p:blipFill>
        <p:spPr bwMode="auto">
          <a:xfrm>
            <a:off x="2627784" y="2924944"/>
            <a:ext cx="3888432" cy="29163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Obvody pre realizáciu AM modulácie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Bázový modulátor</a:t>
            </a:r>
            <a:r>
              <a:rPr lang="sk-SK" sz="1800" dirty="0" smtClean="0"/>
              <a:t> - (modulátor s nízkou úrovňou modulačného signálu) využíva opäť koncový stupňa vysokofrekvenčného zosilňovača, ktorý pracuje v triede C.</a:t>
            </a:r>
          </a:p>
          <a:p>
            <a:r>
              <a:rPr lang="sk-SK" sz="1800" dirty="0" smtClean="0"/>
              <a:t>Modulačné napätie </a:t>
            </a:r>
            <a:r>
              <a:rPr lang="sk-SK" sz="1800" dirty="0" err="1" smtClean="0"/>
              <a:t>u</a:t>
            </a:r>
            <a:r>
              <a:rPr lang="sk-SK" sz="1800" baseline="-25000" dirty="0" err="1" smtClean="0"/>
              <a:t>ω</a:t>
            </a:r>
            <a:r>
              <a:rPr lang="sk-SK" sz="1800" dirty="0" smtClean="0"/>
              <a:t> je privádzané na bázu cez transformátor TR. Vysokofrekvenčné i nízkofrekvenčné napätie pôsobia v obvode bázy, a to tak, že nízkofrekvenčné napätie spôsobuje posun časovej osi napätia </a:t>
            </a:r>
            <a:r>
              <a:rPr lang="sk-SK" sz="1800" dirty="0" err="1" smtClean="0"/>
              <a:t>Ube</a:t>
            </a:r>
            <a:r>
              <a:rPr lang="sk-SK" sz="1800" dirty="0" smtClean="0"/>
              <a:t> podľa svojej veľkosti.</a:t>
            </a:r>
          </a:p>
          <a:p>
            <a:pPr>
              <a:buNone/>
            </a:pPr>
            <a:r>
              <a:rPr lang="sk-SK" sz="1800" dirty="0" smtClean="0"/>
              <a:t>	</a:t>
            </a:r>
            <a:endParaRPr lang="sk-SK" sz="1800" dirty="0"/>
          </a:p>
        </p:txBody>
      </p:sp>
      <p:pic>
        <p:nvPicPr>
          <p:cNvPr id="4" name="Obrázok 3"/>
          <p:cNvPicPr/>
          <p:nvPr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140968"/>
            <a:ext cx="4876800" cy="3028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Obvody pre realizáciu frekvenčnej modulácie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Použitie kapacitnej diódy zapojenej k rezonančnému obvodu. </a:t>
            </a:r>
            <a:r>
              <a:rPr lang="sk-SK" sz="1800" dirty="0" smtClean="0"/>
              <a:t>Na túto diódu sa privádza modulačné napätie. Toto napätie sa sčíta s jednosmerným napätím na dióde a mení tak kapacitu diódy, čo spôsobuje zmenu frekvencie oscilátora v rytme modulačného signálu.</a:t>
            </a:r>
          </a:p>
          <a:p>
            <a:pPr>
              <a:buNone/>
            </a:pPr>
            <a:r>
              <a:rPr lang="sk-SK" sz="1800" dirty="0" smtClean="0"/>
              <a:t>	</a:t>
            </a:r>
            <a:endParaRPr lang="sk-SK" sz="1800" dirty="0"/>
          </a:p>
        </p:txBody>
      </p:sp>
      <p:pic>
        <p:nvPicPr>
          <p:cNvPr id="4" name="Obrázo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420888"/>
            <a:ext cx="3069169" cy="33123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err="1" smtClean="0"/>
              <a:t>Rádioelektronické</a:t>
            </a:r>
            <a:r>
              <a:rPr lang="sk-SK" sz="2800" dirty="0" smtClean="0"/>
              <a:t> prijímače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dirty="0" err="1" smtClean="0"/>
              <a:t>Rádioelektronický</a:t>
            </a:r>
            <a:r>
              <a:rPr lang="sk-SK" sz="1800" dirty="0" smtClean="0"/>
              <a:t> prijímač je technické zariadenie, ktoré je schopné prijímať, premieňať a zužitkovať energiu elektromagnetických vín.</a:t>
            </a:r>
          </a:p>
          <a:p>
            <a:r>
              <a:rPr lang="sk-SK" sz="1800" b="1" dirty="0" smtClean="0"/>
              <a:t>Hlavné kvalitatívne parametre prijímačov :</a:t>
            </a:r>
          </a:p>
          <a:p>
            <a:pPr lvl="0"/>
            <a:r>
              <a:rPr lang="sk-SK" sz="1800" b="1" dirty="0" smtClean="0"/>
              <a:t>Citlivosť </a:t>
            </a:r>
            <a:r>
              <a:rPr lang="sk-SK" sz="1800" dirty="0" smtClean="0"/>
              <a:t>— je to schopnosť prijímača zabezpečiť normálny príjem aj slabých signálov. Obmedzuje ju hlavne vlastný šum prijímača. Maximálna citlivosť je daná úrovňou vstupného signálu, potrebnou na normálny skúšobný výstupný výkon pri maximálnom zosilnení.</a:t>
            </a:r>
          </a:p>
          <a:p>
            <a:pPr lvl="0"/>
            <a:r>
              <a:rPr lang="sk-SK" sz="1800" b="1" dirty="0" err="1" smtClean="0"/>
              <a:t>Selektivita</a:t>
            </a:r>
            <a:r>
              <a:rPr lang="sk-SK" sz="1800" dirty="0" smtClean="0"/>
              <a:t> — je schopnosť prijímača vybrať z väčšieho počtu signálov jeden signál, ktorý je nositeľom správy. </a:t>
            </a:r>
          </a:p>
          <a:p>
            <a:pPr lvl="0"/>
            <a:r>
              <a:rPr lang="sk-SK" sz="1800" b="1" dirty="0" smtClean="0"/>
              <a:t>Frekvenčný (vlnový) rozsah - </a:t>
            </a:r>
            <a:r>
              <a:rPr lang="sk-SK" sz="1800" dirty="0" smtClean="0"/>
              <a:t>určuje, na aké frekvencie môže byť prijímač naladený.</a:t>
            </a:r>
          </a:p>
          <a:p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1333</Words>
  <Application>Microsoft Office PowerPoint</Application>
  <PresentationFormat>Předvádění na obrazovce (4:3)</PresentationFormat>
  <Paragraphs>153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Motív Office</vt:lpstr>
      <vt:lpstr>Rozhlasové vysielače a prijímače</vt:lpstr>
      <vt:lpstr>Rozhlasové vysielače</vt:lpstr>
      <vt:lpstr>Parametre vysielačov</vt:lpstr>
      <vt:lpstr>Rozhlasové vysielače</vt:lpstr>
      <vt:lpstr>Bloková schéma vysielača</vt:lpstr>
      <vt:lpstr>Obvody pre realizáciu AM modulácie</vt:lpstr>
      <vt:lpstr>Obvody pre realizáciu AM modulácie</vt:lpstr>
      <vt:lpstr>Obvody pre realizáciu frekvenčnej modulácie</vt:lpstr>
      <vt:lpstr>Rádioelektronické prijímače</vt:lpstr>
      <vt:lpstr>Prijímač bez zosilnenia (kryštálky)</vt:lpstr>
      <vt:lpstr>Časové priebehy napätí na prijímači bez zosilnenia</vt:lpstr>
      <vt:lpstr>Prijímač s priamym zosilnením</vt:lpstr>
      <vt:lpstr>Prijímače s nepriamym zosilnením (superhet)</vt:lpstr>
      <vt:lpstr>Vstupné obvody</vt:lpstr>
      <vt:lpstr>Zmiešavač</vt:lpstr>
      <vt:lpstr>Menič frekvencie</vt:lpstr>
      <vt:lpstr>Medzifrekvenčné zosilňovače</vt:lpstr>
      <vt:lpstr>Demodulátory AM</vt:lpstr>
      <vt:lpstr>Demodulátory pre FM</vt:lpstr>
      <vt:lpstr>Stereofónne vysielanie a príjem</vt:lpstr>
      <vt:lpstr>Bloková schéma stereomodulátora</vt:lpstr>
      <vt:lpstr>Stereofónny prijímač</vt:lpstr>
      <vt:lpstr>Digitálny rozhlas – prednosti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Dušan</dc:creator>
  <cp:lastModifiedBy>Šrenkel</cp:lastModifiedBy>
  <cp:revision>68</cp:revision>
  <dcterms:created xsi:type="dcterms:W3CDTF">2014-05-19T09:16:49Z</dcterms:created>
  <dcterms:modified xsi:type="dcterms:W3CDTF">2017-05-17T10:46:19Z</dcterms:modified>
</cp:coreProperties>
</file>