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5" r:id="rId28"/>
    <p:sldId id="286" r:id="rId29"/>
    <p:sldId id="287" r:id="rId30"/>
    <p:sldId id="281" r:id="rId31"/>
    <p:sldId id="288" r:id="rId32"/>
    <p:sldId id="282" r:id="rId3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11.5.2017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11.5.2017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11.5.2017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11.5.2017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11.5.2017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11.5.2017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11.5.2017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11.5.2017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11.5.2017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11.5.2017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11.5.2017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C609-8977-4B46-BC43-9FD273E6D26E}" type="datetimeFigureOut">
              <a:rPr lang="sk-SK" smtClean="0"/>
              <a:pPr/>
              <a:t>11.5.2017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Polovodiče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Nelineárne polovodičové prvky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Diódy na stabilizáciu napätí - </a:t>
            </a:r>
            <a:r>
              <a:rPr lang="sk-SK" sz="2800" dirty="0" err="1" smtClean="0"/>
              <a:t>Zenerove</a:t>
            </a:r>
            <a:r>
              <a:rPr lang="sk-SK" sz="2800" dirty="0" smtClean="0"/>
              <a:t> diódy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r>
              <a:rPr lang="sk-SK" sz="1800" dirty="0" smtClean="0"/>
              <a:t>V priepustnom smere sa správa ako usmerňovacia dióda. V </a:t>
            </a:r>
            <a:r>
              <a:rPr lang="sk-SK" sz="1800" dirty="0" err="1" smtClean="0"/>
              <a:t>závernom</a:t>
            </a:r>
            <a:r>
              <a:rPr lang="sk-SK" sz="1800" dirty="0" smtClean="0"/>
              <a:t> smere dochádza pri </a:t>
            </a:r>
            <a:r>
              <a:rPr lang="sk-SK" sz="1800" dirty="0" err="1" smtClean="0"/>
              <a:t>zenerovom</a:t>
            </a:r>
            <a:r>
              <a:rPr lang="sk-SK" sz="1800" dirty="0" smtClean="0"/>
              <a:t> napätí k nedeštruktívnemu prierezu a diódou začne tiecť prúd. Používa sa ako parametrický stabilizátor napätia. </a:t>
            </a:r>
          </a:p>
          <a:p>
            <a:r>
              <a:rPr lang="sk-SK" sz="1800" b="1" dirty="0" err="1" smtClean="0"/>
              <a:t>Voltampérová</a:t>
            </a:r>
            <a:r>
              <a:rPr lang="sk-SK" sz="1800" b="1" dirty="0" smtClean="0"/>
              <a:t> charakteristika: </a:t>
            </a:r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r>
              <a:rPr lang="sk-SK" sz="1800" dirty="0" err="1" smtClean="0"/>
              <a:t>Zenerova</a:t>
            </a:r>
            <a:r>
              <a:rPr lang="sk-SK" sz="1800" dirty="0" smtClean="0"/>
              <a:t> dióda sa zapája v </a:t>
            </a:r>
            <a:r>
              <a:rPr lang="sk-SK" sz="1800" dirty="0" err="1" smtClean="0"/>
              <a:t>závernom</a:t>
            </a:r>
            <a:r>
              <a:rPr lang="sk-SK" sz="1800" dirty="0" smtClean="0"/>
              <a:t> smere. </a:t>
            </a:r>
            <a:r>
              <a:rPr lang="sk-SK" sz="1800" dirty="0" err="1" smtClean="0"/>
              <a:t>Rezistor</a:t>
            </a:r>
            <a:r>
              <a:rPr lang="sk-SK" sz="1800" dirty="0" smtClean="0"/>
              <a:t> </a:t>
            </a:r>
            <a:r>
              <a:rPr lang="sk-SK" sz="1800" dirty="0" err="1" smtClean="0"/>
              <a:t>Rz</a:t>
            </a:r>
            <a:r>
              <a:rPr lang="sk-SK" sz="1800" dirty="0" smtClean="0"/>
              <a:t> nastavuje pracovný bod diódy, aby aj v stave naprázdno tiekol diódou prúd </a:t>
            </a:r>
            <a:r>
              <a:rPr lang="sk-SK" sz="1800" dirty="0" err="1" smtClean="0"/>
              <a:t>Izmin</a:t>
            </a:r>
            <a:r>
              <a:rPr lang="sk-SK" sz="1800" dirty="0" smtClean="0"/>
              <a:t> a dióda sa dostala do </a:t>
            </a:r>
            <a:r>
              <a:rPr lang="sk-SK" sz="1800" dirty="0" err="1" smtClean="0"/>
              <a:t>Zenerovho</a:t>
            </a:r>
            <a:r>
              <a:rPr lang="sk-SK" sz="1800" dirty="0" smtClean="0"/>
              <a:t> prierazu.</a:t>
            </a:r>
            <a:endParaRPr lang="sk-SK" sz="1800" b="1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 t="79" b="79"/>
          <a:stretch>
            <a:fillRect/>
          </a:stretch>
        </p:blipFill>
        <p:spPr bwMode="auto">
          <a:xfrm>
            <a:off x="4427984" y="2276872"/>
            <a:ext cx="3096344" cy="287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Tranzistory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Je to </a:t>
            </a:r>
            <a:r>
              <a:rPr lang="sk-SK" sz="1800" dirty="0" err="1" smtClean="0"/>
              <a:t>trojvývodová</a:t>
            </a:r>
            <a:r>
              <a:rPr lang="sk-SK" sz="1800" dirty="0" smtClean="0"/>
              <a:t> polovodičová súčiastka, ktorej základnou vlastnosťou je zosilňovať prúd. Slúži pre realizáciu zosilňovacích a spínacích obvodov. </a:t>
            </a:r>
          </a:p>
          <a:p>
            <a:r>
              <a:rPr lang="sk-SK" sz="1800" dirty="0" smtClean="0"/>
              <a:t>Delenie tranzistorov podľa technológie výroby: </a:t>
            </a:r>
          </a:p>
          <a:p>
            <a:r>
              <a:rPr lang="sk-SK" sz="1800" b="1" dirty="0" smtClean="0"/>
              <a:t>-</a:t>
            </a:r>
            <a:r>
              <a:rPr lang="sk-SK" sz="1800" dirty="0" smtClean="0"/>
              <a:t> </a:t>
            </a:r>
            <a:r>
              <a:rPr lang="sk-SK" sz="1800" b="1" dirty="0" smtClean="0"/>
              <a:t>bipolárne</a:t>
            </a:r>
            <a:r>
              <a:rPr lang="sk-SK" sz="1800" dirty="0" smtClean="0"/>
              <a:t> (PNP, NPN) – riadené prúdom </a:t>
            </a:r>
          </a:p>
          <a:p>
            <a:r>
              <a:rPr lang="sk-SK" sz="1800" b="1" dirty="0" smtClean="0"/>
              <a:t>- </a:t>
            </a:r>
            <a:r>
              <a:rPr lang="sk-SK" sz="1800" b="1" dirty="0" err="1" smtClean="0"/>
              <a:t>unipolárne</a:t>
            </a:r>
            <a:r>
              <a:rPr lang="sk-SK" sz="1800" b="1" dirty="0" smtClean="0"/>
              <a:t> s kanálom typu P, N</a:t>
            </a:r>
            <a:r>
              <a:rPr lang="sk-SK" sz="1800" dirty="0" smtClean="0"/>
              <a:t> (JFET, MOSFET) – riadené napätím </a:t>
            </a:r>
          </a:p>
          <a:p>
            <a:r>
              <a:rPr lang="sk-SK" sz="1800" b="1" dirty="0" smtClean="0"/>
              <a:t>Bipolárny tranzistor:</a:t>
            </a:r>
          </a:p>
          <a:p>
            <a:r>
              <a:rPr lang="sk-SK" sz="1800" dirty="0" smtClean="0"/>
              <a:t>Tranzistory sú súčiastky, u ktorých sa hlavný - kolektorový prúd IC dá sa meniť malým riadiacim – bázovým prúdom IB. Pracujú teda ako zosilňovač prúdu. </a:t>
            </a:r>
          </a:p>
          <a:p>
            <a:r>
              <a:rPr lang="sk-SK" sz="1800" dirty="0" smtClean="0"/>
              <a:t>Aby tranzistor pracoval musí byť splnené: báza musí byt veľmi tenká, vstupný obvod musí byť polarizovaný v priepustnom smere, výstupný obvod polarizovaný v </a:t>
            </a:r>
            <a:r>
              <a:rPr lang="sk-SK" sz="1800" dirty="0" err="1" smtClean="0"/>
              <a:t>závernom</a:t>
            </a:r>
            <a:r>
              <a:rPr lang="sk-SK" sz="1800" dirty="0" smtClean="0"/>
              <a:t> smere.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20880" cy="566738"/>
          </a:xfrm>
        </p:spPr>
        <p:txBody>
          <a:bodyPr/>
          <a:lstStyle/>
          <a:p>
            <a:r>
              <a:rPr lang="sk-SK" dirty="0" smtClean="0"/>
              <a:t>Zjednodušený princíp tranzistora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611560" y="4437112"/>
            <a:ext cx="7920880" cy="1872208"/>
          </a:xfrm>
        </p:spPr>
        <p:txBody>
          <a:bodyPr>
            <a:normAutofit/>
          </a:bodyPr>
          <a:lstStyle/>
          <a:p>
            <a:r>
              <a:rPr lang="sk-SK" sz="1600" b="1" dirty="0" smtClean="0"/>
              <a:t>Prechod (B,E) - </a:t>
            </a:r>
            <a:r>
              <a:rPr lang="sk-SK" sz="1600" dirty="0" smtClean="0"/>
              <a:t>je polarizovaný v priepustnom smere a voľné nosiče náboja prechádzajú cez tento prechod. </a:t>
            </a:r>
          </a:p>
          <a:p>
            <a:r>
              <a:rPr lang="sk-SK" sz="1600" b="1" dirty="0" smtClean="0"/>
              <a:t>Prechod (C,B) - </a:t>
            </a:r>
            <a:r>
              <a:rPr lang="sk-SK" sz="1600" dirty="0" smtClean="0"/>
              <a:t>je polarizovaný v </a:t>
            </a:r>
            <a:r>
              <a:rPr lang="sk-SK" sz="1600" dirty="0" err="1" smtClean="0"/>
              <a:t>závernom</a:t>
            </a:r>
            <a:r>
              <a:rPr lang="sk-SK" sz="1600" dirty="0" smtClean="0"/>
              <a:t> smere a voľné nosiče neprechádzajú. Ale voľné nosiče, ktoré sa objavujú v oblasti </a:t>
            </a:r>
            <a:r>
              <a:rPr lang="sk-SK" sz="1600" dirty="0" err="1" smtClean="0"/>
              <a:t>bázi</a:t>
            </a:r>
            <a:r>
              <a:rPr lang="sk-SK" sz="1600" dirty="0" smtClean="0"/>
              <a:t> B z prechodu J1(B,E) sú z pohľadu prechodu J2(C, B) menšinové a môže nim prechádzať a tým zabezpečujú zmenu vodivosti. T.j. malým bázovým prúdom ovplyvňujem veľkosť kolektorového prúdu. </a:t>
            </a:r>
            <a:endParaRPr lang="sk-SK" sz="1600" dirty="0"/>
          </a:p>
        </p:txBody>
      </p:sp>
      <p:pic>
        <p:nvPicPr>
          <p:cNvPr id="2060" name="Picture 1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17" r="717"/>
          <a:stretch>
            <a:fillRect/>
          </a:stretch>
        </p:blipFill>
        <p:spPr bwMode="auto">
          <a:xfrm>
            <a:off x="2339752" y="1412776"/>
            <a:ext cx="4752008" cy="279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Zapojenie tranzistora so spoločnou bázou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Meranie statických charakteristík tranzistora so spoločnou bázou.</a:t>
            </a:r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r>
              <a:rPr lang="sk-SK" sz="1800" b="1" dirty="0" smtClean="0"/>
              <a:t>Vstupná charakteristika: </a:t>
            </a:r>
            <a:r>
              <a:rPr lang="sk-SK" sz="1800" dirty="0" smtClean="0"/>
              <a:t>závislosť prúdu I</a:t>
            </a:r>
            <a:r>
              <a:rPr lang="sk-SK" sz="1800" baseline="-25000" dirty="0" smtClean="0"/>
              <a:t>E</a:t>
            </a:r>
            <a:r>
              <a:rPr lang="sk-SK" sz="1800" dirty="0" smtClean="0"/>
              <a:t> od napätie U</a:t>
            </a:r>
            <a:r>
              <a:rPr lang="sk-SK" sz="1800" baseline="-25000" dirty="0" smtClean="0"/>
              <a:t>BE</a:t>
            </a:r>
          </a:p>
          <a:p>
            <a:r>
              <a:rPr lang="sk-SK" sz="1800" b="1" dirty="0" smtClean="0"/>
              <a:t>Výstupná charakteristika:</a:t>
            </a:r>
            <a:r>
              <a:rPr lang="sk-SK" sz="1800" dirty="0" smtClean="0"/>
              <a:t> závislosť výstupného prúdu I</a:t>
            </a:r>
            <a:r>
              <a:rPr lang="sk-SK" sz="1800" baseline="-25000" dirty="0" smtClean="0"/>
              <a:t>C</a:t>
            </a:r>
            <a:r>
              <a:rPr lang="sk-SK" sz="1800" dirty="0" smtClean="0"/>
              <a:t> od vstupného napätia U</a:t>
            </a:r>
            <a:r>
              <a:rPr lang="sk-SK" sz="1800" baseline="-25000" dirty="0" smtClean="0"/>
              <a:t>CB</a:t>
            </a:r>
            <a:r>
              <a:rPr lang="sk-SK" sz="1800" dirty="0" smtClean="0"/>
              <a:t>. </a:t>
            </a:r>
          </a:p>
          <a:p>
            <a:pPr>
              <a:buNone/>
            </a:pPr>
            <a:endParaRPr lang="sk-SK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394" r="4394" b="19469"/>
          <a:stretch>
            <a:fillRect/>
          </a:stretch>
        </p:blipFill>
        <p:spPr bwMode="auto">
          <a:xfrm>
            <a:off x="1475656" y="1844824"/>
            <a:ext cx="5486400" cy="20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Zapojenie tranzistora so spoločným </a:t>
            </a:r>
            <a:r>
              <a:rPr lang="sk-SK" sz="2800" dirty="0" err="1" smtClean="0"/>
              <a:t>emitorom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Meranie statických charakteristík tranzistora so spoločným </a:t>
            </a:r>
            <a:r>
              <a:rPr lang="sk-SK" sz="1800" dirty="0" err="1" smtClean="0"/>
              <a:t>emitorom</a:t>
            </a:r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b="1" dirty="0" smtClean="0"/>
          </a:p>
          <a:p>
            <a:r>
              <a:rPr lang="sk-SK" sz="1800" b="1" dirty="0" smtClean="0"/>
              <a:t>Vstupná</a:t>
            </a:r>
            <a:r>
              <a:rPr lang="sk-SK" sz="1800" dirty="0" smtClean="0"/>
              <a:t> </a:t>
            </a:r>
            <a:r>
              <a:rPr lang="sk-SK" sz="1800" b="1" dirty="0" smtClean="0"/>
              <a:t>charakteristika - </a:t>
            </a:r>
            <a:r>
              <a:rPr lang="sk-SK" sz="1800" dirty="0" smtClean="0"/>
              <a:t> predstavuje závislosť vstupného napätia od vstupného prúdu.</a:t>
            </a:r>
          </a:p>
          <a:p>
            <a:r>
              <a:rPr lang="sk-SK" sz="1800" b="1" dirty="0" smtClean="0"/>
              <a:t>Výstupné charakteristiky</a:t>
            </a:r>
            <a:r>
              <a:rPr lang="sk-SK" sz="1800" dirty="0" smtClean="0"/>
              <a:t> sa merajú opäť pri konštantnom vstupnom napätí alebo pri konštantnom vstupnom prúde.</a:t>
            </a:r>
          </a:p>
          <a:p>
            <a:pPr>
              <a:buNone/>
            </a:pPr>
            <a:r>
              <a:rPr lang="sk-SK" sz="1800" dirty="0" smtClean="0"/>
              <a:t> </a:t>
            </a:r>
          </a:p>
          <a:p>
            <a:pPr>
              <a:buNone/>
            </a:pPr>
            <a:endParaRPr lang="sk-SK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4000" contrast="26000"/>
          </a:blip>
          <a:srcRect l="8090" r="8090" b="16730"/>
          <a:stretch>
            <a:fillRect/>
          </a:stretch>
        </p:blipFill>
        <p:spPr bwMode="auto">
          <a:xfrm>
            <a:off x="1259632" y="1844824"/>
            <a:ext cx="5760640" cy="21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48872" cy="566738"/>
          </a:xfrm>
        </p:spPr>
        <p:txBody>
          <a:bodyPr/>
          <a:lstStyle/>
          <a:p>
            <a:r>
              <a:rPr lang="sk-SK" dirty="0" err="1" smtClean="0"/>
              <a:t>Voltampérová</a:t>
            </a:r>
            <a:r>
              <a:rPr lang="sk-SK" dirty="0" smtClean="0"/>
              <a:t> charakteristika tranzistora so spoločným </a:t>
            </a:r>
            <a:r>
              <a:rPr lang="sk-SK" dirty="0" err="1" smtClean="0"/>
              <a:t>emitorom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611560" y="5367338"/>
            <a:ext cx="7848872" cy="80486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0" b="40"/>
          <a:stretch>
            <a:fillRect/>
          </a:stretch>
        </p:blipFill>
        <p:spPr bwMode="auto">
          <a:xfrm>
            <a:off x="2267744" y="1196752"/>
            <a:ext cx="43926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Prúdový zosilňovací činiteľ v zapojení SB, SE, SC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Prúdový zosilňovací činiteľ tranzistora v zapojení so spoločnou bázou:</a:t>
            </a:r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r>
              <a:rPr lang="sk-SK" sz="1800" b="1" dirty="0" smtClean="0"/>
              <a:t>Prúdový zosilňovací činiteľ tranzistora v zapojení so spoločným </a:t>
            </a:r>
            <a:r>
              <a:rPr lang="sk-SK" sz="1800" b="1" dirty="0" err="1" smtClean="0"/>
              <a:t>emitorom</a:t>
            </a:r>
            <a:r>
              <a:rPr lang="sk-SK" sz="1800" b="1" dirty="0" smtClean="0"/>
              <a:t>:</a:t>
            </a:r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r>
              <a:rPr lang="sk-SK" sz="1800" b="1" dirty="0" smtClean="0"/>
              <a:t>Prúdový zosilňovací činiteľ tranzistora v zapojení so spoločným kolektorom:</a:t>
            </a:r>
          </a:p>
          <a:p>
            <a:pPr>
              <a:buNone/>
            </a:pPr>
            <a:endParaRPr lang="sk-SK" sz="1800" b="1" dirty="0" smtClean="0"/>
          </a:p>
          <a:p>
            <a:pPr>
              <a:buNone/>
            </a:pPr>
            <a:endParaRPr lang="sk-SK" sz="1800" b="1" dirty="0" smtClean="0"/>
          </a:p>
          <a:p>
            <a:pPr>
              <a:buNone/>
            </a:pPr>
            <a:endParaRPr lang="sk-SK" sz="18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102298" y="1628800"/>
          <a:ext cx="2003300" cy="831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Rovnica" r:id="rId3" imgW="1193760" imgH="495000" progId="Equation.3">
                  <p:embed/>
                </p:oleObj>
              </mc:Choice>
              <mc:Fallback>
                <p:oleObj name="Rovnica" r:id="rId3" imgW="1193760" imgH="495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298" y="1628800"/>
                        <a:ext cx="2003300" cy="831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131840" y="3068960"/>
          <a:ext cx="1985363" cy="823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Rovnica" r:id="rId5" imgW="1193760" imgH="495000" progId="Equation.3">
                  <p:embed/>
                </p:oleObj>
              </mc:Choice>
              <mc:Fallback>
                <p:oleObj name="Rovnica" r:id="rId5" imgW="1193760" imgH="495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068960"/>
                        <a:ext cx="1985363" cy="8237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896499" y="4437062"/>
          <a:ext cx="1910451" cy="7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Rovnica" r:id="rId7" imgW="1193760" imgH="495000" progId="Equation.3">
                  <p:embed/>
                </p:oleObj>
              </mc:Choice>
              <mc:Fallback>
                <p:oleObj name="Rovnica" r:id="rId7" imgW="1193760" imgH="495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499" y="4437062"/>
                        <a:ext cx="1910451" cy="7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Tranzistor ako spínač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Tranzistory sú používané ako elektronické spínače k bezkontaktnému a rýchlemu spínaniu prúdov. Tranzistor pôsobí ako spínač medzi </a:t>
            </a:r>
            <a:r>
              <a:rPr lang="sk-SK" sz="1800" dirty="0" err="1" smtClean="0"/>
              <a:t>emitorom</a:t>
            </a:r>
            <a:r>
              <a:rPr lang="sk-SK" sz="1800" dirty="0" smtClean="0"/>
              <a:t> a kolektorom </a:t>
            </a:r>
            <a:r>
              <a:rPr lang="sk-SK" sz="1800" dirty="0" err="1" smtClean="0"/>
              <a:t>tj</a:t>
            </a:r>
            <a:r>
              <a:rPr lang="sk-SK" sz="1800" dirty="0" smtClean="0"/>
              <a:t>. mení odpor medzi týmito vývodmi. Riadiaci signál je privádzaný medzi bázu a </a:t>
            </a:r>
            <a:r>
              <a:rPr lang="sk-SK" sz="1800" dirty="0" err="1" smtClean="0"/>
              <a:t>emitor</a:t>
            </a:r>
            <a:r>
              <a:rPr lang="sk-SK" sz="1800" dirty="0" smtClean="0"/>
              <a:t>.</a:t>
            </a:r>
          </a:p>
          <a:p>
            <a:r>
              <a:rPr lang="sk-SK" sz="1800" dirty="0" smtClean="0"/>
              <a:t>Spínanie odporovej záťaže: </a:t>
            </a:r>
            <a:r>
              <a:rPr lang="sk-SK" sz="1800" b="1" dirty="0" smtClean="0"/>
              <a:t>Tranzistory ako spínače striedajú vodivý stav nasýtenia a nevodivý stav uzavretia.</a:t>
            </a:r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865" r="1865" b="10059"/>
          <a:stretch>
            <a:fillRect/>
          </a:stretch>
        </p:blipFill>
        <p:spPr bwMode="auto">
          <a:xfrm>
            <a:off x="1547664" y="3284984"/>
            <a:ext cx="2491184" cy="22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t="2816" b="12780"/>
          <a:stretch>
            <a:fillRect/>
          </a:stretch>
        </p:blipFill>
        <p:spPr bwMode="auto">
          <a:xfrm>
            <a:off x="4860032" y="3284984"/>
            <a:ext cx="2851100" cy="271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Tranzistor ako zosilňovač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Druhy zapojení: </a:t>
            </a:r>
          </a:p>
          <a:p>
            <a:r>
              <a:rPr lang="sk-SK" sz="1800" i="1" dirty="0" smtClean="0"/>
              <a:t>zapojenie so spoločným </a:t>
            </a:r>
            <a:r>
              <a:rPr lang="sk-SK" sz="1800" i="1" dirty="0" err="1" smtClean="0"/>
              <a:t>emitorom</a:t>
            </a:r>
            <a:r>
              <a:rPr lang="sk-SK" sz="1800" i="1" dirty="0" smtClean="0"/>
              <a:t>, </a:t>
            </a:r>
          </a:p>
          <a:p>
            <a:r>
              <a:rPr lang="sk-SK" sz="1800" i="1" dirty="0" smtClean="0"/>
              <a:t>so spoločným kolektorom  </a:t>
            </a:r>
          </a:p>
          <a:p>
            <a:r>
              <a:rPr lang="sk-SK" sz="1800" i="1" dirty="0" smtClean="0"/>
              <a:t>so spoločnou bázou. </a:t>
            </a:r>
          </a:p>
          <a:p>
            <a:r>
              <a:rPr lang="sk-SK" sz="1800" dirty="0" smtClean="0"/>
              <a:t>Rozhodujúce pre názov je pomenovanie elektródy, ktorá je spoločná pre vstup aj výstup.</a:t>
            </a:r>
          </a:p>
          <a:p>
            <a:r>
              <a:rPr lang="sk-SK" sz="1800" b="1" dirty="0" smtClean="0"/>
              <a:t>Pri zapojení so spoločným </a:t>
            </a:r>
            <a:r>
              <a:rPr lang="sk-SK" sz="1800" b="1" dirty="0" err="1" smtClean="0"/>
              <a:t>emitorom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invertuje</a:t>
            </a:r>
            <a:r>
              <a:rPr lang="sk-SK" sz="1800" b="1" dirty="0" smtClean="0"/>
              <a:t> tranzistor vstupný signál, preto sa výstupný signál pri sínusovom vstupnom signáli javí ako fázovo posunutý o 180°.</a:t>
            </a:r>
            <a:endParaRPr lang="sk-SK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Zapojenie so spoločným </a:t>
            </a:r>
            <a:r>
              <a:rPr lang="sk-SK" sz="2800" dirty="0" err="1" smtClean="0"/>
              <a:t>emitorom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Schéma zapojenia:</a:t>
            </a:r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r>
              <a:rPr lang="sk-SK" sz="1800" dirty="0" smtClean="0"/>
              <a:t>R1 a R2 slúžia na nastavenie pracovného bodu tranzistora</a:t>
            </a:r>
          </a:p>
          <a:p>
            <a:r>
              <a:rPr lang="sk-SK" sz="1800" dirty="0" err="1" smtClean="0"/>
              <a:t>Rc</a:t>
            </a:r>
            <a:r>
              <a:rPr lang="sk-SK" sz="1800" dirty="0" smtClean="0"/>
              <a:t> – kolektorový odpor, zabezpečuje odber výstupného zosilneného napätia</a:t>
            </a:r>
          </a:p>
          <a:p>
            <a:r>
              <a:rPr lang="sk-SK" sz="1800" dirty="0" smtClean="0"/>
              <a:t>C1, C2 – slúži na odstraňovanie jednosmernej zložky výstupného signálu. </a:t>
            </a:r>
          </a:p>
          <a:p>
            <a:r>
              <a:rPr lang="sk-SK" sz="1800" b="1" dirty="0" smtClean="0"/>
              <a:t>Malé zmeny vstupných veličín U</a:t>
            </a:r>
            <a:r>
              <a:rPr lang="sk-SK" sz="1800" b="1" baseline="-25000" dirty="0" smtClean="0"/>
              <a:t>BE</a:t>
            </a:r>
            <a:r>
              <a:rPr lang="sk-SK" sz="1800" b="1" dirty="0" smtClean="0"/>
              <a:t>, I</a:t>
            </a:r>
            <a:r>
              <a:rPr lang="sk-SK" sz="1800" b="1" baseline="-25000" dirty="0" smtClean="0"/>
              <a:t>B</a:t>
            </a:r>
            <a:r>
              <a:rPr lang="sk-SK" sz="1800" b="1" dirty="0" smtClean="0"/>
              <a:t> vyvolajú veľké zmeny výstupných veličín U</a:t>
            </a:r>
            <a:r>
              <a:rPr lang="sk-SK" sz="1800" b="1" baseline="-25000" dirty="0" smtClean="0"/>
              <a:t>CE</a:t>
            </a:r>
            <a:r>
              <a:rPr lang="sk-SK" sz="1800" b="1" dirty="0" smtClean="0"/>
              <a:t>, I</a:t>
            </a:r>
            <a:r>
              <a:rPr lang="sk-SK" sz="1800" b="1" baseline="-25000" dirty="0" smtClean="0"/>
              <a:t>C</a:t>
            </a:r>
            <a:r>
              <a:rPr lang="sk-SK" sz="1800" b="1" dirty="0" smtClean="0"/>
              <a:t>.</a:t>
            </a:r>
            <a:endParaRPr lang="sk-SK" sz="18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3992" r="7692" b="5545"/>
          <a:stretch>
            <a:fillRect/>
          </a:stretch>
        </p:blipFill>
        <p:spPr bwMode="auto">
          <a:xfrm>
            <a:off x="1835696" y="1554070"/>
            <a:ext cx="4032448" cy="229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Pásmový model atómu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b="1" dirty="0" err="1" smtClean="0"/>
              <a:t>Bohrov</a:t>
            </a:r>
            <a:r>
              <a:rPr lang="sk-SK" sz="1800" b="1" dirty="0" smtClean="0"/>
              <a:t> model atómu</a:t>
            </a:r>
            <a:r>
              <a:rPr lang="sk-SK" sz="1800" dirty="0" smtClean="0"/>
              <a:t>: atóm je </a:t>
            </a:r>
            <a:r>
              <a:rPr lang="sk-SK" sz="1800" dirty="0"/>
              <a:t>tvorený sústavou častíc, ktoré sú usporiadané podobným spôsobom ako planéty v našej slnečnej sústave. Uprostred atómu je umiestnené </a:t>
            </a:r>
            <a:r>
              <a:rPr lang="sk-SK" sz="1800" dirty="0" smtClean="0"/>
              <a:t>jadro </a:t>
            </a:r>
            <a:r>
              <a:rPr lang="sk-SK" sz="1800" dirty="0"/>
              <a:t>a okolo neho sa pohybujú </a:t>
            </a:r>
            <a:r>
              <a:rPr lang="sk-SK" sz="1800" dirty="0" smtClean="0"/>
              <a:t>elektróny. </a:t>
            </a:r>
            <a:r>
              <a:rPr lang="sk-SK" sz="1800" dirty="0"/>
              <a:t>Jadro sa skladá z kladných protónov a z elektricky neutrálnych </a:t>
            </a:r>
            <a:r>
              <a:rPr lang="sk-SK" sz="1800" dirty="0" smtClean="0"/>
              <a:t>neutrónov.</a:t>
            </a:r>
          </a:p>
          <a:p>
            <a:r>
              <a:rPr lang="sk-SK" sz="1800" dirty="0" smtClean="0"/>
              <a:t>Dráhy elektrónov sú združené do skupín –</a:t>
            </a:r>
            <a:r>
              <a:rPr lang="sk-SK" sz="1800" b="1" dirty="0" smtClean="0"/>
              <a:t> sféry.</a:t>
            </a:r>
          </a:p>
          <a:p>
            <a:r>
              <a:rPr lang="sk-SK" sz="1800" dirty="0"/>
              <a:t>Pre vedenie prúdu majú najväčší význam tie elektróny ktoré obiehajú vo vonkajšej sfére atómu. Táto sféra sa nazýva valenčná sféra a elektróny zase valenčnými elektrónmi. </a:t>
            </a:r>
          </a:p>
          <a:p>
            <a:r>
              <a:rPr lang="sk-SK" sz="1800" dirty="0" smtClean="0"/>
              <a:t>Každej dráhe odpovedá elektrónu určitá energia.</a:t>
            </a:r>
          </a:p>
          <a:p>
            <a:r>
              <a:rPr lang="sk-SK" sz="1800" dirty="0" smtClean="0"/>
              <a:t>Ak znázorníme </a:t>
            </a:r>
            <a:r>
              <a:rPr lang="sk-SK" sz="1800" smtClean="0"/>
              <a:t>energetické sféry </a:t>
            </a:r>
            <a:r>
              <a:rPr lang="sk-SK" sz="1800" dirty="0" smtClean="0"/>
              <a:t>vodorovnou čiarou, </a:t>
            </a:r>
            <a:r>
              <a:rPr lang="sk-SK" sz="1800" smtClean="0"/>
              <a:t>získame pásmový </a:t>
            </a:r>
            <a:r>
              <a:rPr lang="sk-SK" sz="1800" b="1" smtClean="0"/>
              <a:t>energetický </a:t>
            </a:r>
            <a:r>
              <a:rPr lang="sk-SK" sz="1800" b="1" dirty="0" smtClean="0"/>
              <a:t>model atómu. </a:t>
            </a:r>
          </a:p>
          <a:p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Tyristor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Tyristor je </a:t>
            </a:r>
            <a:r>
              <a:rPr lang="sk-SK" sz="1800" b="1" dirty="0" smtClean="0"/>
              <a:t>štvorvrstvová spínacia súčiastka</a:t>
            </a:r>
            <a:r>
              <a:rPr lang="sk-SK" sz="1800" dirty="0" smtClean="0"/>
              <a:t> vyrábaná z kremíka, v ktorej sú vytvorené tri nad sebou ležiace priechody PN.</a:t>
            </a:r>
          </a:p>
          <a:p>
            <a:r>
              <a:rPr lang="sk-SK" sz="1800" dirty="0" smtClean="0"/>
              <a:t>Na krajnej vrstve P je vyvedená anóda A, na krajnej vrstve N katóda K, riadiaca elektróda G je pripojená na vnútornú stranu P alebo N. </a:t>
            </a:r>
          </a:p>
          <a:p>
            <a:r>
              <a:rPr lang="sk-SK" sz="1800" dirty="0" smtClean="0"/>
              <a:t>Do vodivého stavu môžeme tyristor uviesť riadiacim prúdom </a:t>
            </a:r>
            <a:r>
              <a:rPr lang="sk-SK" sz="1800" dirty="0" err="1" smtClean="0"/>
              <a:t>Ig</a:t>
            </a:r>
            <a:r>
              <a:rPr lang="sk-SK" sz="1800" dirty="0" smtClean="0"/>
              <a:t>, prekročením blokovacieho napätia </a:t>
            </a:r>
            <a:r>
              <a:rPr lang="sk-SK" sz="1800" dirty="0" err="1" smtClean="0"/>
              <a:t>Ub</a:t>
            </a:r>
            <a:endParaRPr lang="sk-SK" sz="1800" dirty="0" smtClean="0"/>
          </a:p>
          <a:p>
            <a:r>
              <a:rPr lang="sk-SK" sz="1800" dirty="0" smtClean="0"/>
              <a:t>Nevýhodou tyristora je, že spína prúd len jednej polarity.</a:t>
            </a:r>
          </a:p>
          <a:p>
            <a:r>
              <a:rPr lang="sk-SK" sz="1800" dirty="0" smtClean="0"/>
              <a:t>Štruktúra, schematická značka, VACH.</a:t>
            </a:r>
          </a:p>
          <a:p>
            <a:pPr>
              <a:buNone/>
            </a:pPr>
            <a:endParaRPr lang="sk-SK" sz="1800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t="927" b="20556"/>
          <a:stretch>
            <a:fillRect/>
          </a:stretch>
        </p:blipFill>
        <p:spPr bwMode="auto">
          <a:xfrm>
            <a:off x="2411760" y="3789040"/>
            <a:ext cx="501225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Diak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r>
              <a:rPr lang="sk-SK" sz="1800" dirty="0" err="1" smtClean="0"/>
              <a:t>Diak</a:t>
            </a:r>
            <a:r>
              <a:rPr lang="sk-SK" sz="1800" dirty="0" smtClean="0"/>
              <a:t> je úmerná neriadená spínacia súčiastka. </a:t>
            </a:r>
            <a:r>
              <a:rPr lang="sk-SK" sz="1800" dirty="0" err="1" smtClean="0"/>
              <a:t>Diak</a:t>
            </a:r>
            <a:r>
              <a:rPr lang="sk-SK" sz="1800" dirty="0" smtClean="0"/>
              <a:t> má päťvrstvovú štruktúru sa štyrmi priechodmi P-N a dvoma hlavnými vývodmi A1, A2, nazývanými prvá a druhá anóda. Je to symetrická súčiastka. </a:t>
            </a:r>
          </a:p>
          <a:p>
            <a:r>
              <a:rPr lang="sk-SK" sz="1800" dirty="0" smtClean="0"/>
              <a:t>Predstavuje v podstate dve </a:t>
            </a:r>
            <a:r>
              <a:rPr lang="sk-SK" sz="1800" dirty="0" err="1" smtClean="0"/>
              <a:t>antiparalelne</a:t>
            </a:r>
            <a:r>
              <a:rPr lang="sk-SK" sz="1800" dirty="0" smtClean="0"/>
              <a:t> zapojené diódy.</a:t>
            </a:r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r>
              <a:rPr lang="sk-SK" sz="1800" dirty="0" smtClean="0"/>
              <a:t>Zvyšovaním napätia po tečie </a:t>
            </a:r>
            <a:r>
              <a:rPr lang="sk-SK" sz="1800" dirty="0" err="1" smtClean="0"/>
              <a:t>diakom</a:t>
            </a:r>
            <a:r>
              <a:rPr lang="sk-SK" sz="1800" dirty="0" smtClean="0"/>
              <a:t> malý prúd, prekročením blokovacieho napätia dochádza k nedeštrukčnému prierazu a prúd skokom vzrastie. Pomocná spínacia súčiastka pre tyristorové obvody. </a:t>
            </a:r>
            <a:endParaRPr lang="sk-SK" sz="18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lum bright="14000" contrast="40000"/>
          </a:blip>
          <a:srcRect t="74" b="17799"/>
          <a:stretch>
            <a:fillRect/>
          </a:stretch>
        </p:blipFill>
        <p:spPr bwMode="auto">
          <a:xfrm>
            <a:off x="2915816" y="2636912"/>
            <a:ext cx="3888432" cy="239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Triak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err="1" smtClean="0"/>
              <a:t>Triak</a:t>
            </a:r>
            <a:r>
              <a:rPr lang="sk-SK" sz="1800" dirty="0" smtClean="0"/>
              <a:t> je spínací 5 vrstvový prvok s vlastnosťami tyristora pre spínanie v obidvoch smeroch (pri kladnej aj zápornej </a:t>
            </a:r>
            <a:r>
              <a:rPr lang="sk-SK" sz="1800" dirty="0" err="1" smtClean="0"/>
              <a:t>polvlne</a:t>
            </a:r>
            <a:r>
              <a:rPr lang="sk-SK" sz="1800" dirty="0" smtClean="0"/>
              <a:t>) v obvodoch striedavého prúdu. Jeho funkcia pripomína dva paralelne zapojené tyristory. </a:t>
            </a:r>
          </a:p>
          <a:p>
            <a:r>
              <a:rPr lang="sk-SK" sz="1800" dirty="0" err="1" smtClean="0"/>
              <a:t>Triak</a:t>
            </a:r>
            <a:r>
              <a:rPr lang="sk-SK" sz="1800" dirty="0" smtClean="0"/>
              <a:t> prejde do nevodivého stavu znížením napätia medzi anódami alebo znížením prúdu v obvode pod hodnotu </a:t>
            </a:r>
            <a:r>
              <a:rPr lang="sk-SK" sz="1800" dirty="0" err="1" smtClean="0"/>
              <a:t>Ih</a:t>
            </a:r>
            <a:r>
              <a:rPr lang="sk-SK" sz="1800" dirty="0" smtClean="0"/>
              <a:t>. </a:t>
            </a:r>
            <a:endParaRPr lang="sk-SK" sz="1800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t="103" b="10348"/>
          <a:stretch>
            <a:fillRect/>
          </a:stretch>
        </p:blipFill>
        <p:spPr bwMode="auto">
          <a:xfrm>
            <a:off x="1979712" y="2996952"/>
            <a:ext cx="524388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Termistor</a:t>
            </a:r>
            <a:r>
              <a:rPr lang="sk-SK" sz="2800" dirty="0" smtClean="0"/>
              <a:t> (negatívny </a:t>
            </a:r>
            <a:r>
              <a:rPr lang="sk-SK" sz="2800" dirty="0" err="1" smtClean="0"/>
              <a:t>termistor</a:t>
            </a:r>
            <a:r>
              <a:rPr lang="sk-SK" sz="2800" dirty="0" smtClean="0"/>
              <a:t> NTC)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err="1" smtClean="0"/>
              <a:t>Termistor</a:t>
            </a:r>
            <a:r>
              <a:rPr lang="sk-SK" sz="1800" dirty="0" smtClean="0"/>
              <a:t> je polovodičová súčiastka </a:t>
            </a:r>
            <a:r>
              <a:rPr lang="sk-SK" sz="1800" b="1" dirty="0" smtClean="0"/>
              <a:t>bez priechodu PN</a:t>
            </a:r>
            <a:r>
              <a:rPr lang="sk-SK" sz="1800" dirty="0" smtClean="0"/>
              <a:t>.</a:t>
            </a:r>
          </a:p>
          <a:p>
            <a:r>
              <a:rPr lang="sk-SK" sz="1800" dirty="0" smtClean="0"/>
              <a:t>Typickou vlastnosťou </a:t>
            </a:r>
            <a:r>
              <a:rPr lang="sk-SK" sz="1800" dirty="0" err="1" smtClean="0"/>
              <a:t>termistora</a:t>
            </a:r>
            <a:r>
              <a:rPr lang="sk-SK" sz="1800" dirty="0" smtClean="0"/>
              <a:t> je </a:t>
            </a:r>
            <a:r>
              <a:rPr lang="sk-SK" sz="1800" b="1" dirty="0" smtClean="0"/>
              <a:t>veľký záporný teplotný súčiniteľ odporu -</a:t>
            </a:r>
            <a:r>
              <a:rPr lang="sk-SK" sz="1800" dirty="0" smtClean="0"/>
              <a:t> odpor </a:t>
            </a:r>
            <a:r>
              <a:rPr lang="sk-SK" sz="1800" dirty="0" err="1" smtClean="0"/>
              <a:t>termistora</a:t>
            </a:r>
            <a:r>
              <a:rPr lang="sk-SK" sz="1800" dirty="0" smtClean="0"/>
              <a:t> pri zvyšovaní teploty veľmi klesá.</a:t>
            </a:r>
          </a:p>
          <a:p>
            <a:r>
              <a:rPr lang="sk-SK" sz="1800" dirty="0" smtClean="0"/>
              <a:t>Pri skokovej zmene prúdu prechádzajúceho </a:t>
            </a:r>
            <a:r>
              <a:rPr lang="sk-SK" sz="1800" dirty="0" err="1" smtClean="0"/>
              <a:t>termistorom</a:t>
            </a:r>
            <a:r>
              <a:rPr lang="sk-SK" sz="1800" dirty="0" smtClean="0"/>
              <a:t> sa jeho odpor nemení okamžite. Trvá určitý čas, kým sa </a:t>
            </a:r>
            <a:r>
              <a:rPr lang="sk-SK" sz="1800" dirty="0" err="1" smtClean="0"/>
              <a:t>termistor</a:t>
            </a:r>
            <a:r>
              <a:rPr lang="sk-SK" sz="1800" dirty="0" smtClean="0"/>
              <a:t> pri zvýšení prúdu zohreje a zmenší svoj odpor.</a:t>
            </a:r>
          </a:p>
          <a:p>
            <a:pPr>
              <a:buNone/>
            </a:pPr>
            <a:endParaRPr lang="sk-SK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6000" contrast="60000"/>
          </a:blip>
          <a:srcRect t="5387" b="16586"/>
          <a:stretch>
            <a:fillRect/>
          </a:stretch>
        </p:blipFill>
        <p:spPr bwMode="auto">
          <a:xfrm>
            <a:off x="1547664" y="2996952"/>
            <a:ext cx="6349278" cy="324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Pozistor</a:t>
            </a:r>
            <a:r>
              <a:rPr lang="sk-SK" sz="2800" dirty="0" smtClean="0"/>
              <a:t> (pozitívny </a:t>
            </a:r>
            <a:r>
              <a:rPr lang="sk-SK" sz="2800" dirty="0" err="1" smtClean="0"/>
              <a:t>termistor</a:t>
            </a:r>
            <a:r>
              <a:rPr lang="sk-SK" sz="2800" dirty="0" smtClean="0"/>
              <a:t> PTC)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b="1" dirty="0" err="1" smtClean="0"/>
              <a:t>Pozistor</a:t>
            </a:r>
            <a:r>
              <a:rPr lang="sk-SK" sz="1800" dirty="0" smtClean="0"/>
              <a:t> je rovnako ako </a:t>
            </a:r>
            <a:r>
              <a:rPr lang="sk-SK" sz="1800" dirty="0" err="1" smtClean="0"/>
              <a:t>termistor</a:t>
            </a:r>
            <a:r>
              <a:rPr lang="sk-SK" sz="1800" dirty="0" smtClean="0"/>
              <a:t> </a:t>
            </a:r>
            <a:r>
              <a:rPr lang="sk-SK" sz="1800" b="1" dirty="0" smtClean="0"/>
              <a:t>symetrická nelineárna súčiastka, </a:t>
            </a:r>
            <a:r>
              <a:rPr lang="sk-SK" sz="1800" dirty="0" smtClean="0"/>
              <a:t> ktorej odpor sa veľmi mení s teplotou. Voľbou materiálu, ktorý má kladný a od teploty nelineárne závislý  teplotný súčiniteľ odporu, sa dosiahne osobitná závislosť odporu </a:t>
            </a:r>
            <a:r>
              <a:rPr lang="sk-SK" sz="1800" dirty="0" err="1" smtClean="0"/>
              <a:t>pozistora</a:t>
            </a:r>
            <a:r>
              <a:rPr lang="sk-SK" sz="1800" dirty="0" smtClean="0"/>
              <a:t> od teploty. Pri nízkych teplotách odpor len pomaly narastá. Pri určitej teplote však náhle prudko stúpne až o niekoľko rádov. Používa sa ako teplotný snímač. </a:t>
            </a:r>
          </a:p>
          <a:p>
            <a:pPr>
              <a:buNone/>
            </a:pPr>
            <a:endParaRPr lang="sk-SK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 contrast="44000"/>
          </a:blip>
          <a:srcRect t="5808" b="12794"/>
          <a:stretch>
            <a:fillRect/>
          </a:stretch>
        </p:blipFill>
        <p:spPr bwMode="auto">
          <a:xfrm>
            <a:off x="1043608" y="3068960"/>
            <a:ext cx="6718814" cy="309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Fotorezistor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Je polovodičová súčiastka, ktorej elektrický odpor závisí od osvetlenia. </a:t>
            </a:r>
          </a:p>
          <a:p>
            <a:r>
              <a:rPr lang="sk-SK" sz="1800" dirty="0"/>
              <a:t>Ak osvetlíme citlivú </a:t>
            </a:r>
            <a:r>
              <a:rPr lang="sk-SK" sz="1800" dirty="0" smtClean="0"/>
              <a:t>vrstvu </a:t>
            </a:r>
            <a:r>
              <a:rPr lang="sk-SK" sz="1800" dirty="0" err="1" smtClean="0"/>
              <a:t>fotorezistora</a:t>
            </a:r>
            <a:r>
              <a:rPr lang="sk-SK" sz="1800" dirty="0" smtClean="0"/>
              <a:t>, jeho odpor sa zmenší, zvyšuje sa jeho elektrická vodivosť.</a:t>
            </a:r>
          </a:p>
          <a:p>
            <a:r>
              <a:rPr lang="sk-SK" sz="1800" b="1" dirty="0" smtClean="0"/>
              <a:t>Materiály citlivej vrstvy: </a:t>
            </a:r>
            <a:r>
              <a:rPr lang="sk-SK" sz="1800" dirty="0" err="1" smtClean="0"/>
              <a:t>CdS</a:t>
            </a:r>
            <a:r>
              <a:rPr lang="sk-SK" sz="1800" dirty="0" smtClean="0"/>
              <a:t>, </a:t>
            </a:r>
            <a:r>
              <a:rPr lang="sk-SK" sz="1800" dirty="0" err="1" smtClean="0"/>
              <a:t>CdSe</a:t>
            </a:r>
            <a:r>
              <a:rPr lang="sk-SK" sz="1800" dirty="0" smtClean="0"/>
              <a:t> (sulfit a </a:t>
            </a:r>
            <a:r>
              <a:rPr lang="sk-SK" sz="1800" dirty="0" err="1" smtClean="0"/>
              <a:t>selenid</a:t>
            </a:r>
            <a:r>
              <a:rPr lang="sk-SK" sz="1800" dirty="0" smtClean="0"/>
              <a:t> </a:t>
            </a:r>
            <a:r>
              <a:rPr lang="sk-SK" sz="1800" dirty="0" err="1" smtClean="0"/>
              <a:t>kademnatý</a:t>
            </a:r>
            <a:r>
              <a:rPr lang="sk-SK" sz="1800" dirty="0" smtClean="0"/>
              <a:t>)</a:t>
            </a:r>
          </a:p>
          <a:p>
            <a:r>
              <a:rPr lang="sk-SK" sz="1800" dirty="0" smtClean="0"/>
              <a:t>Má značnú citlivosť, avšak dlhú dobu odozvy pri rýchlych zmenách osvetlenia.</a:t>
            </a:r>
          </a:p>
          <a:p>
            <a:r>
              <a:rPr lang="sk-SK" sz="1800" b="1" dirty="0" smtClean="0"/>
              <a:t>Použitie: </a:t>
            </a:r>
            <a:r>
              <a:rPr lang="sk-SK" sz="1800" dirty="0" smtClean="0"/>
              <a:t>meranie intenzity svetla, vo </a:t>
            </a:r>
            <a:r>
              <a:rPr lang="sk-SK" sz="1800" dirty="0" err="1" smtClean="0"/>
              <a:t>fotozávorách</a:t>
            </a:r>
            <a:r>
              <a:rPr lang="sk-SK" sz="1800" dirty="0" smtClean="0"/>
              <a:t> a optických členoch, požiarne hlásiče, vo fotoaparátoch pre nastavenie expozície. </a:t>
            </a:r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32"/>
          <a:stretch/>
        </p:blipFill>
        <p:spPr bwMode="auto">
          <a:xfrm>
            <a:off x="1475657" y="3645024"/>
            <a:ext cx="583264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132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Fotodióda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b="1" dirty="0"/>
              <a:t>Fotodióda je plošná polovodičová dióda </a:t>
            </a:r>
            <a:r>
              <a:rPr lang="sk-SK" sz="1800" dirty="0"/>
              <a:t>konštrukčne upravená tak, aby do oblasti priechodu PN prenikalo svetlo. </a:t>
            </a:r>
            <a:endParaRPr lang="sk-SK" sz="1800" dirty="0" smtClean="0"/>
          </a:p>
          <a:p>
            <a:r>
              <a:rPr lang="sk-SK" sz="1800" dirty="0" smtClean="0"/>
              <a:t>Ak </a:t>
            </a:r>
            <a:r>
              <a:rPr lang="sk-SK" sz="1800" dirty="0"/>
              <a:t>priechod nie je osvetlený, VACH fotodiódy má rovnaký priebeh ako charakteristika bežnej plošnej diódy</a:t>
            </a:r>
            <a:r>
              <a:rPr lang="sk-SK" sz="1800" dirty="0" smtClean="0"/>
              <a:t>.</a:t>
            </a:r>
          </a:p>
          <a:p>
            <a:r>
              <a:rPr lang="sk-SK" sz="1800" dirty="0" smtClean="0"/>
              <a:t>Počas osvetlenia môže fotodióda pracovať: </a:t>
            </a:r>
          </a:p>
          <a:p>
            <a:r>
              <a:rPr lang="sk-SK" sz="1800" b="1" dirty="0" smtClean="0"/>
              <a:t>v odporovom režime </a:t>
            </a:r>
            <a:r>
              <a:rPr lang="sk-SK" sz="1800" dirty="0" smtClean="0"/>
              <a:t>– pasívna súčiastka,</a:t>
            </a:r>
          </a:p>
          <a:p>
            <a:r>
              <a:rPr lang="sk-SK" sz="1800" b="1" dirty="0"/>
              <a:t>v</a:t>
            </a:r>
            <a:r>
              <a:rPr lang="sk-SK" sz="1800" b="1" dirty="0" smtClean="0"/>
              <a:t> hradlovom režime </a:t>
            </a:r>
            <a:r>
              <a:rPr lang="sk-SK" sz="1800" dirty="0" smtClean="0"/>
              <a:t>– aktívna súčiastka.</a:t>
            </a:r>
          </a:p>
          <a:p>
            <a:r>
              <a:rPr lang="sk-SK" sz="1800" dirty="0"/>
              <a:t>Fotodióda reaguje na zmeny </a:t>
            </a:r>
            <a:r>
              <a:rPr lang="sk-SK" sz="1800" dirty="0" smtClean="0"/>
              <a:t>osvetlenia </a:t>
            </a:r>
            <a:r>
              <a:rPr lang="sk-SK" sz="1800" dirty="0"/>
              <a:t>veľmi </a:t>
            </a:r>
            <a:r>
              <a:rPr lang="sk-SK" sz="1800" dirty="0" smtClean="0"/>
              <a:t>rýchlo, rádovo </a:t>
            </a:r>
            <a:r>
              <a:rPr lang="sk-SK" sz="1800" dirty="0"/>
              <a:t>10</a:t>
            </a:r>
            <a:r>
              <a:rPr lang="sk-SK" sz="1800" baseline="30000" dirty="0"/>
              <a:t>-6 </a:t>
            </a:r>
            <a:r>
              <a:rPr lang="sk-SK" sz="1800" dirty="0"/>
              <a:t>až 10</a:t>
            </a:r>
            <a:r>
              <a:rPr lang="sk-SK" sz="1800" baseline="30000" dirty="0"/>
              <a:t>-9 </a:t>
            </a:r>
            <a:r>
              <a:rPr lang="sk-SK" sz="1800" dirty="0"/>
              <a:t>s. </a:t>
            </a:r>
            <a:endParaRPr lang="sk-SK" sz="1800" dirty="0" smtClean="0"/>
          </a:p>
          <a:p>
            <a:r>
              <a:rPr lang="sk-SK" sz="1800" b="1" dirty="0" smtClean="0"/>
              <a:t>Použitie: </a:t>
            </a:r>
            <a:r>
              <a:rPr lang="sk-SK" sz="1800" dirty="0" smtClean="0"/>
              <a:t>meranie osvetlenia, snímanie údajov (v minulosti dierna páska), </a:t>
            </a:r>
            <a:r>
              <a:rPr lang="sk-SK" sz="1800" dirty="0"/>
              <a:t>vo filmových projektoroch pri snímaní optického záznamu zvuku atď. Rýchle fotodiódy pracujú ako </a:t>
            </a:r>
            <a:r>
              <a:rPr lang="sk-SK" sz="1800" dirty="0" err="1"/>
              <a:t>príjmače</a:t>
            </a:r>
            <a:r>
              <a:rPr lang="sk-SK" sz="1800" dirty="0"/>
              <a:t> v optických spojoch, </a:t>
            </a:r>
            <a:r>
              <a:rPr lang="sk-SK" sz="1800" dirty="0" err="1"/>
              <a:t>optrónoch</a:t>
            </a:r>
            <a:r>
              <a:rPr lang="sk-SK" sz="1800" dirty="0"/>
              <a:t> a pod.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297063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Fotodióda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1800" dirty="0" err="1" smtClean="0"/>
              <a:t>Voltampérová</a:t>
            </a:r>
            <a:r>
              <a:rPr lang="sk-SK" sz="1800" dirty="0" smtClean="0"/>
              <a:t> charakteristika  a zapojenia fotodiódy:</a:t>
            </a:r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r>
              <a:rPr lang="sk-SK" sz="1800" dirty="0" smtClean="0"/>
              <a:t>III. Kvadrant – odporový režim</a:t>
            </a:r>
          </a:p>
          <a:p>
            <a:r>
              <a:rPr lang="sk-SK" sz="1800" dirty="0" smtClean="0"/>
              <a:t>IV. Kvadrant – hradlový režim</a:t>
            </a:r>
            <a:endParaRPr lang="sk-SK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2"/>
          <a:stretch/>
        </p:blipFill>
        <p:spPr bwMode="auto">
          <a:xfrm>
            <a:off x="1642168" y="1772816"/>
            <a:ext cx="551985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654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Fototranzistor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Je to kremíkový tranzistor, u ktorého sa namiesto </a:t>
            </a:r>
            <a:r>
              <a:rPr lang="sk-SK" sz="1800" dirty="0"/>
              <a:t>vstupného prúdu privádzaného do </a:t>
            </a:r>
            <a:r>
              <a:rPr lang="sk-SK" sz="1800" dirty="0" smtClean="0"/>
              <a:t>bázy </a:t>
            </a:r>
            <a:r>
              <a:rPr lang="sk-SK" sz="1800" dirty="0"/>
              <a:t>na riadenie kolektorového prúdu </a:t>
            </a:r>
            <a:r>
              <a:rPr lang="sk-SK" sz="1800" dirty="0" smtClean="0"/>
              <a:t>využíva </a:t>
            </a:r>
            <a:r>
              <a:rPr lang="sk-SK" sz="1800" dirty="0"/>
              <a:t>svetelná energia. </a:t>
            </a:r>
            <a:endParaRPr lang="sk-SK" sz="1800" dirty="0" smtClean="0"/>
          </a:p>
          <a:p>
            <a:r>
              <a:rPr lang="sk-SK" sz="1800" dirty="0" smtClean="0"/>
              <a:t>Na jeho puzdre je umiestnené okienko, na ktoré dopadá svetelné žiarenie. </a:t>
            </a:r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4"/>
          <a:stretch/>
        </p:blipFill>
        <p:spPr bwMode="auto">
          <a:xfrm>
            <a:off x="2479053" y="2636912"/>
            <a:ext cx="383602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21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Fototyristor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1800" dirty="0" smtClean="0"/>
              <a:t>Je to tyristor, ktorého štruktúra PNPN je umiestnená v puzdre s prehľadným okienkom tak, aby do oblasti prechodu j2 mohlo dopadať svetlo. </a:t>
            </a:r>
          </a:p>
          <a:p>
            <a:r>
              <a:rPr lang="sk-SK" sz="1800" dirty="0"/>
              <a:t>M</a:t>
            </a:r>
            <a:r>
              <a:rPr lang="sk-SK" sz="1800" dirty="0" smtClean="0"/>
              <a:t>á </a:t>
            </a:r>
            <a:r>
              <a:rPr lang="sk-SK" sz="1800" dirty="0"/>
              <a:t>vyvedenú riadiacu </a:t>
            </a:r>
            <a:r>
              <a:rPr lang="sk-SK" sz="1800" dirty="0" smtClean="0"/>
              <a:t>elektródu, v</a:t>
            </a:r>
            <a:r>
              <a:rPr lang="sk-SK" sz="1800" dirty="0"/>
              <a:t> tme má rovnaké vlastnosti ako tyristor ovládaný prúdom</a:t>
            </a:r>
            <a:r>
              <a:rPr lang="sk-SK" sz="1800" dirty="0" smtClean="0"/>
              <a:t>.</a:t>
            </a:r>
          </a:p>
          <a:p>
            <a:r>
              <a:rPr lang="sk-SK" sz="1800" dirty="0" smtClean="0"/>
              <a:t>Po privedení riadiaceho impulzu  sa blokovacie </a:t>
            </a:r>
            <a:r>
              <a:rPr lang="sk-SK" sz="1800" dirty="0"/>
              <a:t>napätie U</a:t>
            </a:r>
            <a:r>
              <a:rPr lang="sk-SK" sz="1800" baseline="-25000" dirty="0"/>
              <a:t>B</a:t>
            </a:r>
            <a:r>
              <a:rPr lang="sk-SK" sz="1800" dirty="0"/>
              <a:t> </a:t>
            </a:r>
            <a:r>
              <a:rPr lang="sk-SK" sz="1800" dirty="0" smtClean="0"/>
              <a:t>pri </a:t>
            </a:r>
            <a:r>
              <a:rPr lang="sk-SK" sz="1800" dirty="0"/>
              <a:t>zväčšovaní osvetlenia zmenšuje. </a:t>
            </a:r>
            <a:endParaRPr lang="sk-SK" sz="1800" dirty="0" smtClean="0"/>
          </a:p>
          <a:p>
            <a:r>
              <a:rPr lang="sk-SK" sz="1800" b="1" dirty="0" smtClean="0"/>
              <a:t>Použitie: </a:t>
            </a:r>
            <a:r>
              <a:rPr lang="sk-SK" sz="1800" dirty="0"/>
              <a:t>spínacie a riadiace obvody ovládané svetlom, ochranné zariadenia </a:t>
            </a:r>
            <a:r>
              <a:rPr lang="sk-SK" sz="1800" dirty="0" smtClean="0"/>
              <a:t>strojov, </a:t>
            </a:r>
            <a:r>
              <a:rPr lang="sk-SK" sz="1800" dirty="0" err="1" smtClean="0"/>
              <a:t>optoel</a:t>
            </a:r>
            <a:r>
              <a:rPr lang="sk-SK" sz="1800" dirty="0" smtClean="0"/>
              <a:t>. obvody, </a:t>
            </a:r>
            <a:r>
              <a:rPr lang="sk-SK" sz="1800" dirty="0" err="1" smtClean="0"/>
              <a:t>optróny</a:t>
            </a:r>
            <a:r>
              <a:rPr lang="sk-SK" sz="1800" dirty="0" smtClean="0"/>
              <a:t>.</a:t>
            </a:r>
          </a:p>
          <a:p>
            <a:pPr marL="0" indent="0">
              <a:buNone/>
            </a:pPr>
            <a:endParaRPr lang="sk-SK" sz="1800" dirty="0"/>
          </a:p>
          <a:p>
            <a:endParaRPr lang="sk-SK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3"/>
          <a:stretch/>
        </p:blipFill>
        <p:spPr bwMode="auto">
          <a:xfrm>
            <a:off x="4078351" y="3501008"/>
            <a:ext cx="4099666" cy="275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35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Vlastná vodivosť polovodiča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Polovodiče – </a:t>
            </a:r>
            <a:r>
              <a:rPr lang="sk-SK" sz="1800" dirty="0" smtClean="0"/>
              <a:t>sú látky, ktoré vedú prúd iba za určitých podmienok.</a:t>
            </a:r>
          </a:p>
          <a:p>
            <a:r>
              <a:rPr lang="sk-SK" sz="1800" b="1" dirty="0" smtClean="0"/>
              <a:t>Čisté polovodičové materiály (kremík, germánium) majú atómy usporiadané do pravidelnej kryštalickej mriežky. </a:t>
            </a:r>
            <a:r>
              <a:rPr lang="sk-SK" sz="1800" dirty="0" smtClean="0"/>
              <a:t>Tieto materiály sú pri nízkych teplotách nevodiče (izolanty). </a:t>
            </a:r>
          </a:p>
          <a:p>
            <a:r>
              <a:rPr lang="sk-SK" sz="1800" dirty="0" smtClean="0"/>
              <a:t>Ak privedieme do látky také množstvo energie, ktoré elektrónom dovolí prekonať zakázané pásmo, dôjde k rozbitiu niektorých väzieb. Elektróny uvoľnené z týchto väzieb sa voľne pohybujú po kryštálovej mriežke a umožňujú vedenie prúdu.</a:t>
            </a:r>
          </a:p>
          <a:p>
            <a:r>
              <a:rPr lang="sk-SK" sz="1800" dirty="0" smtClean="0"/>
              <a:t>Vo väzbe, z ktorej bol elektrón uvoľnený zostáva voľné miesto nazývané </a:t>
            </a:r>
            <a:r>
              <a:rPr lang="sk-SK" sz="1800" b="1" dirty="0" smtClean="0"/>
              <a:t>diera. </a:t>
            </a:r>
          </a:p>
          <a:p>
            <a:r>
              <a:rPr lang="sk-SK" sz="1800" dirty="0" smtClean="0"/>
              <a:t>Táto diera pôsobí na okolité náboje rovnakým spôsobom, ako keby sa v danom mieste nachádzal kladný náboj – priťahuje susedné elektróny (zo susedného atómu alebo voľný elektrón). </a:t>
            </a:r>
          </a:p>
          <a:p>
            <a:r>
              <a:rPr lang="sk-SK" sz="1800" dirty="0" smtClean="0"/>
              <a:t>Tým je v látke prítomné vždy určité množstvo voľných elektrónov a dier.</a:t>
            </a:r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Neriadené usmerňovače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Pri </a:t>
            </a:r>
            <a:r>
              <a:rPr lang="sk-SK" sz="1800" b="1" dirty="0" smtClean="0"/>
              <a:t>neriadenom usmerňovaní </a:t>
            </a:r>
            <a:r>
              <a:rPr lang="sk-SK" sz="1800" dirty="0" smtClean="0"/>
              <a:t>sa používajú diódy (dnes polovodičové) a výstupné napätie je dané vstupným napätím a zapojením usmerňovača, </a:t>
            </a:r>
            <a:r>
              <a:rPr lang="sk-SK" sz="1800" dirty="0" err="1" smtClean="0"/>
              <a:t>tj</a:t>
            </a:r>
            <a:r>
              <a:rPr lang="sk-SK" sz="1800" dirty="0" smtClean="0"/>
              <a:t>. nejde ho nastaviť ako pri riadenom usmerňovaní.</a:t>
            </a:r>
          </a:p>
          <a:p>
            <a:r>
              <a:rPr lang="sk-SK" sz="1800" dirty="0" smtClean="0"/>
              <a:t>Pri </a:t>
            </a:r>
            <a:r>
              <a:rPr lang="sk-SK" sz="1800" b="1" dirty="0" smtClean="0"/>
              <a:t>riadenom usmerňovaní</a:t>
            </a:r>
            <a:r>
              <a:rPr lang="sk-SK" sz="1800" dirty="0" smtClean="0"/>
              <a:t> sa používajú riadené prvky, minimálne triódy (dnes polovodičové, napr. tyristory alebo tranzistory). Ich priepustnosť (vodivosť) je riadená napätím na riadiacej elektróde</a:t>
            </a:r>
          </a:p>
          <a:p>
            <a:r>
              <a:rPr lang="sk-SK" sz="1800" b="1" dirty="0" smtClean="0"/>
              <a:t>Jednocestné zapojenie -  </a:t>
            </a:r>
            <a:r>
              <a:rPr lang="sk-SK" sz="1800" dirty="0" smtClean="0"/>
              <a:t>pri tomto zapojení sú využité kladné </a:t>
            </a:r>
            <a:r>
              <a:rPr lang="sk-SK" sz="1800" dirty="0" err="1" smtClean="0"/>
              <a:t>polperiódy</a:t>
            </a:r>
            <a:r>
              <a:rPr lang="sk-SK" sz="1800" dirty="0" smtClean="0"/>
              <a:t>. Pre záporné </a:t>
            </a:r>
            <a:r>
              <a:rPr lang="sk-SK" sz="1800" dirty="0" err="1" smtClean="0"/>
              <a:t>polperiódy</a:t>
            </a:r>
            <a:r>
              <a:rPr lang="sk-SK" sz="1800" dirty="0" smtClean="0"/>
              <a:t> je dióda v </a:t>
            </a:r>
            <a:r>
              <a:rPr lang="sk-SK" sz="1800" dirty="0" err="1" smtClean="0"/>
              <a:t>závernom</a:t>
            </a:r>
            <a:r>
              <a:rPr lang="sk-SK" sz="1800" dirty="0" smtClean="0"/>
              <a:t> smere. Preto je usmernené napätie za diódou kladné a pulzujúce.</a:t>
            </a:r>
          </a:p>
          <a:p>
            <a:pPr>
              <a:buNone/>
            </a:pPr>
            <a:endParaRPr lang="sk-SK" sz="1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2624" t="4841" r="2876" b="21269"/>
          <a:stretch>
            <a:fillRect/>
          </a:stretch>
        </p:blipFill>
        <p:spPr bwMode="auto">
          <a:xfrm>
            <a:off x="3563888" y="3717032"/>
            <a:ext cx="44644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3200" dirty="0" err="1" smtClean="0"/>
              <a:t>Optrón</a:t>
            </a:r>
            <a:endParaRPr lang="sk-SK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b="1" dirty="0" err="1"/>
              <a:t>Optrón</a:t>
            </a:r>
            <a:r>
              <a:rPr lang="sk-SK" sz="1800" dirty="0"/>
              <a:t> je súčiastka, ktorá sa skladá z </a:t>
            </a:r>
            <a:r>
              <a:rPr lang="sk-SK" sz="1800" b="1" dirty="0"/>
              <a:t>riadeného zdroja </a:t>
            </a:r>
            <a:r>
              <a:rPr lang="sk-SK" sz="1800" b="1" dirty="0" smtClean="0"/>
              <a:t>svetla </a:t>
            </a:r>
            <a:r>
              <a:rPr lang="sk-SK" sz="1800" b="1" dirty="0"/>
              <a:t>a </a:t>
            </a:r>
            <a:r>
              <a:rPr lang="sk-SK" sz="1800" b="1" dirty="0" err="1"/>
              <a:t>fotoelektronického</a:t>
            </a:r>
            <a:r>
              <a:rPr lang="sk-SK" sz="1800" b="1" dirty="0"/>
              <a:t> </a:t>
            </a:r>
            <a:r>
              <a:rPr lang="sk-SK" sz="1800" b="1" dirty="0" err="1" smtClean="0"/>
              <a:t>príjmača</a:t>
            </a:r>
            <a:r>
              <a:rPr lang="sk-SK" sz="1800" dirty="0" smtClean="0"/>
              <a:t>.</a:t>
            </a:r>
          </a:p>
          <a:p>
            <a:r>
              <a:rPr lang="sk-SK" sz="1800" dirty="0"/>
              <a:t>Ako riadené zdroje svetla sa najčastejšie používajú LED </a:t>
            </a:r>
            <a:r>
              <a:rPr lang="sk-SK" sz="1800" dirty="0" smtClean="0"/>
              <a:t>diódy.</a:t>
            </a:r>
          </a:p>
          <a:p>
            <a:r>
              <a:rPr lang="sk-SK" sz="1800" dirty="0" smtClean="0"/>
              <a:t>Prijímačmi </a:t>
            </a:r>
            <a:r>
              <a:rPr lang="sk-SK" sz="1800" dirty="0"/>
              <a:t>sú </a:t>
            </a:r>
            <a:r>
              <a:rPr lang="sk-SK" sz="1800" dirty="0" smtClean="0"/>
              <a:t>najčastejšie fotodiódy </a:t>
            </a:r>
            <a:r>
              <a:rPr lang="sk-SK" sz="1800" dirty="0"/>
              <a:t>alebo </a:t>
            </a:r>
            <a:r>
              <a:rPr lang="sk-SK" sz="1800" dirty="0" err="1"/>
              <a:t>fototranzistory</a:t>
            </a:r>
            <a:r>
              <a:rPr lang="sk-SK" sz="1800" dirty="0" smtClean="0"/>
              <a:t>.</a:t>
            </a:r>
          </a:p>
          <a:p>
            <a:r>
              <a:rPr lang="sk-SK" sz="1800" dirty="0" smtClean="0"/>
              <a:t>Obidve </a:t>
            </a:r>
            <a:r>
              <a:rPr lang="sk-SK" sz="1800" dirty="0"/>
              <a:t>časti </a:t>
            </a:r>
            <a:r>
              <a:rPr lang="sk-SK" sz="1800" dirty="0" err="1"/>
              <a:t>optrónu</a:t>
            </a:r>
            <a:r>
              <a:rPr lang="sk-SK" sz="1800" dirty="0"/>
              <a:t> sú uzatvorené v nepriehľadnom puzdre</a:t>
            </a:r>
            <a:r>
              <a:rPr lang="sk-SK" sz="1800" dirty="0" smtClean="0"/>
              <a:t>.</a:t>
            </a:r>
          </a:p>
          <a:p>
            <a:r>
              <a:rPr lang="sk-SK" sz="1800" b="1" dirty="0" smtClean="0"/>
              <a:t>Použitie: </a:t>
            </a:r>
            <a:r>
              <a:rPr lang="sk-SK" sz="1800" dirty="0"/>
              <a:t>galvanické oddelenie dvoch </a:t>
            </a:r>
            <a:r>
              <a:rPr lang="sk-SK" sz="1800" dirty="0" smtClean="0"/>
              <a:t>obvodov.</a:t>
            </a:r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4" t="44911" b="20181"/>
          <a:stretch/>
        </p:blipFill>
        <p:spPr bwMode="auto">
          <a:xfrm>
            <a:off x="5724128" y="3723603"/>
            <a:ext cx="1280520" cy="163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52"/>
          <a:stretch/>
        </p:blipFill>
        <p:spPr bwMode="auto">
          <a:xfrm>
            <a:off x="1475656" y="3573016"/>
            <a:ext cx="3888432" cy="215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369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Dvojcestné mostíkové usmerňovače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Pri tomto zapojení sú využívané obidve </a:t>
            </a:r>
            <a:r>
              <a:rPr lang="sk-SK" sz="1800" dirty="0" err="1" smtClean="0"/>
              <a:t>polvlny</a:t>
            </a:r>
            <a:r>
              <a:rPr lang="sk-SK" sz="1800" dirty="0" smtClean="0"/>
              <a:t> (dva pulzy) každej periódy striedavého prúdu k získaniu jednosmerného prúdu na výstupe usmerňovača.</a:t>
            </a:r>
          </a:p>
          <a:p>
            <a:r>
              <a:rPr lang="sk-SK" sz="1800" b="1" dirty="0" smtClean="0"/>
              <a:t>Je to najčastejšie používané zapojenie usmerňovača a môže byť využité pre dodávku malých i veľkých výkonov do niekoľko </a:t>
            </a:r>
            <a:r>
              <a:rPr lang="sk-SK" sz="1800" b="1" dirty="0" err="1" smtClean="0"/>
              <a:t>kW</a:t>
            </a:r>
            <a:r>
              <a:rPr lang="sk-SK" sz="1800" b="1" dirty="0" smtClean="0"/>
              <a:t>.</a:t>
            </a:r>
          </a:p>
          <a:p>
            <a:pPr>
              <a:buNone/>
            </a:pPr>
            <a:endParaRPr lang="sk-SK" sz="1800" dirty="0" smtClean="0"/>
          </a:p>
          <a:p>
            <a:endParaRPr lang="sk-SK" sz="1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1586" t="3692" r="2487" b="21059"/>
          <a:stretch>
            <a:fillRect/>
          </a:stretch>
        </p:blipFill>
        <p:spPr bwMode="auto">
          <a:xfrm>
            <a:off x="2555776" y="2708920"/>
            <a:ext cx="44644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Nevlastná vodivosť polovodiča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Vzniká pridaním prímesi do polovodičovej látky. : </a:t>
            </a:r>
          </a:p>
          <a:p>
            <a:r>
              <a:rPr lang="sk-SK" sz="1800" b="1" dirty="0" smtClean="0"/>
              <a:t>Polovodič typu N:</a:t>
            </a:r>
            <a:r>
              <a:rPr lang="sk-SK" sz="1800" dirty="0" smtClean="0"/>
              <a:t> Vznikne pridaním päťmocného prvku, napr. arzénu, fosforu alebo antimónu - </a:t>
            </a:r>
            <a:r>
              <a:rPr lang="sk-SK" sz="1800" i="1" dirty="0" err="1" smtClean="0"/>
              <a:t>donory</a:t>
            </a:r>
            <a:r>
              <a:rPr lang="sk-SK" sz="1800" dirty="0" smtClean="0"/>
              <a:t>. Atómy týchto prvkov majú vo valenčnej sfére päť elektrónov. Štyri elektróny tvoria spolu s rovnakým počtom elektrónov susedných atómov vlastného polovodiča valenčnej väzby a piaty elektrón je voľný. Tým sa zväčší elektrická vodivosť. Vznikne polovodič s elektrónovou vodivosťou - typ N.</a:t>
            </a:r>
          </a:p>
          <a:p>
            <a:r>
              <a:rPr lang="sk-SK" sz="1800" b="1" dirty="0" smtClean="0"/>
              <a:t>Polovodič typu P: </a:t>
            </a:r>
            <a:r>
              <a:rPr lang="sk-SK" sz="1800" dirty="0" smtClean="0"/>
              <a:t>Vznikne pridaním trojmocného prvku , napr. gália, bóru, hliníka - </a:t>
            </a:r>
            <a:r>
              <a:rPr lang="sk-SK" sz="1800" i="1" dirty="0" err="1" smtClean="0"/>
              <a:t>akceptory</a:t>
            </a:r>
            <a:r>
              <a:rPr lang="sk-SK" sz="1800" dirty="0" smtClean="0"/>
              <a:t>. Atómy týchto prvkov majú vo valenčnej sfére tri elektróny, ktoré tvoria so všetkými elektrónmi vlastného polovodiča valenčné väzby. Jedna väzba nie je zaplnená a vznikne diera. Polovodič má dierovú vodivosť.</a:t>
            </a:r>
          </a:p>
          <a:p>
            <a:r>
              <a:rPr lang="sk-SK" sz="1800" b="1" dirty="0" smtClean="0"/>
              <a:t>Majoritné nosiče </a:t>
            </a:r>
            <a:r>
              <a:rPr lang="sk-SK" sz="1800" dirty="0" smtClean="0"/>
              <a:t>– väčšinové – elektróny v polovodiči N.</a:t>
            </a:r>
          </a:p>
          <a:p>
            <a:r>
              <a:rPr lang="sk-SK" sz="1800" b="1" dirty="0" smtClean="0"/>
              <a:t>Minoritné nosiče </a:t>
            </a:r>
            <a:r>
              <a:rPr lang="sk-SK" sz="1800" dirty="0" smtClean="0"/>
              <a:t>– menšinové – diery v polovodiči N.</a:t>
            </a:r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PN prechod bez vonkajšieho napätia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PN prechod predstavuje rozhranie medzi oblasťami s vodivosťou P a s vodivosťou N. </a:t>
            </a:r>
          </a:p>
          <a:p>
            <a:r>
              <a:rPr lang="sk-SK" sz="1800" dirty="0" smtClean="0"/>
              <a:t>Vrstva, ktorá sa vytvára samovoľne na rozhraní oblastí s rozdielnym typom elektrickej vodivosti sa nazýva hradlová vrstva. Prechodom elektrónov a dier do oblastí s opačnými typmi vodivosti vzniká v strede oblasť s väčšou </a:t>
            </a:r>
            <a:r>
              <a:rPr lang="sk-SK" sz="1800" dirty="0" err="1" smtClean="0"/>
              <a:t>rezistivitou</a:t>
            </a:r>
            <a:r>
              <a:rPr lang="sk-SK" sz="1800" dirty="0" smtClean="0"/>
              <a:t>. Vzniká zároveň elektrické pole, ktoré pôsobí proti premiestňovaniu ďalších nosičov elektrického náboja. Toto pole nazývame </a:t>
            </a:r>
            <a:r>
              <a:rPr lang="sk-SK" sz="1800" b="1" dirty="0" smtClean="0"/>
              <a:t>difúzne pole, </a:t>
            </a:r>
            <a:r>
              <a:rPr lang="sk-SK" sz="1800" dirty="0" smtClean="0"/>
              <a:t>jeho napätie nazývame </a:t>
            </a:r>
            <a:r>
              <a:rPr lang="sk-SK" sz="1800" b="1" dirty="0" smtClean="0"/>
              <a:t>difúzne napätie.  </a:t>
            </a:r>
          </a:p>
          <a:p>
            <a:r>
              <a:rPr lang="sk-SK" sz="1800" dirty="0" smtClean="0"/>
              <a:t>Pre majoritné nosiče náboja vytvára difúzne </a:t>
            </a:r>
            <a:r>
              <a:rPr lang="sk-SK" sz="1800" smtClean="0"/>
              <a:t>napätie prekážku</a:t>
            </a:r>
            <a:r>
              <a:rPr lang="sk-SK" sz="1800" dirty="0" smtClean="0"/>
              <a:t>, ktorá sa nazýva </a:t>
            </a:r>
            <a:r>
              <a:rPr lang="sk-SK" sz="1800" b="1" dirty="0" smtClean="0"/>
              <a:t>potenciálová priehrada</a:t>
            </a:r>
            <a:r>
              <a:rPr lang="sk-SK" sz="1800" dirty="0" smtClean="0"/>
              <a:t> (potenciálová bariéra), cez ktorú nemôžu nosiče náboja prenikať z jednej časti do druhej.</a:t>
            </a:r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PN prechod s pripojeným vonkajším napätím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2000" b="1" dirty="0" err="1" smtClean="0"/>
              <a:t>Záverný</a:t>
            </a:r>
            <a:r>
              <a:rPr lang="sk-SK" sz="2000" b="1" dirty="0" smtClean="0"/>
              <a:t> smer:  </a:t>
            </a:r>
          </a:p>
          <a:p>
            <a:r>
              <a:rPr lang="sk-SK" sz="1800" dirty="0" smtClean="0"/>
              <a:t>P - pripojené na mínus, N - pripojené na plus.</a:t>
            </a:r>
          </a:p>
          <a:p>
            <a:r>
              <a:rPr lang="sk-SK" sz="1800" dirty="0" smtClean="0"/>
              <a:t>Potenciálová bariéra medzi časťou P a N sa zväčší, </a:t>
            </a:r>
          </a:p>
          <a:p>
            <a:r>
              <a:rPr lang="sk-SK" sz="1800" dirty="0" smtClean="0"/>
              <a:t>Zväčší sa odpor PN prechodu</a:t>
            </a:r>
          </a:p>
          <a:p>
            <a:r>
              <a:rPr lang="sk-SK" sz="1800" dirty="0" smtClean="0"/>
              <a:t>PN prechod je </a:t>
            </a:r>
            <a:r>
              <a:rPr lang="sk-SK" sz="1800" b="1" dirty="0" smtClean="0"/>
              <a:t>polarizovaný v spätnom smere.</a:t>
            </a:r>
            <a:r>
              <a:rPr lang="sk-SK" sz="1800" dirty="0" smtClean="0"/>
              <a:t> </a:t>
            </a:r>
          </a:p>
          <a:p>
            <a:endParaRPr lang="sk-SK" sz="1800" b="1" dirty="0" smtClean="0"/>
          </a:p>
          <a:p>
            <a:r>
              <a:rPr lang="sk-SK" sz="2000" b="1" dirty="0" smtClean="0"/>
              <a:t>Priepustný smer:</a:t>
            </a:r>
          </a:p>
          <a:p>
            <a:r>
              <a:rPr lang="sk-SK" sz="1800" dirty="0" smtClean="0"/>
              <a:t>P – pripojené na plus, N – pripojené na mínus</a:t>
            </a:r>
          </a:p>
          <a:p>
            <a:r>
              <a:rPr lang="sk-SK" sz="1800" dirty="0" smtClean="0"/>
              <a:t>Potenciálová priehrada sa zruší, odpor PN prechodu sa zmenší.</a:t>
            </a:r>
          </a:p>
          <a:p>
            <a:r>
              <a:rPr lang="sk-SK" sz="1800" dirty="0" smtClean="0"/>
              <a:t>PN prechod je </a:t>
            </a:r>
            <a:r>
              <a:rPr lang="sk-SK" sz="1800" b="1" dirty="0" smtClean="0"/>
              <a:t>polarizovaný v priamom smere.</a:t>
            </a:r>
          </a:p>
          <a:p>
            <a:r>
              <a:rPr lang="sk-SK" sz="1800" dirty="0" smtClean="0"/>
              <a:t>Priechod </a:t>
            </a:r>
            <a:r>
              <a:rPr lang="sk-SK" sz="1800" b="1" dirty="0" smtClean="0"/>
              <a:t>PN</a:t>
            </a:r>
            <a:r>
              <a:rPr lang="sk-SK" sz="1800" dirty="0" smtClean="0"/>
              <a:t> má usmerňovací účinok (jednosmernú vodivosť).</a:t>
            </a:r>
            <a:endParaRPr lang="sk-SK" sz="1800" b="1" dirty="0" smtClean="0"/>
          </a:p>
          <a:p>
            <a:endParaRPr lang="sk-SK" sz="1800" dirty="0" smtClean="0"/>
          </a:p>
          <a:p>
            <a:endParaRPr lang="sk-SK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PN prechod s pripojeným vonkajším napätím</a:t>
            </a: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V </a:t>
            </a:r>
            <a:r>
              <a:rPr lang="sk-SK" sz="1800" b="1" dirty="0" err="1" smtClean="0"/>
              <a:t>závernom</a:t>
            </a:r>
            <a:r>
              <a:rPr lang="sk-SK" sz="1800" b="1" dirty="0" smtClean="0"/>
              <a:t> smere:</a:t>
            </a:r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r>
              <a:rPr lang="sk-SK" sz="1800" b="1" dirty="0" smtClean="0"/>
              <a:t>V priepustnom smere:</a:t>
            </a:r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t="1975" b="13045"/>
          <a:stretch>
            <a:fillRect/>
          </a:stretch>
        </p:blipFill>
        <p:spPr bwMode="auto">
          <a:xfrm>
            <a:off x="3347864" y="1340768"/>
            <a:ext cx="3888432" cy="234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193" r="193"/>
          <a:stretch>
            <a:fillRect/>
          </a:stretch>
        </p:blipFill>
        <p:spPr bwMode="auto">
          <a:xfrm>
            <a:off x="3275856" y="4077072"/>
            <a:ext cx="3097063" cy="175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Polovodičové diódy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sk-SK" dirty="0" smtClean="0"/>
              <a:t>Základ polovodičovej diódy tvorí PN prechod. Dióda polarizovaná v priepustnom smere (anóda kladnejšia ako katóda) pri prekročení prahového napätia </a:t>
            </a:r>
            <a:r>
              <a:rPr lang="sk-SK" dirty="0" err="1" smtClean="0"/>
              <a:t>Upr</a:t>
            </a:r>
            <a:r>
              <a:rPr lang="sk-SK" dirty="0" smtClean="0"/>
              <a:t> vedie prúd. V </a:t>
            </a:r>
            <a:r>
              <a:rPr lang="sk-SK" dirty="0" err="1" smtClean="0"/>
              <a:t>závernom</a:t>
            </a:r>
            <a:r>
              <a:rPr lang="sk-SK" dirty="0" smtClean="0"/>
              <a:t> smere prúd neprepúšťa. </a:t>
            </a:r>
          </a:p>
          <a:p>
            <a:pPr>
              <a:lnSpc>
                <a:spcPct val="120000"/>
              </a:lnSpc>
            </a:pPr>
            <a:r>
              <a:rPr lang="sk-SK" b="1" dirty="0" smtClean="0"/>
              <a:t>Schematická značka:</a:t>
            </a:r>
          </a:p>
          <a:p>
            <a:pPr>
              <a:lnSpc>
                <a:spcPct val="120000"/>
              </a:lnSpc>
            </a:pPr>
            <a:endParaRPr lang="sk-SK" sz="2600" dirty="0" smtClean="0"/>
          </a:p>
          <a:p>
            <a:pPr>
              <a:lnSpc>
                <a:spcPct val="120000"/>
              </a:lnSpc>
              <a:buNone/>
            </a:pPr>
            <a:endParaRPr lang="sk-SK" sz="2600" dirty="0" smtClean="0"/>
          </a:p>
          <a:p>
            <a:pPr>
              <a:lnSpc>
                <a:spcPct val="120000"/>
              </a:lnSpc>
            </a:pPr>
            <a:endParaRPr lang="sk-SK" sz="2600" dirty="0" smtClean="0"/>
          </a:p>
          <a:p>
            <a:pPr>
              <a:lnSpc>
                <a:spcPct val="120000"/>
              </a:lnSpc>
            </a:pPr>
            <a:endParaRPr lang="sk-SK" sz="2600" dirty="0" smtClean="0"/>
          </a:p>
          <a:p>
            <a:pPr>
              <a:lnSpc>
                <a:spcPct val="120000"/>
              </a:lnSpc>
            </a:pPr>
            <a:r>
              <a:rPr lang="sk-SK" dirty="0" smtClean="0"/>
              <a:t>Usmerňovacie diódy majú veľkú plochu </a:t>
            </a:r>
            <a:r>
              <a:rPr lang="sk-SK" smtClean="0"/>
              <a:t>PN prechodu</a:t>
            </a:r>
            <a:r>
              <a:rPr lang="sk-SK" dirty="0" smtClean="0"/>
              <a:t>, ktorá je úmerná veľkosti prúdu. </a:t>
            </a:r>
          </a:p>
          <a:p>
            <a:pPr>
              <a:lnSpc>
                <a:spcPct val="120000"/>
              </a:lnSpc>
            </a:pPr>
            <a:r>
              <a:rPr lang="sk-SK" dirty="0" smtClean="0"/>
              <a:t>Z veľkej plochy vyplýva aj veľká kapacita priechodu a z toho nízka frekvencia striedavých prúdov, kde sa dá dióda použiť. Pri napätí UBR nastáva prieraz. Dióda sa používa v usmerňovačoch napätia pri sieťovej frekvencii</a:t>
            </a:r>
          </a:p>
          <a:p>
            <a:endParaRPr lang="sk-SK" sz="1800" dirty="0" smtClean="0"/>
          </a:p>
          <a:p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				</a:t>
            </a:r>
          </a:p>
          <a:p>
            <a:pPr>
              <a:buNone/>
            </a:pPr>
            <a:r>
              <a:rPr lang="sk-SK" sz="1800" dirty="0" smtClean="0"/>
              <a:t> </a:t>
            </a:r>
          </a:p>
          <a:p>
            <a:pPr>
              <a:buNone/>
            </a:pPr>
            <a:endParaRPr lang="sk-SK" sz="18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36912"/>
            <a:ext cx="1614121" cy="6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386" r="4386"/>
          <a:stretch>
            <a:fillRect/>
          </a:stretch>
        </p:blipFill>
        <p:spPr bwMode="auto">
          <a:xfrm>
            <a:off x="5580112" y="2492896"/>
            <a:ext cx="1339552" cy="10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404664"/>
            <a:ext cx="7848872" cy="566738"/>
          </a:xfrm>
        </p:spPr>
        <p:txBody>
          <a:bodyPr/>
          <a:lstStyle/>
          <a:p>
            <a:r>
              <a:rPr lang="sk-SK" dirty="0" err="1" smtClean="0"/>
              <a:t>Voltampérová</a:t>
            </a:r>
            <a:r>
              <a:rPr lang="sk-SK" dirty="0" smtClean="0"/>
              <a:t> charakteristika diódy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611560" y="4797152"/>
            <a:ext cx="7776864" cy="1512168"/>
          </a:xfrm>
        </p:spPr>
        <p:txBody>
          <a:bodyPr>
            <a:normAutofit lnSpcReduction="10000"/>
          </a:bodyPr>
          <a:lstStyle/>
          <a:p>
            <a:r>
              <a:rPr lang="sk-SK" sz="1800" dirty="0" smtClean="0"/>
              <a:t>Poskytuje základnú informáciu o vlastnostiach diódy. Je to závislosť jednosmerného prúdu I</a:t>
            </a:r>
            <a:r>
              <a:rPr lang="sk-SK" sz="1800" baseline="-25000" dirty="0" smtClean="0"/>
              <a:t>A</a:t>
            </a:r>
            <a:r>
              <a:rPr lang="sk-SK" sz="1800" dirty="0" smtClean="0"/>
              <a:t> prechádzajúceho diódou od jednosmerného napätia U</a:t>
            </a:r>
            <a:r>
              <a:rPr lang="sk-SK" sz="1800" baseline="-25000" dirty="0" smtClean="0"/>
              <a:t>AK</a:t>
            </a:r>
            <a:r>
              <a:rPr lang="sk-SK" sz="1800" dirty="0" smtClean="0"/>
              <a:t>, ktoré pôsobí medzi jej anódou a katódou.</a:t>
            </a:r>
          </a:p>
          <a:p>
            <a:r>
              <a:rPr lang="sk-SK" sz="1800" dirty="0" smtClean="0"/>
              <a:t>Prúd v priamom smere začne prechádzať až vtedy keď napätie vonkajšieho zdroja zruší potenciálovú priehradu.</a:t>
            </a:r>
            <a:endParaRPr lang="sk-SK" sz="1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3" b="43"/>
          <a:stretch>
            <a:fillRect/>
          </a:stretch>
        </p:blipFill>
        <p:spPr bwMode="auto">
          <a:xfrm>
            <a:off x="2483768" y="1268760"/>
            <a:ext cx="3960440" cy="329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1323</Words>
  <Application>Microsoft Office PowerPoint</Application>
  <PresentationFormat>Předvádění na obrazovce (4:3)</PresentationFormat>
  <Paragraphs>223</Paragraphs>
  <Slides>32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4" baseType="lpstr">
      <vt:lpstr>Motív Office</vt:lpstr>
      <vt:lpstr>Rovnica</vt:lpstr>
      <vt:lpstr>Polovodiče</vt:lpstr>
      <vt:lpstr>Pásmový model atómu</vt:lpstr>
      <vt:lpstr>Vlastná vodivosť polovodiča</vt:lpstr>
      <vt:lpstr>Nevlastná vodivosť polovodiča</vt:lpstr>
      <vt:lpstr>PN prechod bez vonkajšieho napätia</vt:lpstr>
      <vt:lpstr>PN prechod s pripojeným vonkajším napätím</vt:lpstr>
      <vt:lpstr>PN prechod s pripojeným vonkajším napätím</vt:lpstr>
      <vt:lpstr>Polovodičové diódy</vt:lpstr>
      <vt:lpstr>Voltampérová charakteristika diódy</vt:lpstr>
      <vt:lpstr>Diódy na stabilizáciu napätí - Zenerove diódy</vt:lpstr>
      <vt:lpstr>Tranzistory</vt:lpstr>
      <vt:lpstr>Zjednodušený princíp tranzistora</vt:lpstr>
      <vt:lpstr>Zapojenie tranzistora so spoločnou bázou</vt:lpstr>
      <vt:lpstr>Zapojenie tranzistora so spoločným emitorom</vt:lpstr>
      <vt:lpstr>Voltampérová charakteristika tranzistora so spoločným emitorom</vt:lpstr>
      <vt:lpstr>Prúdový zosilňovací činiteľ v zapojení SB, SE, SC</vt:lpstr>
      <vt:lpstr>Tranzistor ako spínač</vt:lpstr>
      <vt:lpstr>Tranzistor ako zosilňovač</vt:lpstr>
      <vt:lpstr>Zapojenie so spoločným emitorom</vt:lpstr>
      <vt:lpstr>Tyristor</vt:lpstr>
      <vt:lpstr>Diak</vt:lpstr>
      <vt:lpstr>Triak</vt:lpstr>
      <vt:lpstr>Termistor (negatívny termistor NTC)</vt:lpstr>
      <vt:lpstr>Pozistor (pozitívny termistor PTC)</vt:lpstr>
      <vt:lpstr>Fotorezistor</vt:lpstr>
      <vt:lpstr>Fotodióda</vt:lpstr>
      <vt:lpstr>Fotodióda</vt:lpstr>
      <vt:lpstr>Fototranzistor</vt:lpstr>
      <vt:lpstr>Fototyristor</vt:lpstr>
      <vt:lpstr>Neriadené usmerňovače</vt:lpstr>
      <vt:lpstr>Optrón</vt:lpstr>
      <vt:lpstr>Dvojcestné mostíkové usmerňovače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Polovodiče</dc:title>
  <dc:creator>Dušan</dc:creator>
  <cp:lastModifiedBy>Šrenkel</cp:lastModifiedBy>
  <cp:revision>87</cp:revision>
  <dcterms:created xsi:type="dcterms:W3CDTF">2014-04-04T05:36:25Z</dcterms:created>
  <dcterms:modified xsi:type="dcterms:W3CDTF">2017-05-11T10:16:50Z</dcterms:modified>
</cp:coreProperties>
</file>