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819D5-EE2A-45F9-8A28-A90A731C022F}" type="datetimeFigureOut">
              <a:rPr lang="sk-SK" smtClean="0"/>
              <a:t>25.3.2020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75E1A-1C6C-4C93-8DCE-89EB47CB71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7934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819D5-EE2A-45F9-8A28-A90A731C022F}" type="datetimeFigureOut">
              <a:rPr lang="sk-SK" smtClean="0"/>
              <a:t>25.3.2020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75E1A-1C6C-4C93-8DCE-89EB47CB71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3018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819D5-EE2A-45F9-8A28-A90A731C022F}" type="datetimeFigureOut">
              <a:rPr lang="sk-SK" smtClean="0"/>
              <a:t>25.3.2020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75E1A-1C6C-4C93-8DCE-89EB47CB71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31130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819D5-EE2A-45F9-8A28-A90A731C022F}" type="datetimeFigureOut">
              <a:rPr lang="sk-SK" smtClean="0"/>
              <a:t>25.3.2020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75E1A-1C6C-4C93-8DCE-89EB47CB71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48664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819D5-EE2A-45F9-8A28-A90A731C022F}" type="datetimeFigureOut">
              <a:rPr lang="sk-SK" smtClean="0"/>
              <a:t>25.3.2020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75E1A-1C6C-4C93-8DCE-89EB47CB71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69388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819D5-EE2A-45F9-8A28-A90A731C022F}" type="datetimeFigureOut">
              <a:rPr lang="sk-SK" smtClean="0"/>
              <a:t>25.3.2020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75E1A-1C6C-4C93-8DCE-89EB47CB71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01648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819D5-EE2A-45F9-8A28-A90A731C022F}" type="datetimeFigureOut">
              <a:rPr lang="sk-SK" smtClean="0"/>
              <a:t>25.3.2020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75E1A-1C6C-4C93-8DCE-89EB47CB71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5745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819D5-EE2A-45F9-8A28-A90A731C022F}" type="datetimeFigureOut">
              <a:rPr lang="sk-SK" smtClean="0"/>
              <a:t>25.3.2020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75E1A-1C6C-4C93-8DCE-89EB47CB71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15468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819D5-EE2A-45F9-8A28-A90A731C022F}" type="datetimeFigureOut">
              <a:rPr lang="sk-SK" smtClean="0"/>
              <a:t>25.3.2020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75E1A-1C6C-4C93-8DCE-89EB47CB71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60722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819D5-EE2A-45F9-8A28-A90A731C022F}" type="datetimeFigureOut">
              <a:rPr lang="sk-SK" smtClean="0"/>
              <a:t>25.3.2020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75E1A-1C6C-4C93-8DCE-89EB47CB71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88236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819D5-EE2A-45F9-8A28-A90A731C022F}" type="datetimeFigureOut">
              <a:rPr lang="sk-SK" smtClean="0"/>
              <a:t>25.3.2020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75E1A-1C6C-4C93-8DCE-89EB47CB71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6358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819D5-EE2A-45F9-8A28-A90A731C022F}" type="datetimeFigureOut">
              <a:rPr lang="sk-SK" smtClean="0"/>
              <a:t>25.3.2020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75E1A-1C6C-4C93-8DCE-89EB47CB71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27661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Televízna technika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94988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Farebná televízia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1800" dirty="0" smtClean="0"/>
              <a:t>V ľudskom oku akýkoľvek </a:t>
            </a:r>
            <a:r>
              <a:rPr lang="sk-SK" sz="1800" dirty="0"/>
              <a:t>farebný tón je možné vyvolať správnym zmiešaním len troch základných spektrálnych </a:t>
            </a:r>
            <a:r>
              <a:rPr lang="sk-SK" sz="1800" dirty="0" smtClean="0"/>
              <a:t>farieb:</a:t>
            </a:r>
          </a:p>
          <a:p>
            <a:r>
              <a:rPr lang="sk-SK" sz="1800" b="1" dirty="0" smtClean="0"/>
              <a:t>Červenej farby</a:t>
            </a:r>
          </a:p>
          <a:p>
            <a:r>
              <a:rPr lang="sk-SK" sz="1800" b="1" dirty="0" smtClean="0"/>
              <a:t>Zelenej farby</a:t>
            </a:r>
          </a:p>
          <a:p>
            <a:r>
              <a:rPr lang="sk-SK" sz="1800" b="1" dirty="0" smtClean="0"/>
              <a:t>Modrej farby</a:t>
            </a:r>
          </a:p>
          <a:p>
            <a:r>
              <a:rPr lang="sk-SK" sz="1800" dirty="0"/>
              <a:t>F</a:t>
            </a:r>
            <a:r>
              <a:rPr lang="sk-SK" sz="1800" dirty="0" smtClean="0"/>
              <a:t>arebná </a:t>
            </a:r>
            <a:r>
              <a:rPr lang="sk-SK" sz="1800" dirty="0"/>
              <a:t>televízia </a:t>
            </a:r>
            <a:r>
              <a:rPr lang="sk-SK" sz="1800" dirty="0" smtClean="0"/>
              <a:t>musí preniesť </a:t>
            </a:r>
            <a:r>
              <a:rPr lang="sk-SK" sz="1800" dirty="0"/>
              <a:t>jas svetelného bodu, jeho farebný tón a sýtosť farby. </a:t>
            </a:r>
            <a:endParaRPr lang="sk-SK" sz="1800" dirty="0" smtClean="0"/>
          </a:p>
          <a:p>
            <a:r>
              <a:rPr lang="sk-SK" sz="1800" dirty="0" smtClean="0"/>
              <a:t>Z </a:t>
            </a:r>
            <a:r>
              <a:rPr lang="sk-SK" sz="1800" dirty="0"/>
              <a:t>týchto dôvodov dodáva farebná televízna kamera na svojom výstupe tri napäťové signály U</a:t>
            </a:r>
            <a:r>
              <a:rPr lang="sk-SK" sz="1800" baseline="-25000" dirty="0"/>
              <a:t>R</a:t>
            </a:r>
            <a:r>
              <a:rPr lang="sk-SK" sz="1800" dirty="0"/>
              <a:t>, U</a:t>
            </a:r>
            <a:r>
              <a:rPr lang="sk-SK" sz="1800" baseline="-25000" dirty="0"/>
              <a:t>G</a:t>
            </a:r>
            <a:r>
              <a:rPr lang="sk-SK" sz="1800" dirty="0"/>
              <a:t> a U</a:t>
            </a:r>
            <a:r>
              <a:rPr lang="sk-SK" sz="1800" baseline="-25000" dirty="0"/>
              <a:t>B</a:t>
            </a:r>
            <a:r>
              <a:rPr lang="sk-SK" sz="1800" dirty="0"/>
              <a:t>, ktoré zodpovedajú snímanej scéne v červenej, zelenej a modrej farbe. </a:t>
            </a:r>
            <a:endParaRPr lang="sk-SK" sz="1800" dirty="0" smtClean="0"/>
          </a:p>
          <a:p>
            <a:r>
              <a:rPr lang="sk-SK" sz="1800" dirty="0"/>
              <a:t>Z týchto troch signálov sa vytvorí spoločný </a:t>
            </a:r>
            <a:r>
              <a:rPr lang="sk-SK" sz="1800" dirty="0" err="1"/>
              <a:t>jasový</a:t>
            </a:r>
            <a:r>
              <a:rPr lang="sk-SK" sz="1800" dirty="0"/>
              <a:t> signál </a:t>
            </a:r>
            <a:r>
              <a:rPr lang="sk-SK" sz="1800" dirty="0" err="1"/>
              <a:t>U</a:t>
            </a:r>
            <a:r>
              <a:rPr lang="sk-SK" sz="1800" baseline="-25000" dirty="0" err="1"/>
              <a:t>y</a:t>
            </a:r>
            <a:r>
              <a:rPr lang="sk-SK" sz="1800" dirty="0"/>
              <a:t>, ktorý je možné použiť pre čiernobiele televízory</a:t>
            </a:r>
            <a:endParaRPr lang="sk-SK" sz="1800" b="1" dirty="0" smtClean="0"/>
          </a:p>
          <a:p>
            <a:endParaRPr lang="sk-SK" sz="1800" dirty="0" smtClean="0"/>
          </a:p>
        </p:txBody>
      </p:sp>
    </p:spTree>
    <p:extLst>
      <p:ext uri="{BB962C8B-B14F-4D97-AF65-F5344CB8AC3E}">
        <p14:creationId xmlns:p14="http://schemas.microsoft.com/office/powerpoint/2010/main" val="3716493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Princíp prenosu farebného obrazu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sk-SK" sz="1800" dirty="0" smtClean="0"/>
              <a:t>Prenos farebného obrazu pomocou troch snímacích </a:t>
            </a:r>
            <a:r>
              <a:rPr lang="sk-SK" sz="1800" dirty="0" smtClean="0"/>
              <a:t>prvkov (snímacia elektrónka, CCD polovodičový prvok)</a:t>
            </a:r>
            <a:r>
              <a:rPr lang="sk-SK" sz="1800" dirty="0" smtClean="0"/>
              <a:t>:</a:t>
            </a:r>
            <a:endParaRPr lang="sk-SK" sz="1800" dirty="0" smtClean="0"/>
          </a:p>
          <a:p>
            <a:endParaRPr lang="sk-SK" sz="1800" dirty="0"/>
          </a:p>
          <a:p>
            <a:endParaRPr lang="sk-SK" sz="1800" dirty="0" smtClean="0"/>
          </a:p>
          <a:p>
            <a:endParaRPr lang="sk-SK" sz="1800" dirty="0"/>
          </a:p>
          <a:p>
            <a:endParaRPr lang="sk-SK" sz="1800" dirty="0" smtClean="0"/>
          </a:p>
          <a:p>
            <a:endParaRPr lang="sk-SK" sz="1800" dirty="0"/>
          </a:p>
          <a:p>
            <a:endParaRPr lang="sk-SK" sz="1800" dirty="0" smtClean="0"/>
          </a:p>
          <a:p>
            <a:endParaRPr lang="sk-SK" sz="1800" dirty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r>
              <a:rPr lang="sk-SK" sz="1800" dirty="0" smtClean="0"/>
              <a:t>Rozdelenie </a:t>
            </a:r>
            <a:r>
              <a:rPr lang="sk-SK" sz="1800" dirty="0"/>
              <a:t>základných farieb na </a:t>
            </a:r>
            <a:r>
              <a:rPr lang="sk-SK" sz="1800" dirty="0" smtClean="0"/>
              <a:t>príslušný snímací prvok sa </a:t>
            </a:r>
            <a:r>
              <a:rPr lang="sk-SK" sz="1800" dirty="0"/>
              <a:t>uskutočňuje pomocou </a:t>
            </a:r>
            <a:r>
              <a:rPr lang="sk-SK" sz="1800" dirty="0" err="1"/>
              <a:t>dichroických</a:t>
            </a:r>
            <a:r>
              <a:rPr lang="sk-SK" sz="1800" dirty="0"/>
              <a:t> zrkadiel </a:t>
            </a:r>
            <a:r>
              <a:rPr lang="sk-SK" sz="1800" i="1" dirty="0"/>
              <a:t>(DZ</a:t>
            </a:r>
            <a:r>
              <a:rPr lang="sk-SK" sz="1800" i="1" dirty="0" smtClean="0"/>
              <a:t>). </a:t>
            </a:r>
          </a:p>
          <a:p>
            <a:r>
              <a:rPr lang="sk-SK" sz="1800" dirty="0"/>
              <a:t>Na výstupe </a:t>
            </a:r>
            <a:r>
              <a:rPr lang="sk-SK" sz="1800" dirty="0" smtClean="0"/>
              <a:t>každého snímacieho prvku sa </a:t>
            </a:r>
            <a:r>
              <a:rPr lang="sk-SK" sz="1800" dirty="0"/>
              <a:t>vytvorí obrazový signál, zodpovedajúci príslušnej základnej farbe. </a:t>
            </a:r>
            <a:endParaRPr lang="sk-SK" sz="1800" dirty="0" smtClean="0"/>
          </a:p>
          <a:p>
            <a:pPr marL="0" indent="0">
              <a:buNone/>
            </a:pPr>
            <a:endParaRPr lang="sk-SK" sz="1800" dirty="0" smtClean="0"/>
          </a:p>
          <a:p>
            <a:endParaRPr lang="sk-SK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23"/>
          <a:stretch/>
        </p:blipFill>
        <p:spPr bwMode="auto">
          <a:xfrm>
            <a:off x="1626529" y="2132856"/>
            <a:ext cx="5645681" cy="264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0552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Prenosové sústavy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lvl="0"/>
            <a:r>
              <a:rPr lang="sk-SK" sz="2000" b="1" dirty="0"/>
              <a:t>sústavy so striedaním farebných snímok </a:t>
            </a:r>
            <a:r>
              <a:rPr lang="sk-SK" sz="2000" dirty="0"/>
              <a:t>(snímkový sled farieb)</a:t>
            </a:r>
          </a:p>
          <a:p>
            <a:pPr lvl="0"/>
            <a:r>
              <a:rPr lang="sk-SK" sz="2000" b="1" dirty="0"/>
              <a:t>sústavy so striedaním farebných riadkov </a:t>
            </a:r>
            <a:r>
              <a:rPr lang="sk-SK" sz="2000" dirty="0"/>
              <a:t>(riadkový sled farieb)</a:t>
            </a:r>
          </a:p>
          <a:p>
            <a:pPr lvl="0"/>
            <a:r>
              <a:rPr lang="sk-SK" sz="2000" b="1" dirty="0"/>
              <a:t>sústavy so striedaním farebných bodov </a:t>
            </a:r>
            <a:r>
              <a:rPr lang="sk-SK" sz="2000" dirty="0"/>
              <a:t>(bodový sled farieb)</a:t>
            </a:r>
          </a:p>
          <a:p>
            <a:r>
              <a:rPr lang="sk-SK" sz="2000" dirty="0"/>
              <a:t>K</a:t>
            </a:r>
            <a:r>
              <a:rPr lang="sk-SK" sz="2000" dirty="0" smtClean="0"/>
              <a:t>aždá prenosová sústava si </a:t>
            </a:r>
            <a:r>
              <a:rPr lang="sk-SK" sz="2000" dirty="0"/>
              <a:t>ako hlavnú požiadavku kladie požiadavku zlučiteľnosti. </a:t>
            </a:r>
            <a:endParaRPr lang="sk-SK" sz="2000" dirty="0" smtClean="0"/>
          </a:p>
          <a:p>
            <a:r>
              <a:rPr lang="sk-SK" sz="2000" dirty="0" smtClean="0"/>
              <a:t>Zlučiteľnosťou </a:t>
            </a:r>
            <a:r>
              <a:rPr lang="sk-SK" sz="2000" dirty="0"/>
              <a:t>rozumieme skutočnosť, že šírka pásma jedného kanálu pre farebnú aj čiernobielu televíziu je </a:t>
            </a:r>
            <a:r>
              <a:rPr lang="sk-SK" sz="2000" dirty="0" smtClean="0"/>
              <a:t>rovnaká – možno pre ČB prijímač prijímať aj farebnú televíziu a naopak. </a:t>
            </a:r>
          </a:p>
          <a:p>
            <a:r>
              <a:rPr lang="sk-SK" sz="2000" dirty="0"/>
              <a:t>Zo známych sústav sú najviac rozšírené sústavy </a:t>
            </a:r>
          </a:p>
          <a:p>
            <a:pPr lvl="0"/>
            <a:r>
              <a:rPr lang="sk-SK" sz="2000" b="1" dirty="0"/>
              <a:t>americká NTSC</a:t>
            </a:r>
          </a:p>
          <a:p>
            <a:pPr lvl="0"/>
            <a:r>
              <a:rPr lang="sk-SK" sz="2000" b="1" dirty="0" err="1"/>
              <a:t>francúzka</a:t>
            </a:r>
            <a:r>
              <a:rPr lang="sk-SK" sz="2000" b="1" dirty="0"/>
              <a:t> SECAM</a:t>
            </a:r>
          </a:p>
          <a:p>
            <a:pPr lvl="0"/>
            <a:r>
              <a:rPr lang="sk-SK" sz="2000" b="1" dirty="0"/>
              <a:t>nemecká PAL</a:t>
            </a:r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2468521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LCD monitor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2000" dirty="0"/>
              <a:t>J</a:t>
            </a:r>
            <a:r>
              <a:rPr lang="sk-SK" sz="2000" dirty="0" smtClean="0"/>
              <a:t>e </a:t>
            </a:r>
            <a:r>
              <a:rPr lang="sk-SK" sz="2000" dirty="0"/>
              <a:t>monitor, ktorého zobrazovacím prvkom je displej z tekutých kryštálov. </a:t>
            </a:r>
            <a:endParaRPr lang="sk-SK" sz="2000" dirty="0" smtClean="0"/>
          </a:p>
          <a:p>
            <a:r>
              <a:rPr lang="sk-SK" sz="2000" dirty="0" smtClean="0"/>
              <a:t>Zobrazovacia </a:t>
            </a:r>
            <a:r>
              <a:rPr lang="sk-SK" sz="2000" dirty="0"/>
              <a:t>časť LCD monitora je zložená z kvapalných kryštálov, ich ovládacích elektród, </a:t>
            </a:r>
            <a:r>
              <a:rPr lang="sk-SK" sz="2000" dirty="0" smtClean="0"/>
              <a:t>polarizačných filtrov a </a:t>
            </a:r>
            <a:r>
              <a:rPr lang="sk-SK" sz="2000" dirty="0"/>
              <a:t>zdroja svetla</a:t>
            </a:r>
            <a:r>
              <a:rPr lang="sk-SK" sz="2000" dirty="0" smtClean="0"/>
              <a:t>.</a:t>
            </a:r>
          </a:p>
          <a:p>
            <a:r>
              <a:rPr lang="sk-SK" sz="2000" dirty="0"/>
              <a:t>O</a:t>
            </a:r>
            <a:r>
              <a:rPr lang="sk-SK" sz="2000" dirty="0" smtClean="0"/>
              <a:t>braz </a:t>
            </a:r>
            <a:r>
              <a:rPr lang="sk-SK" sz="2000" dirty="0"/>
              <a:t>sa skladá z farebných alebo monochromatických </a:t>
            </a:r>
            <a:r>
              <a:rPr lang="sk-SK" sz="2000" dirty="0" smtClean="0"/>
              <a:t>bodov - </a:t>
            </a:r>
            <a:r>
              <a:rPr lang="sk-SK" sz="2000" dirty="0" err="1" smtClean="0"/>
              <a:t>pixelov</a:t>
            </a:r>
            <a:r>
              <a:rPr lang="sk-SK" sz="2000" dirty="0" smtClean="0"/>
              <a:t> </a:t>
            </a:r>
            <a:r>
              <a:rPr lang="sk-SK" sz="2000" dirty="0"/>
              <a:t>zoradených pred zdrojom svetla</a:t>
            </a:r>
            <a:r>
              <a:rPr lang="sk-SK" sz="2000" dirty="0" smtClean="0"/>
              <a:t>.</a:t>
            </a:r>
          </a:p>
          <a:p>
            <a:r>
              <a:rPr lang="sk-SK" sz="2000" b="1" dirty="0" smtClean="0"/>
              <a:t>Parametre: </a:t>
            </a:r>
          </a:p>
          <a:p>
            <a:r>
              <a:rPr lang="sk-SK" sz="2000" dirty="0" smtClean="0"/>
              <a:t>rozmer, pomer strán, </a:t>
            </a:r>
          </a:p>
          <a:p>
            <a:r>
              <a:rPr lang="sk-SK" sz="2000" dirty="0" smtClean="0"/>
              <a:t>rozlíšenie, doba odozvy, </a:t>
            </a:r>
          </a:p>
          <a:p>
            <a:r>
              <a:rPr lang="sk-SK" sz="2000" dirty="0"/>
              <a:t>k</a:t>
            </a:r>
            <a:r>
              <a:rPr lang="sk-SK" sz="2000" dirty="0" smtClean="0"/>
              <a:t>ontrastný pomer, jas, pozorovací uhol,</a:t>
            </a:r>
          </a:p>
          <a:p>
            <a:r>
              <a:rPr lang="sk-SK" sz="2000" dirty="0" smtClean="0"/>
              <a:t>vyhotovenie, výbava, ekologické hľadiská.</a:t>
            </a:r>
          </a:p>
          <a:p>
            <a:pPr marL="0" indent="0">
              <a:buNone/>
            </a:pP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3412932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Výhody a nevýhody LCD monitorov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1800" b="1" dirty="0" smtClean="0"/>
              <a:t>Výhody LCD monitorov:</a:t>
            </a:r>
          </a:p>
          <a:p>
            <a:r>
              <a:rPr lang="sk-SK" sz="1800" dirty="0" smtClean="0"/>
              <a:t>úspora </a:t>
            </a:r>
            <a:r>
              <a:rPr lang="sk-SK" sz="1800" dirty="0"/>
              <a:t>miesta, stabilný obraz (</a:t>
            </a:r>
            <a:r>
              <a:rPr lang="sk-SK" sz="1800" dirty="0" smtClean="0"/>
              <a:t>obraz sa neobnovuje ako u CRT obrazovkách), </a:t>
            </a:r>
          </a:p>
          <a:p>
            <a:r>
              <a:rPr lang="sk-SK" sz="1800" dirty="0" smtClean="0"/>
              <a:t>nízka spotreba </a:t>
            </a:r>
            <a:r>
              <a:rPr lang="sk-SK" sz="1800" dirty="0"/>
              <a:t>elektrickej energie, </a:t>
            </a:r>
            <a:endParaRPr lang="sk-SK" sz="1800" dirty="0" smtClean="0"/>
          </a:p>
          <a:p>
            <a:r>
              <a:rPr lang="sk-SK" sz="1800" dirty="0" smtClean="0"/>
              <a:t>žiadne </a:t>
            </a:r>
            <a:r>
              <a:rPr lang="sk-SK" sz="1800" dirty="0"/>
              <a:t>negatívne žiarenie, </a:t>
            </a:r>
            <a:endParaRPr lang="sk-SK" sz="1800" dirty="0" smtClean="0"/>
          </a:p>
          <a:p>
            <a:r>
              <a:rPr lang="sk-SK" sz="1800" dirty="0" smtClean="0"/>
              <a:t>ostrý </a:t>
            </a:r>
            <a:r>
              <a:rPr lang="sk-SK" sz="1800" dirty="0"/>
              <a:t>obraz a nízka </a:t>
            </a:r>
            <a:r>
              <a:rPr lang="sk-SK" sz="1800" dirty="0" smtClean="0"/>
              <a:t>hmotnosť</a:t>
            </a:r>
          </a:p>
          <a:p>
            <a:r>
              <a:rPr lang="sk-SK" sz="1800" dirty="0" smtClean="0"/>
              <a:t>dlhá </a:t>
            </a:r>
            <a:r>
              <a:rPr lang="sk-SK" sz="1800" dirty="0"/>
              <a:t>životnosť, väčšina ich parametrov sa v čase prakticky nemení</a:t>
            </a:r>
            <a:r>
              <a:rPr lang="sk-SK" sz="1800" dirty="0" smtClean="0"/>
              <a:t>.</a:t>
            </a:r>
          </a:p>
          <a:p>
            <a:endParaRPr lang="sk-SK" sz="1800" dirty="0" smtClean="0"/>
          </a:p>
          <a:p>
            <a:pPr marL="0" indent="0">
              <a:buNone/>
            </a:pPr>
            <a:r>
              <a:rPr lang="sk-SK" sz="1800" b="1" dirty="0" smtClean="0"/>
              <a:t>Nevýhody LCD monitorov:</a:t>
            </a:r>
          </a:p>
          <a:p>
            <a:r>
              <a:rPr lang="sk-SK" sz="1800" dirty="0"/>
              <a:t>Pri zmene rozlíšenia na iné sa obraz javí ako </a:t>
            </a:r>
            <a:r>
              <a:rPr lang="sk-SK" sz="1800" dirty="0" smtClean="0"/>
              <a:t>neostrý,</a:t>
            </a:r>
          </a:p>
          <a:p>
            <a:r>
              <a:rPr lang="sk-SK" sz="1800" dirty="0" smtClean="0"/>
              <a:t>Možnosť chybného </a:t>
            </a:r>
            <a:r>
              <a:rPr lang="sk-SK" sz="1800" dirty="0" err="1" smtClean="0"/>
              <a:t>pixelu</a:t>
            </a:r>
            <a:r>
              <a:rPr lang="sk-SK" sz="1800" dirty="0" smtClean="0"/>
              <a:t> – rušivý element</a:t>
            </a:r>
          </a:p>
          <a:p>
            <a:r>
              <a:rPr lang="sk-SK" sz="1800" dirty="0" smtClean="0"/>
              <a:t>Časové oneskorenie</a:t>
            </a:r>
          </a:p>
          <a:p>
            <a:endParaRPr lang="sk-SK" sz="1800" dirty="0"/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2119946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Televízna sústava NTSC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2000" dirty="0"/>
              <a:t>P</a:t>
            </a:r>
            <a:r>
              <a:rPr lang="sk-SK" sz="2000" dirty="0" smtClean="0"/>
              <a:t>oužíva sa v </a:t>
            </a:r>
            <a:r>
              <a:rPr lang="sk-SK" sz="2000" dirty="0"/>
              <a:t>USA, Kanade, Mexiku a Japonsku</a:t>
            </a:r>
            <a:r>
              <a:rPr lang="sk-SK" sz="2000" dirty="0" smtClean="0"/>
              <a:t>.</a:t>
            </a:r>
          </a:p>
          <a:p>
            <a:r>
              <a:rPr lang="sk-SK" sz="2000" b="1" dirty="0" smtClean="0"/>
              <a:t>Výhody:</a:t>
            </a:r>
          </a:p>
          <a:p>
            <a:r>
              <a:rPr lang="sk-SK" sz="2000" dirty="0"/>
              <a:t>dokonalá čistota prenosových princípov, </a:t>
            </a:r>
            <a:endParaRPr lang="sk-SK" sz="2000" dirty="0" smtClean="0"/>
          </a:p>
          <a:p>
            <a:r>
              <a:rPr lang="sk-SK" sz="2000" dirty="0" smtClean="0"/>
              <a:t>jednoduchosť </a:t>
            </a:r>
            <a:r>
              <a:rPr lang="sk-SK" sz="2000" dirty="0"/>
              <a:t>prevedenia televízneho prijímača, </a:t>
            </a:r>
            <a:endParaRPr lang="sk-SK" sz="2000" dirty="0" smtClean="0"/>
          </a:p>
          <a:p>
            <a:r>
              <a:rPr lang="sk-SK" sz="2000" dirty="0" smtClean="0"/>
              <a:t>dobrá </a:t>
            </a:r>
            <a:r>
              <a:rPr lang="sk-SK" sz="2000" dirty="0"/>
              <a:t>zlučiteľnosť z čiernobielou televíziou</a:t>
            </a:r>
            <a:r>
              <a:rPr lang="sk-SK" sz="2000" dirty="0" smtClean="0"/>
              <a:t>.</a:t>
            </a:r>
          </a:p>
          <a:p>
            <a:r>
              <a:rPr lang="sk-SK" sz="2000" b="1" dirty="0" smtClean="0"/>
              <a:t>Nevýhody:</a:t>
            </a:r>
          </a:p>
          <a:p>
            <a:r>
              <a:rPr lang="sk-SK" sz="2000" dirty="0"/>
              <a:t>p</a:t>
            </a:r>
            <a:r>
              <a:rPr lang="sk-SK" sz="2000" dirty="0" smtClean="0"/>
              <a:t>ri </a:t>
            </a:r>
            <a:r>
              <a:rPr lang="sk-SK" sz="2000" dirty="0"/>
              <a:t>prevádzke vzniká určité farebné skreslenie –zmena farebného tónu a zmena </a:t>
            </a:r>
            <a:r>
              <a:rPr lang="sk-SK" sz="2000" dirty="0" smtClean="0"/>
              <a:t>farebnej </a:t>
            </a:r>
            <a:r>
              <a:rPr lang="sk-SK" sz="2000" dirty="0"/>
              <a:t>sýtosti, ktorá sa mení pri zmene podmienok v prenosovom </a:t>
            </a:r>
            <a:r>
              <a:rPr lang="sk-SK" sz="2000" dirty="0" smtClean="0"/>
              <a:t>kanále</a:t>
            </a:r>
            <a:r>
              <a:rPr lang="sk-SK" sz="2000" dirty="0"/>
              <a:t>,</a:t>
            </a:r>
            <a:endParaRPr lang="sk-SK" sz="2000" dirty="0" smtClean="0"/>
          </a:p>
          <a:p>
            <a:r>
              <a:rPr lang="sk-SK" sz="2000" dirty="0" err="1" smtClean="0"/>
              <a:t>obtiažnosť</a:t>
            </a:r>
            <a:r>
              <a:rPr lang="sk-SK" sz="2000" dirty="0" smtClean="0"/>
              <a:t> </a:t>
            </a:r>
            <a:r>
              <a:rPr lang="sk-SK" sz="2000" dirty="0"/>
              <a:t>magnetického záznamu u </a:t>
            </a:r>
            <a:r>
              <a:rPr lang="sk-SK" sz="2000" dirty="0" smtClean="0"/>
              <a:t>videa.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998808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Televízna sústava SECAM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1800" dirty="0"/>
              <a:t>B</a:t>
            </a:r>
            <a:r>
              <a:rPr lang="sk-SK" sz="1800" dirty="0" smtClean="0"/>
              <a:t>ola </a:t>
            </a:r>
            <a:r>
              <a:rPr lang="sk-SK" sz="1800" dirty="0"/>
              <a:t>koncepčne rozpracovaná v rokoch 1956 až 1957 vo Francúzku. </a:t>
            </a:r>
            <a:endParaRPr lang="sk-SK" sz="1800" dirty="0" smtClean="0"/>
          </a:p>
          <a:p>
            <a:r>
              <a:rPr lang="sk-SK" sz="1800" dirty="0" smtClean="0"/>
              <a:t>Je </a:t>
            </a:r>
            <a:r>
              <a:rPr lang="sk-SK" sz="1800" dirty="0"/>
              <a:t>známa i ako sústava postupne </a:t>
            </a:r>
            <a:r>
              <a:rPr lang="sk-SK" sz="1800" dirty="0" smtClean="0"/>
              <a:t>súčasná.</a:t>
            </a:r>
          </a:p>
          <a:p>
            <a:r>
              <a:rPr lang="sk-SK" sz="1800" b="1" dirty="0" smtClean="0"/>
              <a:t>Výhoda: </a:t>
            </a:r>
          </a:p>
          <a:p>
            <a:r>
              <a:rPr lang="sk-SK" sz="1800" dirty="0"/>
              <a:t>zabránenie vzájomného ovplyvňovania sa </a:t>
            </a:r>
            <a:r>
              <a:rPr lang="sk-SK" sz="1800" dirty="0" err="1"/>
              <a:t>farbonosných</a:t>
            </a:r>
            <a:r>
              <a:rPr lang="sk-SK" sz="1800" dirty="0"/>
              <a:t> zložiek. </a:t>
            </a:r>
            <a:endParaRPr lang="sk-SK" sz="1800" dirty="0"/>
          </a:p>
          <a:p>
            <a:r>
              <a:rPr lang="sk-SK" sz="1800" b="1" dirty="0" smtClean="0"/>
              <a:t>Nevýhody:</a:t>
            </a:r>
          </a:p>
          <a:p>
            <a:r>
              <a:rPr lang="sk-SK" sz="1800" dirty="0" smtClean="0"/>
              <a:t>zložitejšia </a:t>
            </a:r>
            <a:r>
              <a:rPr lang="sk-SK" sz="1800" dirty="0"/>
              <a:t>konštrukcia televízneho prijímača, </a:t>
            </a:r>
            <a:endParaRPr lang="sk-SK" sz="1800" dirty="0" smtClean="0"/>
          </a:p>
          <a:p>
            <a:r>
              <a:rPr lang="sk-SK" sz="1800" dirty="0" smtClean="0"/>
              <a:t>menší </a:t>
            </a:r>
            <a:r>
              <a:rPr lang="sk-SK" sz="1800" dirty="0"/>
              <a:t>informačný objem </a:t>
            </a:r>
            <a:r>
              <a:rPr lang="sk-SK" sz="1800" dirty="0" err="1"/>
              <a:t>farbonosného</a:t>
            </a:r>
            <a:r>
              <a:rPr lang="sk-SK" sz="1800" dirty="0"/>
              <a:t> signálu, medziriadkové blikanie na vodorovných a šikmých rozhraniach sýtych farieb, </a:t>
            </a:r>
            <a:endParaRPr lang="sk-SK" sz="1800" dirty="0" smtClean="0"/>
          </a:p>
          <a:p>
            <a:r>
              <a:rPr lang="sk-SK" sz="1800" dirty="0"/>
              <a:t>n</a:t>
            </a:r>
            <a:r>
              <a:rPr lang="sk-SK" sz="1800" dirty="0" smtClean="0"/>
              <a:t>utnosť </a:t>
            </a:r>
            <a:r>
              <a:rPr lang="sk-SK" sz="1800" dirty="0"/>
              <a:t>striedania fáze </a:t>
            </a:r>
            <a:r>
              <a:rPr lang="sk-SK" sz="1800" dirty="0" err="1"/>
              <a:t>farbonosnej</a:t>
            </a:r>
            <a:r>
              <a:rPr lang="sk-SK" sz="1800" dirty="0"/>
              <a:t> vlny, ktorá sa mení o 180° v každom </a:t>
            </a:r>
            <a:r>
              <a:rPr lang="sk-SK" sz="1800" dirty="0" err="1"/>
              <a:t>polsnímku</a:t>
            </a:r>
            <a:r>
              <a:rPr lang="sk-SK" sz="1800" dirty="0"/>
              <a:t>.</a:t>
            </a:r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5649988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Sústava PAL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2000" dirty="0"/>
              <a:t>Využíva a zdokonaľuje prenosové vlastnosti systému NTSC v aplikácii na európske normy a vhodne ich kombinuje s prenosovými princípmi sústavy SECAM</a:t>
            </a:r>
            <a:r>
              <a:rPr lang="sk-SK" sz="2000" dirty="0" smtClean="0"/>
              <a:t>.</a:t>
            </a:r>
          </a:p>
          <a:p>
            <a:r>
              <a:rPr lang="sk-SK" sz="2000" dirty="0"/>
              <a:t>Zo sústavy NTSC prevzala sústava PAL spôsob vytvárania prenosových signálov UY, UR-Y, UB-Y, </a:t>
            </a:r>
            <a:endParaRPr lang="sk-SK" sz="2000" dirty="0" smtClean="0"/>
          </a:p>
          <a:p>
            <a:r>
              <a:rPr lang="sk-SK" sz="2000" dirty="0" smtClean="0"/>
              <a:t>Zo </a:t>
            </a:r>
            <a:r>
              <a:rPr lang="sk-SK" sz="2000" dirty="0"/>
              <a:t>sústavy SECAM prevzala sústava PAL princíp oneskorenia </a:t>
            </a:r>
            <a:r>
              <a:rPr lang="sk-SK" sz="2000" dirty="0" err="1"/>
              <a:t>farbonosného</a:t>
            </a:r>
            <a:r>
              <a:rPr lang="sk-SK" sz="2000" dirty="0"/>
              <a:t> signálu v dobe trvania jedného riadku, v dekódovacích obvodoch televízneho prijímača</a:t>
            </a:r>
            <a:r>
              <a:rPr lang="sk-SK" sz="2000" dirty="0" smtClean="0"/>
              <a:t>.</a:t>
            </a:r>
          </a:p>
          <a:p>
            <a:r>
              <a:rPr lang="sk-SK" sz="2000" dirty="0"/>
              <a:t>Je známych viac sústav systému PAL. PALS (PAL </a:t>
            </a:r>
            <a:r>
              <a:rPr lang="sk-SK" sz="2000" dirty="0" err="1"/>
              <a:t>singl</a:t>
            </a:r>
            <a:r>
              <a:rPr lang="sk-SK" sz="2000" dirty="0"/>
              <a:t> ), PALDL (PAL </a:t>
            </a:r>
            <a:r>
              <a:rPr lang="sk-SK" sz="2000" dirty="0" err="1"/>
              <a:t>delay</a:t>
            </a:r>
            <a:r>
              <a:rPr lang="sk-SK" sz="2000" dirty="0"/>
              <a:t> </a:t>
            </a:r>
            <a:r>
              <a:rPr lang="sk-SK" sz="2000" dirty="0" err="1"/>
              <a:t>line</a:t>
            </a:r>
            <a:r>
              <a:rPr lang="sk-SK" sz="2000" dirty="0"/>
              <a:t>), PALN (PAL new) a nový PAL </a:t>
            </a:r>
            <a:r>
              <a:rPr lang="sk-SK" sz="2000" dirty="0" smtClean="0"/>
              <a:t>plus.</a:t>
            </a:r>
          </a:p>
          <a:p>
            <a:r>
              <a:rPr lang="sk-SK" sz="2000" b="1" dirty="0" smtClean="0"/>
              <a:t>Je v súčasnosti najrozšírenejšie kódovanie.</a:t>
            </a:r>
            <a:endParaRPr lang="sk-SK" sz="2000" b="1" dirty="0"/>
          </a:p>
        </p:txBody>
      </p:sp>
    </p:spTree>
    <p:extLst>
      <p:ext uri="{BB962C8B-B14F-4D97-AF65-F5344CB8AC3E}">
        <p14:creationId xmlns:p14="http://schemas.microsoft.com/office/powerpoint/2010/main" val="14857163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Sústava HDTV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2000" dirty="0"/>
              <a:t>Televízia s veľkou rozlišovacou </a:t>
            </a:r>
            <a:r>
              <a:rPr lang="sk-SK" sz="2000" dirty="0" smtClean="0"/>
              <a:t>schopnosťou oproti predchádzajúcim sústavám.</a:t>
            </a:r>
          </a:p>
          <a:p>
            <a:r>
              <a:rPr lang="sk-SK" sz="2000" dirty="0" smtClean="0"/>
              <a:t>Zdvojnásobenie </a:t>
            </a:r>
            <a:r>
              <a:rPr lang="sk-SK" sz="2000" dirty="0"/>
              <a:t>počtu riadkov na 1 250 so snímkovou frekvenciou 50 </a:t>
            </a:r>
            <a:r>
              <a:rPr lang="sk-SK" sz="2000" dirty="0" smtClean="0"/>
              <a:t>Hz. </a:t>
            </a:r>
          </a:p>
          <a:p>
            <a:r>
              <a:rPr lang="sk-SK" sz="2000" dirty="0" smtClean="0"/>
              <a:t>Zmena </a:t>
            </a:r>
            <a:r>
              <a:rPr lang="sk-SK" sz="2000" dirty="0"/>
              <a:t>pomeru strán z 4:3 na </a:t>
            </a:r>
            <a:r>
              <a:rPr lang="sk-SK" sz="2000" dirty="0" smtClean="0"/>
              <a:t>16:9.</a:t>
            </a:r>
          </a:p>
          <a:p>
            <a:r>
              <a:rPr lang="sk-SK" sz="2000" dirty="0" smtClean="0"/>
              <a:t>Vysiela sa digitálne.</a:t>
            </a:r>
          </a:p>
          <a:p>
            <a:r>
              <a:rPr lang="sk-SK" sz="2000" dirty="0" smtClean="0"/>
              <a:t>Môže sa použiť ako jeden z formátov digitálnej televízie.</a:t>
            </a:r>
          </a:p>
          <a:p>
            <a:endParaRPr lang="sk-SK" sz="2000" dirty="0" smtClean="0"/>
          </a:p>
          <a:p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20390238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Digitálna televízia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1800" dirty="0" smtClean="0"/>
              <a:t>Pre digitálnu televíziu sa v Európe používa systém </a:t>
            </a:r>
            <a:r>
              <a:rPr lang="sk-SK" sz="1800" b="1" dirty="0" smtClean="0"/>
              <a:t>DVB:</a:t>
            </a:r>
          </a:p>
          <a:p>
            <a:r>
              <a:rPr lang="sk-SK" sz="1800" dirty="0"/>
              <a:t>satelitný </a:t>
            </a:r>
            <a:r>
              <a:rPr lang="sk-SK" sz="1800" b="1" dirty="0"/>
              <a:t>DVB-S</a:t>
            </a:r>
            <a:r>
              <a:rPr lang="sk-SK" sz="1800" dirty="0"/>
              <a:t>, </a:t>
            </a:r>
            <a:endParaRPr lang="sk-SK" sz="1800" dirty="0" smtClean="0"/>
          </a:p>
          <a:p>
            <a:r>
              <a:rPr lang="sk-SK" sz="1800" dirty="0" smtClean="0"/>
              <a:t>káblový </a:t>
            </a:r>
            <a:r>
              <a:rPr lang="sk-SK" sz="1800" b="1" dirty="0"/>
              <a:t>DVB-C</a:t>
            </a:r>
            <a:r>
              <a:rPr lang="sk-SK" sz="1800" dirty="0"/>
              <a:t> </a:t>
            </a:r>
            <a:r>
              <a:rPr lang="sk-SK" sz="1800" dirty="0"/>
              <a:t>,</a:t>
            </a:r>
            <a:endParaRPr lang="sk-SK" sz="1800" dirty="0" smtClean="0"/>
          </a:p>
          <a:p>
            <a:r>
              <a:rPr lang="sk-SK" sz="1800" dirty="0" err="1" smtClean="0"/>
              <a:t>terestriálny</a:t>
            </a:r>
            <a:r>
              <a:rPr lang="sk-SK" sz="1800" dirty="0" smtClean="0"/>
              <a:t> </a:t>
            </a:r>
            <a:r>
              <a:rPr lang="sk-SK" sz="1800" dirty="0"/>
              <a:t>(pozemný) </a:t>
            </a:r>
            <a:r>
              <a:rPr lang="sk-SK" sz="1800" b="1" dirty="0"/>
              <a:t>DVB-T</a:t>
            </a:r>
            <a:r>
              <a:rPr lang="sk-SK" sz="1800" dirty="0"/>
              <a:t>. </a:t>
            </a:r>
            <a:endParaRPr lang="sk-SK" sz="1800" dirty="0" smtClean="0"/>
          </a:p>
          <a:p>
            <a:r>
              <a:rPr lang="sk-SK" sz="1800" b="1" dirty="0" smtClean="0"/>
              <a:t>Káblová televízia </a:t>
            </a:r>
            <a:r>
              <a:rPr lang="sk-SK" sz="1800" dirty="0" smtClean="0"/>
              <a:t>- na </a:t>
            </a:r>
            <a:r>
              <a:rPr lang="sk-SK" sz="1800" dirty="0"/>
              <a:t>sledovanie digitálnej </a:t>
            </a:r>
            <a:r>
              <a:rPr lang="sk-SK" sz="1800" b="1" dirty="0"/>
              <a:t>TV</a:t>
            </a:r>
            <a:r>
              <a:rPr lang="sk-SK" sz="1800" dirty="0"/>
              <a:t> je potrebný prijímač s demodulátorom </a:t>
            </a:r>
            <a:r>
              <a:rPr lang="sk-SK" sz="1800" b="1" dirty="0"/>
              <a:t>DVB-C</a:t>
            </a:r>
            <a:r>
              <a:rPr lang="sk-SK" sz="1800" dirty="0"/>
              <a:t> (ktorý mení digitálny signál na analógový) alebo digitálny televízor. </a:t>
            </a:r>
            <a:endParaRPr lang="sk-SK" sz="1800" dirty="0" smtClean="0"/>
          </a:p>
          <a:p>
            <a:r>
              <a:rPr lang="sk-SK" sz="1800" b="1" dirty="0" smtClean="0"/>
              <a:t>Pozemné vysielanie </a:t>
            </a:r>
            <a:r>
              <a:rPr lang="sk-SK" sz="1800" dirty="0" smtClean="0"/>
              <a:t>- </a:t>
            </a:r>
            <a:r>
              <a:rPr lang="sk-SK" sz="1800" dirty="0"/>
              <a:t>signál k divákovi dostane prostredníctvom siete vysielačov a na konci reťazca je televízor s demodulátorom </a:t>
            </a:r>
            <a:r>
              <a:rPr lang="sk-SK" sz="1800" b="1" dirty="0"/>
              <a:t>DVB-T</a:t>
            </a:r>
            <a:r>
              <a:rPr lang="sk-SK" sz="1800" dirty="0"/>
              <a:t>. </a:t>
            </a:r>
            <a:endParaRPr lang="sk-SK" sz="1800" dirty="0" smtClean="0"/>
          </a:p>
          <a:p>
            <a:r>
              <a:rPr lang="sk-SK" sz="1800" b="1" dirty="0" smtClean="0"/>
              <a:t>Satelitné digitálne vysielanie – </a:t>
            </a:r>
            <a:r>
              <a:rPr lang="sk-SK" sz="1800" dirty="0" smtClean="0"/>
              <a:t>je potrebná</a:t>
            </a:r>
          </a:p>
          <a:p>
            <a:r>
              <a:rPr lang="sk-SK" sz="1800" dirty="0" smtClean="0"/>
              <a:t>Parabolická anténa, </a:t>
            </a:r>
          </a:p>
          <a:p>
            <a:r>
              <a:rPr lang="sk-SK" sz="1800" dirty="0" smtClean="0"/>
              <a:t>vonkajšia jednotka (frekvenčný </a:t>
            </a:r>
            <a:r>
              <a:rPr lang="sk-SK" sz="1800" dirty="0"/>
              <a:t>konvertor) </a:t>
            </a:r>
            <a:r>
              <a:rPr lang="sk-SK" sz="1800" dirty="0" smtClean="0"/>
              <a:t>,</a:t>
            </a:r>
          </a:p>
          <a:p>
            <a:r>
              <a:rPr lang="sk-SK" sz="1800" dirty="0" smtClean="0"/>
              <a:t>vnútorná jednotka </a:t>
            </a:r>
            <a:r>
              <a:rPr lang="sk-SK" sz="1800" dirty="0"/>
              <a:t>(</a:t>
            </a:r>
            <a:r>
              <a:rPr lang="sk-SK" sz="1800" b="1" dirty="0" err="1"/>
              <a:t>set-top-box</a:t>
            </a:r>
            <a:r>
              <a:rPr lang="sk-SK" sz="1800" dirty="0"/>
              <a:t>). </a:t>
            </a:r>
            <a:endParaRPr lang="sk-SK" sz="1800" dirty="0" smtClean="0"/>
          </a:p>
          <a:p>
            <a:r>
              <a:rPr lang="sk-SK" sz="1800" dirty="0" smtClean="0"/>
              <a:t>Signál </a:t>
            </a:r>
            <a:r>
              <a:rPr lang="sk-SK" sz="1800" dirty="0"/>
              <a:t>nakoniec putuje do televízneho prijímača vybaveného príslušným tunerom. </a:t>
            </a:r>
          </a:p>
          <a:p>
            <a:endParaRPr lang="sk-SK" sz="1800" dirty="0"/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2882623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Princíp televízneho prenosu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2000" dirty="0" smtClean="0"/>
              <a:t>Podstatou televízneho prenosu je prenos vizuálnych aj zvukových správ prostredníctvom elektromagnetických vĺn.</a:t>
            </a:r>
          </a:p>
          <a:p>
            <a:r>
              <a:rPr lang="sk-SK" sz="2000" dirty="0"/>
              <a:t>Prenášať obraz na diaľku znamená:</a:t>
            </a:r>
            <a:r>
              <a:rPr lang="sk-SK" sz="2000" b="1" dirty="0"/>
              <a:t> </a:t>
            </a:r>
            <a:endParaRPr lang="sk-SK" sz="2000" b="1" dirty="0" smtClean="0"/>
          </a:p>
          <a:p>
            <a:r>
              <a:rPr lang="sk-SK" sz="2000" b="1" dirty="0" smtClean="0"/>
              <a:t>určiť </a:t>
            </a:r>
            <a:r>
              <a:rPr lang="sk-SK" sz="2000" b="1" dirty="0"/>
              <a:t>polohu obrazového elementu v </a:t>
            </a:r>
            <a:r>
              <a:rPr lang="sk-SK" sz="2000" b="1" dirty="0" smtClean="0"/>
              <a:t>rovine, jas </a:t>
            </a:r>
            <a:r>
              <a:rPr lang="sk-SK" sz="2000" b="1" dirty="0"/>
              <a:t>a farbu obrazového elementu. </a:t>
            </a:r>
            <a:endParaRPr lang="sk-SK" sz="2000" b="1" dirty="0" smtClean="0"/>
          </a:p>
          <a:p>
            <a:r>
              <a:rPr lang="sk-SK" sz="2000" dirty="0" smtClean="0"/>
              <a:t>V rámci televízneho prenosu sa používa rozklad obrazu na obrazové body zoradené do riadkov  - </a:t>
            </a:r>
            <a:r>
              <a:rPr lang="sk-SK" sz="2000" b="1" dirty="0" smtClean="0"/>
              <a:t>riadkovanie. </a:t>
            </a:r>
          </a:p>
          <a:p>
            <a:endParaRPr lang="sk-SK" sz="1800" b="1" dirty="0" smtClean="0"/>
          </a:p>
          <a:p>
            <a:endParaRPr lang="sk-SK" sz="2000" b="1" dirty="0"/>
          </a:p>
        </p:txBody>
      </p:sp>
    </p:spTree>
    <p:extLst>
      <p:ext uri="{BB962C8B-B14F-4D97-AF65-F5344CB8AC3E}">
        <p14:creationId xmlns:p14="http://schemas.microsoft.com/office/powerpoint/2010/main" val="13963621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Význam digitálnej televízie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2000" dirty="0" smtClean="0"/>
              <a:t>Zvýšenie kvality </a:t>
            </a:r>
            <a:r>
              <a:rPr lang="sk-SK" sz="2000" dirty="0"/>
              <a:t>obrazu </a:t>
            </a:r>
            <a:r>
              <a:rPr lang="sk-SK" sz="2000" dirty="0" smtClean="0"/>
              <a:t>a komfortu sledovania</a:t>
            </a:r>
          </a:p>
          <a:p>
            <a:r>
              <a:rPr lang="sk-SK" sz="2000" dirty="0" smtClean="0"/>
              <a:t>Stabilita kvality obrazu aj zvuku</a:t>
            </a:r>
          </a:p>
          <a:p>
            <a:r>
              <a:rPr lang="sk-SK" sz="2000" dirty="0" smtClean="0"/>
              <a:t>Možnosť vysielania HDTV</a:t>
            </a:r>
          </a:p>
          <a:p>
            <a:r>
              <a:rPr lang="sk-SK" sz="2000" dirty="0" smtClean="0"/>
              <a:t>Viac programov na jednom kanáli</a:t>
            </a:r>
          </a:p>
          <a:p>
            <a:r>
              <a:rPr lang="sk-SK" sz="2000" dirty="0" smtClean="0"/>
              <a:t>Doplnkové interaktívne služby – elektronický programový sprievodca</a:t>
            </a:r>
          </a:p>
          <a:p>
            <a:r>
              <a:rPr lang="sk-SK" sz="2000" dirty="0" smtClean="0"/>
              <a:t>Možnosť hier, hlasovania, pripojenia k Internetu - webové stránky, emaily.</a:t>
            </a:r>
          </a:p>
          <a:p>
            <a:r>
              <a:rPr lang="sk-SK" sz="2000" dirty="0" smtClean="0"/>
              <a:t>Možnosť interaktívnej komunikácie a služieb – elektronické bankovníctvo, elektronický obchod. 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650886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Realizácia televízneho prenosu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000" b="1" dirty="0" smtClean="0"/>
              <a:t>Vysielanie:</a:t>
            </a:r>
          </a:p>
          <a:p>
            <a:r>
              <a:rPr lang="sk-SK" sz="2000" dirty="0" smtClean="0"/>
              <a:t>Premena optického signálu na elektrický signál.</a:t>
            </a:r>
          </a:p>
          <a:p>
            <a:r>
              <a:rPr lang="sk-SK" sz="2000" dirty="0" smtClean="0"/>
              <a:t>Rozklad signálu na riadky a snímky.</a:t>
            </a:r>
          </a:p>
          <a:p>
            <a:r>
              <a:rPr lang="sk-SK" sz="2000" dirty="0" smtClean="0"/>
              <a:t>Zosilnenie, doplnenie pomocnými signálmi.</a:t>
            </a:r>
          </a:p>
          <a:p>
            <a:r>
              <a:rPr lang="sk-SK" sz="2000" dirty="0" smtClean="0"/>
              <a:t>Modulácia </a:t>
            </a:r>
            <a:r>
              <a:rPr lang="sk-SK" sz="2000" dirty="0" err="1" smtClean="0"/>
              <a:t>vf</a:t>
            </a:r>
            <a:r>
              <a:rPr lang="sk-SK" sz="2000" dirty="0" smtClean="0"/>
              <a:t> nosnej vlny.</a:t>
            </a:r>
          </a:p>
          <a:p>
            <a:endParaRPr lang="sk-SK" sz="2000" dirty="0" smtClean="0"/>
          </a:p>
          <a:p>
            <a:pPr marL="0" indent="0">
              <a:buNone/>
            </a:pPr>
            <a:r>
              <a:rPr lang="sk-SK" sz="2000" b="1" dirty="0" smtClean="0"/>
              <a:t>Príjem:</a:t>
            </a:r>
          </a:p>
          <a:p>
            <a:r>
              <a:rPr lang="sk-SK" sz="2000" dirty="0" smtClean="0"/>
              <a:t>Príjem elektromagnetickej vlny.</a:t>
            </a:r>
          </a:p>
          <a:p>
            <a:r>
              <a:rPr lang="sk-SK" sz="2000" dirty="0"/>
              <a:t>P</a:t>
            </a:r>
            <a:r>
              <a:rPr lang="sk-SK" sz="2000" dirty="0" smtClean="0"/>
              <a:t>remena na elektrický signál zodpovedajúci vizuálnej správe.</a:t>
            </a:r>
          </a:p>
          <a:p>
            <a:r>
              <a:rPr lang="sk-SK" sz="2000" dirty="0" smtClean="0"/>
              <a:t>Skladanie obrazu do riadkov a snímok.</a:t>
            </a:r>
          </a:p>
          <a:p>
            <a:endParaRPr lang="sk-SK" sz="1800" dirty="0" smtClean="0"/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1995239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Televízna norma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lvl="0"/>
            <a:r>
              <a:rPr lang="sk-SK" sz="2000" dirty="0"/>
              <a:t>U</a:t>
            </a:r>
            <a:r>
              <a:rPr lang="sk-SK" sz="2000" dirty="0" smtClean="0"/>
              <a:t>rčuje </a:t>
            </a:r>
            <a:r>
              <a:rPr lang="sk-SK" sz="2000" dirty="0"/>
              <a:t>všetky technické parametre obrazového signálu, spôsob jeho spojenia s nosnou vlnou a rozloženie všetkých signálov vyskytujúcich sa pri TV prenose vo frekvenčnom spektre</a:t>
            </a:r>
            <a:r>
              <a:rPr lang="sk-SK" sz="2000" dirty="0" smtClean="0"/>
              <a:t>.</a:t>
            </a:r>
          </a:p>
          <a:p>
            <a:pPr lvl="0"/>
            <a:r>
              <a:rPr lang="sk-SK" sz="2000" b="1" dirty="0" smtClean="0"/>
              <a:t>Základné body TV normy:</a:t>
            </a:r>
          </a:p>
          <a:p>
            <a:pPr lvl="0"/>
            <a:r>
              <a:rPr lang="sk-SK" sz="2000" dirty="0" smtClean="0"/>
              <a:t>625 </a:t>
            </a:r>
            <a:r>
              <a:rPr lang="sk-SK" sz="2000" dirty="0"/>
              <a:t>riadkov v jednej snímke,</a:t>
            </a:r>
          </a:p>
          <a:p>
            <a:pPr lvl="0"/>
            <a:r>
              <a:rPr lang="sk-SK" sz="2000" dirty="0"/>
              <a:t>50 </a:t>
            </a:r>
            <a:r>
              <a:rPr lang="sk-SK" sz="2000" dirty="0" err="1"/>
              <a:t>polsnímok</a:t>
            </a:r>
            <a:r>
              <a:rPr lang="sk-SK" sz="2000" dirty="0"/>
              <a:t> za sekundu,</a:t>
            </a:r>
          </a:p>
          <a:p>
            <a:pPr lvl="0"/>
            <a:r>
              <a:rPr lang="sk-SK" sz="2000" dirty="0"/>
              <a:t>prekladané riadkovanie,</a:t>
            </a:r>
          </a:p>
          <a:p>
            <a:pPr lvl="0"/>
            <a:r>
              <a:rPr lang="sk-SK" sz="2000" dirty="0"/>
              <a:t>pomer strán obrazu 4:3,</a:t>
            </a:r>
          </a:p>
          <a:p>
            <a:pPr lvl="0"/>
            <a:r>
              <a:rPr lang="sk-SK" sz="2000" dirty="0" err="1"/>
              <a:t>polsnímková</a:t>
            </a:r>
            <a:r>
              <a:rPr lang="sk-SK" sz="2000" dirty="0"/>
              <a:t> frekvencia 50 Hz,</a:t>
            </a:r>
          </a:p>
          <a:p>
            <a:pPr lvl="0"/>
            <a:r>
              <a:rPr lang="sk-SK" sz="2000" dirty="0"/>
              <a:t>riadková frekvencia 15 625 Hz = </a:t>
            </a:r>
            <a:r>
              <a:rPr lang="sk-SK" sz="2000" dirty="0" err="1"/>
              <a:t>f</a:t>
            </a:r>
            <a:r>
              <a:rPr lang="sk-SK" sz="2000" baseline="-25000" dirty="0" err="1"/>
              <a:t>r</a:t>
            </a:r>
            <a:endParaRPr lang="sk-SK" sz="2000" dirty="0"/>
          </a:p>
          <a:p>
            <a:pPr lvl="0"/>
            <a:r>
              <a:rPr lang="sk-SK" sz="2000" dirty="0"/>
              <a:t>maximálna frekvencia obrazového signálu.6,5 MHz = </a:t>
            </a:r>
            <a:r>
              <a:rPr lang="sk-SK" sz="2000" dirty="0" err="1"/>
              <a:t>f</a:t>
            </a:r>
            <a:r>
              <a:rPr lang="sk-SK" sz="2000" baseline="-25000" dirty="0" err="1"/>
              <a:t>max</a:t>
            </a:r>
            <a:r>
              <a:rPr lang="sk-SK" sz="2000" dirty="0"/>
              <a:t>,</a:t>
            </a:r>
          </a:p>
          <a:p>
            <a:pPr lvl="0"/>
            <a:r>
              <a:rPr lang="sk-SK" sz="2000" dirty="0"/>
              <a:t>minimálna frekvencia obrazového signálu 50Hz = </a:t>
            </a:r>
            <a:r>
              <a:rPr lang="sk-SK" sz="2000" dirty="0" err="1"/>
              <a:t>f</a:t>
            </a:r>
            <a:r>
              <a:rPr lang="sk-SK" sz="2000" baseline="-25000" dirty="0" err="1"/>
              <a:t>min</a:t>
            </a:r>
            <a:r>
              <a:rPr lang="sk-SK" sz="2000" dirty="0"/>
              <a:t>.</a:t>
            </a:r>
          </a:p>
          <a:p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03228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3200" dirty="0" smtClean="0"/>
              <a:t>Televízny vysielač</a:t>
            </a:r>
            <a:endParaRPr lang="sk-SK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sk-SK" sz="1800" b="1" dirty="0" smtClean="0"/>
              <a:t>Bloková schéma televízneho vysielača:</a:t>
            </a:r>
          </a:p>
          <a:p>
            <a:pPr marL="0" indent="0">
              <a:buNone/>
            </a:pPr>
            <a:endParaRPr lang="sk-SK" sz="1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974" y="2032000"/>
            <a:ext cx="7334402" cy="3878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7278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Televízny vysielač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1800" dirty="0" smtClean="0"/>
              <a:t>Slúži na vysielanie signálu zosnímaného z kamery a upraveného v režijnom pracovisku vo forme elektromagnetickej nosnej vlny. </a:t>
            </a:r>
          </a:p>
          <a:p>
            <a:r>
              <a:rPr lang="sk-SK" sz="1800" b="1" dirty="0" smtClean="0"/>
              <a:t>Predstavuje </a:t>
            </a:r>
            <a:r>
              <a:rPr lang="sk-SK" sz="1800" b="1" dirty="0"/>
              <a:t>dva vysielače: </a:t>
            </a:r>
            <a:r>
              <a:rPr lang="sk-SK" sz="1800" dirty="0"/>
              <a:t>na vysielanie obrazové­ho signálu a na vysielanie zvukového sprievodu. </a:t>
            </a:r>
            <a:endParaRPr lang="sk-SK" sz="1800" dirty="0" smtClean="0"/>
          </a:p>
          <a:p>
            <a:r>
              <a:rPr lang="sk-SK" sz="1800" dirty="0" smtClean="0"/>
              <a:t>Vysielač </a:t>
            </a:r>
            <a:r>
              <a:rPr lang="sk-SK" sz="1800" dirty="0"/>
              <a:t>obrazového signálu pracuje s amplitúdovou negatívnou moduláciou a vysielač zvuko­vého </a:t>
            </a:r>
            <a:r>
              <a:rPr lang="sk-SK" sz="1800" dirty="0" smtClean="0"/>
              <a:t>sprievodu </a:t>
            </a:r>
            <a:r>
              <a:rPr lang="sk-SK" sz="1800" dirty="0"/>
              <a:t>s frekvenčnou </a:t>
            </a:r>
            <a:r>
              <a:rPr lang="sk-SK" sz="1800" dirty="0" smtClean="0"/>
              <a:t>moduláciou.</a:t>
            </a:r>
          </a:p>
          <a:p>
            <a:r>
              <a:rPr lang="sk-SK" sz="1800" dirty="0"/>
              <a:t>Obidva vysielače napájajú spoločnú vysielaciu anténu pomocou združovaného zariadenia — </a:t>
            </a:r>
            <a:r>
              <a:rPr lang="sk-SK" sz="1800" dirty="0" err="1"/>
              <a:t>diplexeru</a:t>
            </a:r>
            <a:r>
              <a:rPr lang="sk-SK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7469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Bloková schéma televízneho vysielača</a:t>
            </a:r>
            <a:endParaRPr lang="sk-SK" sz="2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28800"/>
            <a:ext cx="7401047" cy="3914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0057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Televízny prijímač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sk-SK" sz="1800" b="1" dirty="0" smtClean="0"/>
              <a:t>Bloková schéma televízneho prijímača</a:t>
            </a:r>
            <a:r>
              <a:rPr lang="sk-SK" sz="1800" dirty="0" smtClean="0"/>
              <a:t>:</a:t>
            </a:r>
          </a:p>
          <a:p>
            <a:pPr marL="0" indent="0">
              <a:buNone/>
            </a:pPr>
            <a:endParaRPr lang="sk-SK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79" y="1820189"/>
            <a:ext cx="7742305" cy="412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4956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Televízny prijímač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sk-SK" sz="1800" dirty="0"/>
              <a:t>Úlohou televízneho prijímača je prijať televízny obrazový aj zvukový signál a pomocou elektronických obvodov ho znova rekonštruovať na pôvodný obraz a zvuk</a:t>
            </a:r>
            <a:r>
              <a:rPr lang="sk-SK" sz="1800" dirty="0" smtClean="0"/>
              <a:t>.</a:t>
            </a:r>
          </a:p>
          <a:p>
            <a:r>
              <a:rPr lang="sk-SK" sz="1800" dirty="0"/>
              <a:t>Z antény sa privádza </a:t>
            </a:r>
            <a:r>
              <a:rPr lang="sk-SK" sz="1800" dirty="0" err="1"/>
              <a:t>vf</a:t>
            </a:r>
            <a:r>
              <a:rPr lang="sk-SK" sz="1800" dirty="0"/>
              <a:t> signál na vstupný </a:t>
            </a:r>
            <a:r>
              <a:rPr lang="sk-SK" sz="1800" dirty="0" err="1"/>
              <a:t>vf</a:t>
            </a:r>
            <a:r>
              <a:rPr lang="sk-SK" sz="1800" dirty="0"/>
              <a:t> zosilňovač v </a:t>
            </a:r>
            <a:r>
              <a:rPr lang="sk-SK" sz="1800" dirty="0" smtClean="0"/>
              <a:t>kaskádovom </a:t>
            </a:r>
            <a:r>
              <a:rPr lang="sk-SK" sz="1800" dirty="0"/>
              <a:t>zapojení. </a:t>
            </a:r>
            <a:endParaRPr lang="sk-SK" sz="1800" dirty="0" smtClean="0"/>
          </a:p>
          <a:p>
            <a:r>
              <a:rPr lang="sk-SK" sz="1800" dirty="0" smtClean="0"/>
              <a:t>Po </a:t>
            </a:r>
            <a:r>
              <a:rPr lang="sk-SK" sz="1800" dirty="0"/>
              <a:t>dostatočnom zosilnení sa privádza do zmiešavača, kde sa zmieša spolu so signálom z oscilátora tak, že vznikne zmiešaný signál s frekvenciou 38 </a:t>
            </a:r>
            <a:r>
              <a:rPr lang="sk-SK" sz="1800" dirty="0" smtClean="0"/>
              <a:t>MHz - </a:t>
            </a:r>
            <a:r>
              <a:rPr lang="sk-SK" sz="1800" b="1" dirty="0" smtClean="0"/>
              <a:t>tvorí </a:t>
            </a:r>
            <a:r>
              <a:rPr lang="sk-SK" sz="1800" b="1" dirty="0"/>
              <a:t>nosnú frekven­ciu obrazového signálu</a:t>
            </a:r>
            <a:r>
              <a:rPr lang="sk-SK" sz="1800" dirty="0"/>
              <a:t>, a s frekvenciou 31,5 </a:t>
            </a:r>
            <a:r>
              <a:rPr lang="sk-SK" sz="1800" dirty="0" smtClean="0"/>
              <a:t>MHz - </a:t>
            </a:r>
            <a:r>
              <a:rPr lang="sk-SK" sz="1800" b="1" dirty="0" smtClean="0"/>
              <a:t>je </a:t>
            </a:r>
            <a:r>
              <a:rPr lang="sk-SK" sz="1800" b="1" dirty="0"/>
              <a:t>nosnou frekvenciou zvukového signálu</a:t>
            </a:r>
            <a:r>
              <a:rPr lang="sk-SK" sz="1800" b="1" dirty="0" smtClean="0"/>
              <a:t>.</a:t>
            </a:r>
          </a:p>
          <a:p>
            <a:r>
              <a:rPr lang="sk-SK" sz="1800" b="1" dirty="0" smtClean="0"/>
              <a:t>Paralelný odber zvuku </a:t>
            </a:r>
            <a:r>
              <a:rPr lang="sk-SK" sz="1800" dirty="0" smtClean="0"/>
              <a:t>– zvuk sa </a:t>
            </a:r>
            <a:r>
              <a:rPr lang="sk-SK" sz="1800" dirty="0"/>
              <a:t>odoberá hneď za zmiešavacom a ďalej postupuje celkom samostatne až do </a:t>
            </a:r>
            <a:r>
              <a:rPr lang="sk-SK" sz="1800" dirty="0" err="1"/>
              <a:t>nf</a:t>
            </a:r>
            <a:r>
              <a:rPr lang="sk-SK" sz="1800" dirty="0"/>
              <a:t>. zosilňovača. </a:t>
            </a:r>
            <a:endParaRPr lang="sk-SK" sz="1800" dirty="0" smtClean="0"/>
          </a:p>
          <a:p>
            <a:r>
              <a:rPr lang="sk-SK" sz="1800" b="1" dirty="0" err="1" smtClean="0"/>
              <a:t>Medzinosný</a:t>
            </a:r>
            <a:r>
              <a:rPr lang="sk-SK" sz="1800" b="1" dirty="0" smtClean="0"/>
              <a:t> spôsob získania zvuku </a:t>
            </a:r>
            <a:r>
              <a:rPr lang="sk-SK" sz="1800" dirty="0" smtClean="0"/>
              <a:t>- zvukový </a:t>
            </a:r>
            <a:r>
              <a:rPr lang="sk-SK" sz="1800" dirty="0"/>
              <a:t>signál </a:t>
            </a:r>
            <a:r>
              <a:rPr lang="sk-SK" sz="1800" dirty="0" smtClean="0"/>
              <a:t>sa zosilňuje </a:t>
            </a:r>
            <a:r>
              <a:rPr lang="sk-SK" sz="1800" dirty="0"/>
              <a:t>spolu s obrazovým signálom v medzifrekvenčnom zosilňovači sprostredkovacieho signálu a rozdelenie nastáva až pred (alebo za) zosilňovačom obrazového signálu. </a:t>
            </a:r>
            <a:endParaRPr lang="sk-SK" sz="1800" dirty="0" smtClean="0"/>
          </a:p>
          <a:p>
            <a:r>
              <a:rPr lang="sk-SK" sz="1800" dirty="0"/>
              <a:t>Dnes sú moderné TV konštruované výlučne polovodi­čovými </a:t>
            </a:r>
            <a:r>
              <a:rPr lang="sk-SK" sz="1800" dirty="0" smtClean="0"/>
              <a:t>prvkami – jednoduchosť, úspora energie.</a:t>
            </a:r>
          </a:p>
        </p:txBody>
      </p:sp>
    </p:spTree>
    <p:extLst>
      <p:ext uri="{BB962C8B-B14F-4D97-AF65-F5344CB8AC3E}">
        <p14:creationId xmlns:p14="http://schemas.microsoft.com/office/powerpoint/2010/main" val="7268803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1195</Words>
  <Application>Microsoft Office PowerPoint</Application>
  <PresentationFormat>Předvádění na obrazovce (4:3)</PresentationFormat>
  <Paragraphs>148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systému Office</vt:lpstr>
      <vt:lpstr>Televízna technika</vt:lpstr>
      <vt:lpstr>Princíp televízneho prenosu</vt:lpstr>
      <vt:lpstr>Realizácia televízneho prenosu</vt:lpstr>
      <vt:lpstr>Televízna norma</vt:lpstr>
      <vt:lpstr>Televízny vysielač</vt:lpstr>
      <vt:lpstr>Televízny vysielač</vt:lpstr>
      <vt:lpstr>Bloková schéma televízneho vysielača</vt:lpstr>
      <vt:lpstr>Televízny prijímač</vt:lpstr>
      <vt:lpstr>Televízny prijímač</vt:lpstr>
      <vt:lpstr>Farebná televízia</vt:lpstr>
      <vt:lpstr>Princíp prenosu farebného obrazu</vt:lpstr>
      <vt:lpstr>Prenosové sústavy</vt:lpstr>
      <vt:lpstr>LCD monitor</vt:lpstr>
      <vt:lpstr>Výhody a nevýhody LCD monitorov</vt:lpstr>
      <vt:lpstr>Televízna sústava NTSC</vt:lpstr>
      <vt:lpstr>Televízna sústava SECAM</vt:lpstr>
      <vt:lpstr>Sústava PAL</vt:lpstr>
      <vt:lpstr>Sústava HDTV</vt:lpstr>
      <vt:lpstr>Digitálna televízia</vt:lpstr>
      <vt:lpstr>Význam digitálnej televízie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Televízna technika</dc:title>
  <dc:creator>Šrenkel</dc:creator>
  <cp:lastModifiedBy>Šrenkel</cp:lastModifiedBy>
  <cp:revision>40</cp:revision>
  <dcterms:created xsi:type="dcterms:W3CDTF">2017-05-30T05:59:57Z</dcterms:created>
  <dcterms:modified xsi:type="dcterms:W3CDTF">2020-03-25T09:13:23Z</dcterms:modified>
</cp:coreProperties>
</file>