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6DF4-8ABB-4370-9DF6-7FA1207E0DF1}" type="datetimeFigureOut">
              <a:rPr lang="sk-SK" smtClean="0"/>
              <a:t>5.12.2017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42CA-0DA4-4FD5-8B0D-9FA25BDD034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91181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6DF4-8ABB-4370-9DF6-7FA1207E0DF1}" type="datetimeFigureOut">
              <a:rPr lang="sk-SK" smtClean="0"/>
              <a:t>5.12.2017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42CA-0DA4-4FD5-8B0D-9FA25BDD034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61961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6DF4-8ABB-4370-9DF6-7FA1207E0DF1}" type="datetimeFigureOut">
              <a:rPr lang="sk-SK" smtClean="0"/>
              <a:t>5.12.2017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42CA-0DA4-4FD5-8B0D-9FA25BDD034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7592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6DF4-8ABB-4370-9DF6-7FA1207E0DF1}" type="datetimeFigureOut">
              <a:rPr lang="sk-SK" smtClean="0"/>
              <a:t>5.12.2017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42CA-0DA4-4FD5-8B0D-9FA25BDD034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2745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6DF4-8ABB-4370-9DF6-7FA1207E0DF1}" type="datetimeFigureOut">
              <a:rPr lang="sk-SK" smtClean="0"/>
              <a:t>5.12.2017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42CA-0DA4-4FD5-8B0D-9FA25BDD034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172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6DF4-8ABB-4370-9DF6-7FA1207E0DF1}" type="datetimeFigureOut">
              <a:rPr lang="sk-SK" smtClean="0"/>
              <a:t>5.12.2017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42CA-0DA4-4FD5-8B0D-9FA25BDD034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53408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6DF4-8ABB-4370-9DF6-7FA1207E0DF1}" type="datetimeFigureOut">
              <a:rPr lang="sk-SK" smtClean="0"/>
              <a:t>5.12.2017</a:t>
            </a:fld>
            <a:endParaRPr lang="sk-SK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42CA-0DA4-4FD5-8B0D-9FA25BDD034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1392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6DF4-8ABB-4370-9DF6-7FA1207E0DF1}" type="datetimeFigureOut">
              <a:rPr lang="sk-SK" smtClean="0"/>
              <a:t>5.12.2017</a:t>
            </a:fld>
            <a:endParaRPr lang="sk-SK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42CA-0DA4-4FD5-8B0D-9FA25BDD034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12095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6DF4-8ABB-4370-9DF6-7FA1207E0DF1}" type="datetimeFigureOut">
              <a:rPr lang="sk-SK" smtClean="0"/>
              <a:t>5.12.2017</a:t>
            </a:fld>
            <a:endParaRPr lang="sk-SK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42CA-0DA4-4FD5-8B0D-9FA25BDD034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32905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6DF4-8ABB-4370-9DF6-7FA1207E0DF1}" type="datetimeFigureOut">
              <a:rPr lang="sk-SK" smtClean="0"/>
              <a:t>5.12.2017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42CA-0DA4-4FD5-8B0D-9FA25BDD034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30190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6DF4-8ABB-4370-9DF6-7FA1207E0DF1}" type="datetimeFigureOut">
              <a:rPr lang="sk-SK" smtClean="0"/>
              <a:t>5.12.2017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42CA-0DA4-4FD5-8B0D-9FA25BDD034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31920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B6DF4-8ABB-4370-9DF6-7FA1207E0DF1}" type="datetimeFigureOut">
              <a:rPr lang="sk-SK" smtClean="0"/>
              <a:t>5.12.2017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D42CA-0DA4-4FD5-8B0D-9FA25BDD034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24519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Z</a:t>
            </a:r>
            <a:r>
              <a:rPr lang="sk-SK" dirty="0" smtClean="0"/>
              <a:t>ákladné pojmy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48102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err="1" smtClean="0"/>
              <a:t>Karnaughova</a:t>
            </a:r>
            <a:r>
              <a:rPr lang="sk-SK" sz="2800" dirty="0" smtClean="0"/>
              <a:t> mapa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1800" b="1" dirty="0"/>
              <a:t>Grafický zápis logickej funkcie</a:t>
            </a:r>
            <a:r>
              <a:rPr lang="sk-SK" sz="1800" dirty="0"/>
              <a:t> - každému bodu </a:t>
            </a:r>
            <a:r>
              <a:rPr lang="sk-SK" sz="1800" dirty="0" err="1"/>
              <a:t>defičného</a:t>
            </a:r>
            <a:r>
              <a:rPr lang="sk-SK" sz="1800" dirty="0"/>
              <a:t> oboru závislej premennej je priradený jeden štvorček do ktorého vpíšeme hodnotu závislej premennej.  Y=(0,1,X). </a:t>
            </a:r>
            <a:endParaRPr lang="sk-SK" sz="1800" dirty="0" smtClean="0"/>
          </a:p>
          <a:p>
            <a:r>
              <a:rPr lang="sk-SK" sz="1800" dirty="0" smtClean="0"/>
              <a:t>Mapu </a:t>
            </a:r>
            <a:r>
              <a:rPr lang="sk-SK" sz="1800" dirty="0"/>
              <a:t>tvorí 2</a:t>
            </a:r>
            <a:r>
              <a:rPr lang="sk-SK" sz="1800" baseline="30000" dirty="0"/>
              <a:t>n</a:t>
            </a:r>
            <a:r>
              <a:rPr lang="sk-SK" sz="1800" dirty="0"/>
              <a:t> štvorcov, kde n- je počet nezávislých premenných. Oblasť pod, resp. za symbolom nezávislej  premennej je oblasť, kde nezávislá premenná nadobúda hodnotu logická 1</a:t>
            </a:r>
            <a:r>
              <a:rPr lang="sk-SK" sz="1800" dirty="0" smtClean="0"/>
              <a:t>.</a:t>
            </a:r>
          </a:p>
          <a:p>
            <a:pPr marL="0" indent="0">
              <a:buNone/>
            </a:pPr>
            <a:endParaRPr lang="sk-SK" sz="1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924944"/>
            <a:ext cx="4680520" cy="3215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0398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sk-SK" sz="2800" dirty="0" smtClean="0"/>
              <a:t>Základné zákony </a:t>
            </a:r>
            <a:r>
              <a:rPr lang="sk-SK" sz="2800" dirty="0" err="1" smtClean="0"/>
              <a:t>Booleovej</a:t>
            </a:r>
            <a:r>
              <a:rPr lang="sk-SK" sz="2800" dirty="0" smtClean="0"/>
              <a:t> algebry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4784"/>
            <a:ext cx="4038600" cy="464137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k-SK" sz="2500" dirty="0"/>
              <a:t>Z(1)  Komutatívny zákon</a:t>
            </a:r>
          </a:p>
          <a:p>
            <a:pPr marL="0" indent="0">
              <a:buNone/>
            </a:pPr>
            <a:r>
              <a:rPr lang="sk-SK" sz="2500" dirty="0"/>
              <a:t>         A+B = B+A              A.B = B.A</a:t>
            </a:r>
          </a:p>
          <a:p>
            <a:pPr marL="0" indent="0">
              <a:buNone/>
            </a:pPr>
            <a:endParaRPr lang="sk-SK" sz="2500" dirty="0"/>
          </a:p>
          <a:p>
            <a:pPr marL="0" indent="0">
              <a:buNone/>
            </a:pPr>
            <a:r>
              <a:rPr lang="sk-SK" sz="2500" dirty="0"/>
              <a:t>Z(2) Asociatívny zákon</a:t>
            </a:r>
          </a:p>
          <a:p>
            <a:pPr marL="0" indent="0">
              <a:buNone/>
            </a:pPr>
            <a:r>
              <a:rPr lang="sk-SK" sz="2500" dirty="0"/>
              <a:t>         A.(B.C) = (A.B).C</a:t>
            </a:r>
          </a:p>
          <a:p>
            <a:pPr marL="0" indent="0">
              <a:buNone/>
            </a:pPr>
            <a:r>
              <a:rPr lang="sk-SK" sz="2500" dirty="0"/>
              <a:t>         A+(B+C) = (A+B)+C</a:t>
            </a:r>
          </a:p>
          <a:p>
            <a:pPr marL="0" indent="0">
              <a:buNone/>
            </a:pPr>
            <a:endParaRPr lang="sk-SK" sz="2500" dirty="0"/>
          </a:p>
          <a:p>
            <a:pPr marL="0" indent="0">
              <a:buNone/>
            </a:pPr>
            <a:r>
              <a:rPr lang="sk-SK" sz="2500" dirty="0"/>
              <a:t>Z(3) Distributívny zákon</a:t>
            </a:r>
          </a:p>
          <a:p>
            <a:pPr marL="0" indent="0">
              <a:buNone/>
            </a:pPr>
            <a:r>
              <a:rPr lang="sk-SK" sz="2500" dirty="0"/>
              <a:t>        A.B+A.C = A.(B+C)</a:t>
            </a:r>
          </a:p>
          <a:p>
            <a:pPr marL="0" indent="0">
              <a:buNone/>
            </a:pPr>
            <a:r>
              <a:rPr lang="sk-SK" sz="2500" dirty="0"/>
              <a:t>        (A+B).(A+C) = A+B.C</a:t>
            </a:r>
          </a:p>
          <a:p>
            <a:pPr marL="0" indent="0">
              <a:buNone/>
            </a:pPr>
            <a:endParaRPr lang="sk-SK" sz="2500" dirty="0"/>
          </a:p>
          <a:p>
            <a:pPr marL="0" indent="0">
              <a:buNone/>
            </a:pPr>
            <a:r>
              <a:rPr lang="sk-SK" sz="2500" dirty="0"/>
              <a:t>Z(4) Zákon dvojitej negácie</a:t>
            </a:r>
          </a:p>
          <a:p>
            <a:pPr marL="0" indent="0">
              <a:buNone/>
            </a:pPr>
            <a:r>
              <a:rPr lang="sk-SK" sz="2500" dirty="0"/>
              <a:t>         A ̿ = A</a:t>
            </a:r>
          </a:p>
          <a:p>
            <a:pPr marL="0" indent="0">
              <a:buNone/>
            </a:pPr>
            <a:endParaRPr lang="sk-SK" sz="2500" dirty="0"/>
          </a:p>
          <a:p>
            <a:pPr marL="0" indent="0">
              <a:buNone/>
            </a:pPr>
            <a:r>
              <a:rPr lang="sk-SK" sz="2500" dirty="0"/>
              <a:t>Z(5) Zákon vylúčenia tretej možnosti</a:t>
            </a:r>
          </a:p>
          <a:p>
            <a:pPr marL="0" indent="0">
              <a:buNone/>
            </a:pPr>
            <a:r>
              <a:rPr lang="sk-SK" sz="2500" dirty="0"/>
              <a:t>          A+A ̅=1</a:t>
            </a:r>
          </a:p>
          <a:p>
            <a:pPr marL="0" indent="0">
              <a:buNone/>
            </a:pPr>
            <a:r>
              <a:rPr lang="sk-SK" sz="2500" dirty="0"/>
              <a:t>          A.A ̅=0</a:t>
            </a:r>
          </a:p>
          <a:p>
            <a:pPr marL="0" indent="0">
              <a:buNone/>
            </a:pPr>
            <a:endParaRPr lang="sk-SK" sz="2500" dirty="0"/>
          </a:p>
          <a:p>
            <a:pPr marL="0" indent="0">
              <a:buNone/>
            </a:pPr>
            <a:r>
              <a:rPr lang="sk-SK" sz="2500" dirty="0"/>
              <a:t>Z(6) Zákon agresívnosti </a:t>
            </a:r>
          </a:p>
          <a:p>
            <a:pPr marL="0" indent="0">
              <a:buNone/>
            </a:pPr>
            <a:r>
              <a:rPr lang="sk-SK" sz="2500" dirty="0"/>
              <a:t>          A.0 = 0</a:t>
            </a:r>
          </a:p>
          <a:p>
            <a:pPr marL="0" indent="0">
              <a:buNone/>
            </a:pPr>
            <a:r>
              <a:rPr lang="sk-SK" sz="2500" dirty="0"/>
              <a:t>          A+1 = 1</a:t>
            </a:r>
          </a:p>
          <a:p>
            <a:pPr marL="0" indent="0">
              <a:buNone/>
            </a:pPr>
            <a:endParaRPr lang="sk-SK" sz="18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4784"/>
            <a:ext cx="4038600" cy="464137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k-SK" dirty="0"/>
              <a:t>Z(7) Zákon neutrálnosti </a:t>
            </a:r>
          </a:p>
          <a:p>
            <a:pPr marL="0" indent="0">
              <a:buNone/>
            </a:pPr>
            <a:r>
              <a:rPr lang="sk-SK" dirty="0"/>
              <a:t>          A.1 = A</a:t>
            </a:r>
          </a:p>
          <a:p>
            <a:pPr marL="0" indent="0">
              <a:buNone/>
            </a:pPr>
            <a:r>
              <a:rPr lang="sk-SK" dirty="0"/>
              <a:t>          A+0 = A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Z(8) Zákon absorpcie </a:t>
            </a:r>
          </a:p>
          <a:p>
            <a:pPr marL="0" indent="0">
              <a:buNone/>
            </a:pPr>
            <a:r>
              <a:rPr lang="sk-SK" dirty="0"/>
              <a:t>          A+A = A</a:t>
            </a:r>
          </a:p>
          <a:p>
            <a:pPr marL="0" indent="0">
              <a:buNone/>
            </a:pPr>
            <a:r>
              <a:rPr lang="sk-SK" dirty="0"/>
              <a:t>          A.A = A</a:t>
            </a:r>
          </a:p>
          <a:p>
            <a:pPr marL="0" indent="0">
              <a:buNone/>
            </a:pPr>
            <a:r>
              <a:rPr lang="sk-SK" dirty="0"/>
              <a:t>          A.(A+B) = A</a:t>
            </a:r>
          </a:p>
          <a:p>
            <a:pPr marL="0" indent="0">
              <a:buNone/>
            </a:pPr>
            <a:r>
              <a:rPr lang="sk-SK" dirty="0"/>
              <a:t>        A+AB = A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Z(9) Zákon absorpcie negácie</a:t>
            </a:r>
          </a:p>
          <a:p>
            <a:pPr marL="0" indent="0">
              <a:buNone/>
            </a:pPr>
            <a:r>
              <a:rPr lang="sk-SK" dirty="0"/>
              <a:t>          A+A ̅B = A+B     odvodená forma : A ̅+AB =  A ̅+B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Z(10) Zákon o vytvorení negácie súčtu a negácie súčinu (</a:t>
            </a:r>
            <a:r>
              <a:rPr lang="sk-SK" dirty="0" err="1"/>
              <a:t>DeMorganove</a:t>
            </a:r>
            <a:r>
              <a:rPr lang="sk-SK" dirty="0"/>
              <a:t> zákony)</a:t>
            </a:r>
          </a:p>
          <a:p>
            <a:pPr marL="0" indent="0">
              <a:buNone/>
            </a:pPr>
            <a:r>
              <a:rPr lang="sk-SK" dirty="0"/>
              <a:t>           (A+B+C ) ̅= A ̅.B ̅.C ̅</a:t>
            </a:r>
          </a:p>
          <a:p>
            <a:pPr marL="0" indent="0">
              <a:buNone/>
            </a:pPr>
            <a:r>
              <a:rPr lang="sk-SK" dirty="0"/>
              <a:t>           (A.B.C) ̅ =( A) ̅+B ̅+C ̅</a:t>
            </a:r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43953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Výpis logickej funkcie z </a:t>
            </a:r>
            <a:r>
              <a:rPr lang="sk-SK" sz="2800" dirty="0" err="1" smtClean="0"/>
              <a:t>pravdivostnej</a:t>
            </a:r>
            <a:r>
              <a:rPr lang="sk-SK" sz="2800" dirty="0" smtClean="0"/>
              <a:t> tabuľky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sk-SK" sz="1800" b="1" dirty="0"/>
              <a:t>Súčtová forma -</a:t>
            </a:r>
            <a:r>
              <a:rPr lang="sk-SK" sz="1800" dirty="0"/>
              <a:t> logický súčet základných logických súčinov (</a:t>
            </a:r>
            <a:r>
              <a:rPr lang="sk-SK" sz="1800" b="1" dirty="0" err="1"/>
              <a:t>mintern</a:t>
            </a:r>
            <a:r>
              <a:rPr lang="sk-SK" sz="1800" dirty="0"/>
              <a:t>).</a:t>
            </a:r>
          </a:p>
          <a:p>
            <a:r>
              <a:rPr lang="sk-SK" sz="1800" dirty="0"/>
              <a:t>Základný logický súčin je súčin všetkých nezávislých premenných, pri ktorých závislá logická funkcia je v stave </a:t>
            </a:r>
            <a:r>
              <a:rPr lang="sk-SK" sz="1800" b="1" dirty="0"/>
              <a:t>logická 1</a:t>
            </a:r>
            <a:r>
              <a:rPr lang="sk-SK" sz="1800" dirty="0"/>
              <a:t>.</a:t>
            </a:r>
          </a:p>
          <a:p>
            <a:r>
              <a:rPr lang="sk-SK" sz="1800" dirty="0"/>
              <a:t>Nezávislá premenná sa zapisuje </a:t>
            </a:r>
            <a:r>
              <a:rPr lang="sk-SK" sz="1800" b="1" dirty="0"/>
              <a:t>priamo,</a:t>
            </a:r>
            <a:r>
              <a:rPr lang="sk-SK" sz="1800" dirty="0"/>
              <a:t> ak jej hodnota je </a:t>
            </a:r>
            <a:r>
              <a:rPr lang="sk-SK" sz="1800" b="1" dirty="0"/>
              <a:t>log.1</a:t>
            </a:r>
            <a:r>
              <a:rPr lang="sk-SK" sz="1800" dirty="0"/>
              <a:t>. </a:t>
            </a:r>
            <a:endParaRPr lang="sk-SK" sz="1800" dirty="0" smtClean="0"/>
          </a:p>
          <a:p>
            <a:r>
              <a:rPr lang="sk-SK" sz="1800" dirty="0" smtClean="0"/>
              <a:t>Ak </a:t>
            </a:r>
            <a:r>
              <a:rPr lang="sk-SK" sz="1800" dirty="0"/>
              <a:t>nadobúda hodnotu </a:t>
            </a:r>
            <a:r>
              <a:rPr lang="sk-SK" sz="1800" b="1" dirty="0"/>
              <a:t>log.0</a:t>
            </a:r>
            <a:r>
              <a:rPr lang="sk-SK" sz="1800" dirty="0"/>
              <a:t>, zapisuje sa s </a:t>
            </a:r>
            <a:r>
              <a:rPr lang="sk-SK" sz="1800" b="1" dirty="0"/>
              <a:t>negáciou</a:t>
            </a:r>
            <a:r>
              <a:rPr lang="sk-SK" sz="1800" dirty="0"/>
              <a:t>. </a:t>
            </a:r>
            <a:endParaRPr lang="sk-SK" sz="1800" dirty="0" smtClean="0"/>
          </a:p>
          <a:p>
            <a:r>
              <a:rPr lang="sk-SK" sz="1800" dirty="0" smtClean="0"/>
              <a:t>Je </a:t>
            </a:r>
            <a:r>
              <a:rPr lang="sk-SK" sz="1800" dirty="0"/>
              <a:t>to úplná </a:t>
            </a:r>
            <a:r>
              <a:rPr lang="sk-SK" sz="1800" b="1" dirty="0"/>
              <a:t>normálna disjunktívna forma</a:t>
            </a:r>
            <a:r>
              <a:rPr lang="sk-SK" sz="1800" dirty="0"/>
              <a:t>. Skratka DIF</a:t>
            </a:r>
            <a:r>
              <a:rPr lang="sk-SK" sz="1800" dirty="0" smtClean="0"/>
              <a:t>.</a:t>
            </a:r>
          </a:p>
          <a:p>
            <a:endParaRPr lang="sk-SK" sz="1800" dirty="0" smtClean="0"/>
          </a:p>
          <a:p>
            <a:r>
              <a:rPr lang="sk-SK" sz="1800" b="1" dirty="0"/>
              <a:t>Súčinová forma</a:t>
            </a:r>
            <a:r>
              <a:rPr lang="sk-SK" sz="1800" dirty="0"/>
              <a:t>- logický súčin základných logických súčtov (</a:t>
            </a:r>
            <a:r>
              <a:rPr lang="sk-SK" sz="1800" b="1" dirty="0" err="1"/>
              <a:t>maxtern</a:t>
            </a:r>
            <a:r>
              <a:rPr lang="sk-SK" sz="1800" dirty="0" smtClean="0"/>
              <a:t>).</a:t>
            </a:r>
            <a:endParaRPr lang="sk-SK" sz="1800" dirty="0"/>
          </a:p>
          <a:p>
            <a:r>
              <a:rPr lang="sk-SK" sz="1800" dirty="0"/>
              <a:t>Základný súčet je súčet všetkých nezávislých premenných pri ktorých závislá logická funkcia je v stave </a:t>
            </a:r>
            <a:r>
              <a:rPr lang="sk-SK" sz="1800" b="1" dirty="0"/>
              <a:t>logická 0</a:t>
            </a:r>
            <a:r>
              <a:rPr lang="sk-SK" sz="1800" dirty="0"/>
              <a:t>.</a:t>
            </a:r>
          </a:p>
          <a:p>
            <a:r>
              <a:rPr lang="sk-SK" sz="1800" dirty="0"/>
              <a:t>Nezávislá premenná sa zapisuje </a:t>
            </a:r>
            <a:r>
              <a:rPr lang="sk-SK" sz="1800" b="1" dirty="0"/>
              <a:t>priamo</a:t>
            </a:r>
            <a:r>
              <a:rPr lang="sk-SK" sz="1800" dirty="0"/>
              <a:t>, ak jej hodnota je </a:t>
            </a:r>
            <a:r>
              <a:rPr lang="sk-SK" sz="1800" b="1" dirty="0"/>
              <a:t>log.0</a:t>
            </a:r>
            <a:r>
              <a:rPr lang="sk-SK" sz="1800" dirty="0"/>
              <a:t>. </a:t>
            </a:r>
            <a:endParaRPr lang="sk-SK" sz="1800" dirty="0" smtClean="0"/>
          </a:p>
          <a:p>
            <a:r>
              <a:rPr lang="sk-SK" sz="1800" dirty="0" smtClean="0"/>
              <a:t>Ak </a:t>
            </a:r>
            <a:r>
              <a:rPr lang="sk-SK" sz="1800" dirty="0"/>
              <a:t>nadobúda hodnotu </a:t>
            </a:r>
            <a:r>
              <a:rPr lang="sk-SK" sz="1800" b="1" dirty="0"/>
              <a:t>log.1</a:t>
            </a:r>
            <a:r>
              <a:rPr lang="sk-SK" sz="1800" dirty="0"/>
              <a:t>, zapisuje sa s </a:t>
            </a:r>
            <a:r>
              <a:rPr lang="sk-SK" sz="1800" b="1" dirty="0"/>
              <a:t>negáciou</a:t>
            </a:r>
            <a:r>
              <a:rPr lang="sk-SK" sz="1800" dirty="0"/>
              <a:t>.</a:t>
            </a:r>
            <a:r>
              <a:rPr lang="sk-SK" sz="1800" b="1" dirty="0"/>
              <a:t> </a:t>
            </a:r>
            <a:endParaRPr lang="sk-SK" sz="1800" b="1" dirty="0" smtClean="0"/>
          </a:p>
          <a:p>
            <a:r>
              <a:rPr lang="sk-SK" sz="1800" dirty="0" smtClean="0"/>
              <a:t>Je </a:t>
            </a:r>
            <a:r>
              <a:rPr lang="sk-SK" sz="1800" dirty="0"/>
              <a:t>to </a:t>
            </a:r>
            <a:r>
              <a:rPr lang="sk-SK" sz="1800" b="1" dirty="0"/>
              <a:t>úplná normálna </a:t>
            </a:r>
            <a:r>
              <a:rPr lang="sk-SK" sz="1800" b="1" dirty="0" err="1"/>
              <a:t>konjuktíva</a:t>
            </a:r>
            <a:r>
              <a:rPr lang="sk-SK" sz="1800" b="1" dirty="0"/>
              <a:t> forma</a:t>
            </a:r>
            <a:r>
              <a:rPr lang="sk-SK" sz="1800" dirty="0"/>
              <a:t>. Skratka KOF.</a:t>
            </a:r>
          </a:p>
          <a:p>
            <a:endParaRPr lang="sk-SK" sz="1800" dirty="0"/>
          </a:p>
          <a:p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687374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Minimalizácia logickej funkcie pomocou K. </a:t>
            </a:r>
            <a:r>
              <a:rPr lang="sk-SK" sz="2800" dirty="0"/>
              <a:t>m</a:t>
            </a:r>
            <a:r>
              <a:rPr lang="sk-SK" sz="2800" dirty="0" smtClean="0"/>
              <a:t>apy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2000" dirty="0" smtClean="0"/>
              <a:t>Združovanie </a:t>
            </a:r>
            <a:r>
              <a:rPr lang="sk-SK" sz="2000" dirty="0"/>
              <a:t>susedných štvorčekov do pravidelných konfigurácií</a:t>
            </a:r>
            <a:r>
              <a:rPr lang="sk-SK" sz="2000" dirty="0" smtClean="0"/>
              <a:t>.</a:t>
            </a:r>
          </a:p>
          <a:p>
            <a:r>
              <a:rPr lang="sk-SK" sz="2000" dirty="0"/>
              <a:t>Susedné políčka sú tie, ktoré sa dotýkajú </a:t>
            </a:r>
            <a:r>
              <a:rPr lang="sk-SK" sz="2000" dirty="0" smtClean="0"/>
              <a:t>hranou, okraje mapy sa správajú tak, ako by boli spojené. </a:t>
            </a:r>
          </a:p>
          <a:p>
            <a:r>
              <a:rPr lang="sk-SK" sz="2000" dirty="0"/>
              <a:t>Počet združených susedných štvorčekov musí byť len 2</a:t>
            </a:r>
            <a:r>
              <a:rPr lang="sk-SK" sz="2000" baseline="30000" dirty="0"/>
              <a:t>K</a:t>
            </a:r>
            <a:r>
              <a:rPr lang="sk-SK" sz="2000" dirty="0"/>
              <a:t>, t.j. 1,2,4,8,16,... vo štvorcovom alebo obdĺžnikovom zoskupení</a:t>
            </a:r>
            <a:r>
              <a:rPr lang="sk-SK" sz="2000" dirty="0" smtClean="0"/>
              <a:t>.</a:t>
            </a:r>
          </a:p>
          <a:p>
            <a:r>
              <a:rPr lang="sk-SK" sz="2000" dirty="0"/>
              <a:t>Konfigurácie sú pravidelné obrazce združujúce susedné políčka s hodnotou 1, ktoré orámujeme kontúrou.</a:t>
            </a:r>
          </a:p>
          <a:p>
            <a:r>
              <a:rPr lang="sk-SK" sz="2000" dirty="0"/>
              <a:t>Snažíme sa o čo najmenší počet najrozmernejších kontúr, pretože každej kontúre zodpovedá jeden redukovaný základný logický súčin.</a:t>
            </a:r>
          </a:p>
          <a:p>
            <a:r>
              <a:rPr lang="sk-SK" sz="1800" dirty="0"/>
              <a:t>Plochy vytvorené konfiguráciami sa môžu prekrývať, to znamená že políčko môže patriť do viacerých kontúr.</a:t>
            </a:r>
          </a:p>
          <a:p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3431953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Výpis minimalizovanej logickej funkcie</a:t>
            </a:r>
            <a:endParaRPr lang="sk-SK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40768"/>
                <a:ext cx="8229600" cy="4785395"/>
              </a:xfrm>
            </p:spPr>
            <p:txBody>
              <a:bodyPr>
                <a:normAutofit/>
              </a:bodyPr>
              <a:lstStyle/>
              <a:p>
                <a:r>
                  <a:rPr lang="sk-SK" sz="2000" dirty="0"/>
                  <a:t>Ak je kontúra v oblasti, kde nezávisle premenná nadobúda hodnotu log.1, napíšeme písmeno premennej priamo ( A ).</a:t>
                </a:r>
              </a:p>
              <a:p>
                <a:r>
                  <a:rPr lang="sk-SK" sz="2000" dirty="0" smtClean="0"/>
                  <a:t>Ak </a:t>
                </a:r>
                <a:r>
                  <a:rPr lang="sk-SK" sz="2000" dirty="0"/>
                  <a:t>je kontúra v oblasti, kde nezávisle premenná nadobúda hodnotu log.0, napíšeme písmeno premennej s negáciou  (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sk-SK" sz="2000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sk-SK" sz="2000">
                            <a:latin typeface="Cambria Math"/>
                          </a:rPr>
                          <m:t>A</m:t>
                        </m:r>
                      </m:e>
                    </m:acc>
                  </m:oMath>
                </a14:m>
                <a:r>
                  <a:rPr lang="sk-SK" sz="2000" dirty="0"/>
                  <a:t> ).</a:t>
                </a:r>
              </a:p>
              <a:p>
                <a:r>
                  <a:rPr lang="sk-SK" sz="2000" dirty="0" smtClean="0"/>
                  <a:t>Ak </a:t>
                </a:r>
                <a:r>
                  <a:rPr lang="sk-SK" sz="2000" dirty="0"/>
                  <a:t>kontúra zasahuje do oboch oblasti, t.j. aj do oblasti log.0, aj do oblasti log.1, premennú vynecháme</a:t>
                </a:r>
                <a:r>
                  <a:rPr lang="sk-SK" sz="2000" dirty="0" smtClean="0"/>
                  <a:t>.</a:t>
                </a:r>
              </a:p>
              <a:p>
                <a:endParaRPr lang="sk-SK" sz="1800" dirty="0"/>
              </a:p>
              <a:p>
                <a:r>
                  <a:rPr lang="sk-SK" sz="2000" dirty="0"/>
                  <a:t>Zápis funkcie dostaneme priamo v minimálnej súčtovej forme , t.j. ako súčet redukovaných súčinov, ktoré definujú každú kontúru, kde je hodnota funkcie 1</a:t>
                </a:r>
                <a:r>
                  <a:rPr lang="sk-SK" sz="2000" dirty="0" smtClean="0"/>
                  <a:t>.</a:t>
                </a:r>
                <a:endParaRPr lang="sk-SK" sz="2000" dirty="0"/>
              </a:p>
              <a:p>
                <a:r>
                  <a:rPr lang="sk-SK" sz="1800" b="1" dirty="0" smtClean="0"/>
                  <a:t>Poznámka: </a:t>
                </a:r>
                <a:r>
                  <a:rPr lang="sk-SK" sz="1800" dirty="0" smtClean="0"/>
                  <a:t>Nepoužité </a:t>
                </a:r>
                <a:r>
                  <a:rPr lang="sk-SK" sz="1800" dirty="0"/>
                  <a:t>premenné, ktoré môžu mať hodnotu 1 aj 0 a sú označené x, považujeme sa takú hodnotu, ktorá je výhodnejšia na uzavretie väčšej kontúry, </a:t>
                </a:r>
                <a:r>
                  <a:rPr lang="sk-SK" sz="1800" dirty="0" smtClean="0"/>
                  <a:t>(ale </a:t>
                </a:r>
                <a:r>
                  <a:rPr lang="sk-SK" sz="1800" dirty="0"/>
                  <a:t>nie na zväčšenie počtu </a:t>
                </a:r>
                <a:r>
                  <a:rPr lang="sk-SK" sz="1800" dirty="0" smtClean="0"/>
                  <a:t>kontúr ).</a:t>
                </a:r>
                <a:endParaRPr lang="sk-SK" sz="1800" dirty="0"/>
              </a:p>
              <a:p>
                <a:endParaRPr lang="sk-SK" sz="1800" dirty="0"/>
              </a:p>
              <a:p>
                <a:endParaRPr lang="sk-SK" sz="18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40768"/>
                <a:ext cx="8229600" cy="4785395"/>
              </a:xfrm>
              <a:blipFill rotWithShape="1">
                <a:blip r:embed="rId2"/>
                <a:stretch>
                  <a:fillRect l="-593" t="-637" r="-74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66472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Analýza a syntéza logického obvodu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sk-SK" sz="1800" b="1" dirty="0" smtClean="0"/>
              <a:t>Analýza logického obvodu </a:t>
            </a:r>
            <a:r>
              <a:rPr lang="sk-SK" sz="1800" dirty="0" smtClean="0"/>
              <a:t>- rozbor </a:t>
            </a:r>
            <a:r>
              <a:rPr lang="sk-SK" sz="1800" dirty="0"/>
              <a:t>činnosti už realizovaného obvodu. </a:t>
            </a:r>
            <a:endParaRPr lang="sk-SK" sz="1800" b="1" dirty="0"/>
          </a:p>
          <a:p>
            <a:r>
              <a:rPr lang="sk-SK" sz="1800" dirty="0"/>
              <a:t>Postup:</a:t>
            </a:r>
          </a:p>
          <a:p>
            <a:r>
              <a:rPr lang="sk-SK" sz="1800" dirty="0" smtClean="0"/>
              <a:t>v </a:t>
            </a:r>
            <a:r>
              <a:rPr lang="sk-SK" sz="1800" dirty="0"/>
              <a:t>schéme zapíšeme výstupné funkcie členov</a:t>
            </a:r>
          </a:p>
          <a:p>
            <a:r>
              <a:rPr lang="sk-SK" sz="1800" dirty="0" smtClean="0"/>
              <a:t>podľa </a:t>
            </a:r>
            <a:r>
              <a:rPr lang="sk-SK" sz="1800" dirty="0"/>
              <a:t>väzieb určíme </a:t>
            </a:r>
            <a:r>
              <a:rPr lang="sk-SK" sz="1800" dirty="0" err="1"/>
              <a:t>algebraický</a:t>
            </a:r>
            <a:r>
              <a:rPr lang="sk-SK" sz="1800" dirty="0"/>
              <a:t> výraz</a:t>
            </a:r>
          </a:p>
          <a:p>
            <a:r>
              <a:rPr lang="sk-SK" sz="1800" dirty="0" smtClean="0"/>
              <a:t>zostavíme </a:t>
            </a:r>
            <a:r>
              <a:rPr lang="sk-SK" sz="1800" dirty="0" err="1"/>
              <a:t>pravdivostnú</a:t>
            </a:r>
            <a:r>
              <a:rPr lang="sk-SK" sz="1800" dirty="0"/>
              <a:t> </a:t>
            </a:r>
            <a:r>
              <a:rPr lang="sk-SK" sz="1800" dirty="0" smtClean="0"/>
              <a:t>tabuľku</a:t>
            </a:r>
          </a:p>
          <a:p>
            <a:endParaRPr lang="sk-SK" sz="1800" dirty="0"/>
          </a:p>
          <a:p>
            <a:r>
              <a:rPr lang="sk-SK" sz="1800" b="1" dirty="0" smtClean="0"/>
              <a:t>Syntéza logického obvodu </a:t>
            </a:r>
            <a:r>
              <a:rPr lang="sk-SK" sz="1800" dirty="0"/>
              <a:t>- návrh obvodu z existujúcej </a:t>
            </a:r>
            <a:r>
              <a:rPr lang="sk-SK" sz="1800" dirty="0" err="1"/>
              <a:t>pravdivostnej</a:t>
            </a:r>
            <a:r>
              <a:rPr lang="sk-SK" sz="1800" dirty="0"/>
              <a:t> </a:t>
            </a:r>
            <a:r>
              <a:rPr lang="sk-SK" sz="1800" dirty="0" smtClean="0"/>
              <a:t>tabuľky.</a:t>
            </a:r>
            <a:endParaRPr lang="sk-SK" sz="1800" dirty="0"/>
          </a:p>
          <a:p>
            <a:r>
              <a:rPr lang="sk-SK" sz="1800" dirty="0"/>
              <a:t>Kritéria návrhu</a:t>
            </a:r>
            <a:r>
              <a:rPr lang="sk-SK" sz="1800" dirty="0" smtClean="0"/>
              <a:t>:</a:t>
            </a:r>
          </a:p>
          <a:p>
            <a:r>
              <a:rPr lang="sk-SK" sz="1800" dirty="0" smtClean="0"/>
              <a:t>NAND</a:t>
            </a:r>
            <a:endParaRPr lang="sk-SK" sz="1800" dirty="0"/>
          </a:p>
          <a:p>
            <a:r>
              <a:rPr lang="sk-SK" sz="1800" dirty="0" smtClean="0"/>
              <a:t>NOR</a:t>
            </a:r>
          </a:p>
          <a:p>
            <a:r>
              <a:rPr lang="sk-SK" sz="1800" dirty="0" smtClean="0"/>
              <a:t>Pomocou obvodov </a:t>
            </a:r>
            <a:r>
              <a:rPr lang="sk-SK" sz="1800" dirty="0" err="1" smtClean="0"/>
              <a:t>multiplexor</a:t>
            </a:r>
            <a:r>
              <a:rPr lang="sk-SK" sz="1800" dirty="0" smtClean="0"/>
              <a:t>, </a:t>
            </a:r>
            <a:r>
              <a:rPr lang="sk-SK" sz="1800" dirty="0" err="1" smtClean="0"/>
              <a:t>dekóder</a:t>
            </a:r>
            <a:r>
              <a:rPr lang="sk-SK" sz="1800" dirty="0" smtClean="0"/>
              <a:t>, X-OR</a:t>
            </a:r>
            <a:endParaRPr lang="sk-SK" sz="1800" dirty="0"/>
          </a:p>
          <a:p>
            <a:endParaRPr lang="sk-SK" sz="1800" dirty="0"/>
          </a:p>
          <a:p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4123264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Klasifikácia logických obvodov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sk-SK" sz="2000" b="1" dirty="0"/>
              <a:t>P</a:t>
            </a:r>
            <a:r>
              <a:rPr lang="sk-SK" sz="2000" b="1" dirty="0" smtClean="0"/>
              <a:t>odľa </a:t>
            </a:r>
            <a:r>
              <a:rPr lang="sk-SK" sz="2000" b="1" dirty="0"/>
              <a:t>technológie výroby :</a:t>
            </a:r>
          </a:p>
          <a:p>
            <a:r>
              <a:rPr lang="sk-SK" sz="2000" dirty="0" smtClean="0"/>
              <a:t>TTL </a:t>
            </a:r>
            <a:r>
              <a:rPr lang="sk-SK" sz="2000" dirty="0"/>
              <a:t>logika- vyrobené z bipolárnych tranzistorov (riadené prúdom)</a:t>
            </a:r>
          </a:p>
          <a:p>
            <a:r>
              <a:rPr lang="sk-SK" sz="2000" dirty="0" smtClean="0"/>
              <a:t>CMOS </a:t>
            </a:r>
            <a:r>
              <a:rPr lang="sk-SK" sz="2000" dirty="0"/>
              <a:t>logika- vyrobené z </a:t>
            </a:r>
            <a:r>
              <a:rPr lang="sk-SK" sz="2000" dirty="0" err="1"/>
              <a:t>unipolárnych</a:t>
            </a:r>
            <a:r>
              <a:rPr lang="sk-SK" sz="2000" dirty="0"/>
              <a:t>  tranzistorov (riadené napätím)</a:t>
            </a:r>
          </a:p>
          <a:p>
            <a:pPr marL="0" indent="0">
              <a:buNone/>
            </a:pPr>
            <a:r>
              <a:rPr lang="sk-SK" sz="2000" dirty="0"/>
              <a:t> </a:t>
            </a:r>
          </a:p>
          <a:p>
            <a:r>
              <a:rPr lang="sk-SK" sz="2000" b="1" dirty="0"/>
              <a:t>P</a:t>
            </a:r>
            <a:r>
              <a:rPr lang="sk-SK" sz="2000" b="1" dirty="0" smtClean="0"/>
              <a:t>odľa </a:t>
            </a:r>
            <a:r>
              <a:rPr lang="sk-SK" sz="2000" b="1" dirty="0"/>
              <a:t>použitia :</a:t>
            </a:r>
          </a:p>
          <a:p>
            <a:r>
              <a:rPr lang="sk-SK" sz="2000" dirty="0" smtClean="0"/>
              <a:t>komerčné </a:t>
            </a:r>
            <a:r>
              <a:rPr lang="sk-SK" sz="2000" dirty="0"/>
              <a:t>7400</a:t>
            </a:r>
          </a:p>
          <a:p>
            <a:r>
              <a:rPr lang="sk-SK" sz="2000" dirty="0" smtClean="0"/>
              <a:t>MIL </a:t>
            </a:r>
            <a:r>
              <a:rPr lang="sk-SK" sz="2000" dirty="0"/>
              <a:t>„vojenské“- väčší rozsah pracovných teplôt, väčšie prúdové a napäťové limity, väčšia spoľahlivosť </a:t>
            </a:r>
            <a:r>
              <a:rPr lang="sk-SK" sz="2000" dirty="0" smtClean="0"/>
              <a:t>5400,8400.</a:t>
            </a:r>
            <a:endParaRPr lang="sk-SK" sz="2000" dirty="0"/>
          </a:p>
          <a:p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3032480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Vlastnosti logických obvodov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sk-SK" sz="1800" b="1" dirty="0"/>
              <a:t>TTL logika</a:t>
            </a:r>
            <a:endParaRPr lang="sk-SK" sz="1800" dirty="0"/>
          </a:p>
          <a:p>
            <a:r>
              <a:rPr lang="sk-SK" sz="1800" dirty="0" smtClean="0"/>
              <a:t>nevýhodou </a:t>
            </a:r>
            <a:r>
              <a:rPr lang="sk-SK" sz="1800" dirty="0"/>
              <a:t>je vysoká prúdová spotreba (100mW/hradlo -74xx, 2mW/hradlo - 74LSxx </a:t>
            </a:r>
            <a:r>
              <a:rPr lang="sk-SK" sz="1800" dirty="0" err="1"/>
              <a:t>Shotkyho</a:t>
            </a:r>
            <a:r>
              <a:rPr lang="sk-SK" sz="1800" dirty="0"/>
              <a:t> TTL) </a:t>
            </a:r>
          </a:p>
          <a:p>
            <a:r>
              <a:rPr lang="sk-SK" sz="1800" dirty="0" smtClean="0"/>
              <a:t>výhodou </a:t>
            </a:r>
            <a:r>
              <a:rPr lang="sk-SK" sz="1800" dirty="0"/>
              <a:t>je vysoká rýchlosť (obvod 74Fxx – medzná frekvencia125 MHz</a:t>
            </a:r>
            <a:r>
              <a:rPr lang="sk-SK" sz="1800" dirty="0" smtClean="0"/>
              <a:t>).</a:t>
            </a:r>
            <a:endParaRPr lang="sk-SK" sz="1800" dirty="0"/>
          </a:p>
          <a:p>
            <a:r>
              <a:rPr lang="sk-SK" sz="1800" dirty="0"/>
              <a:t>                         </a:t>
            </a:r>
          </a:p>
          <a:p>
            <a:r>
              <a:rPr lang="sk-SK" sz="1800" b="1" dirty="0"/>
              <a:t>CMOS logika</a:t>
            </a:r>
            <a:endParaRPr lang="sk-SK" sz="1800" dirty="0"/>
          </a:p>
          <a:p>
            <a:r>
              <a:rPr lang="sk-SK" sz="1800" dirty="0" smtClean="0"/>
              <a:t>jednoduchá </a:t>
            </a:r>
            <a:r>
              <a:rPr lang="sk-SK" sz="1800" dirty="0"/>
              <a:t>štruktúra hradla- vysoká hustota integrácie</a:t>
            </a:r>
          </a:p>
          <a:p>
            <a:r>
              <a:rPr lang="sk-SK" sz="1800" dirty="0" smtClean="0"/>
              <a:t>napájanie </a:t>
            </a:r>
            <a:r>
              <a:rPr lang="sk-SK" sz="1800" dirty="0"/>
              <a:t>3÷18V (pre TTL 5V)</a:t>
            </a:r>
          </a:p>
          <a:p>
            <a:r>
              <a:rPr lang="sk-SK" sz="1800" dirty="0" smtClean="0"/>
              <a:t>minimálny </a:t>
            </a:r>
            <a:r>
              <a:rPr lang="sk-SK" sz="1800" dirty="0"/>
              <a:t>prúdový odber  (1nW/hradlo)</a:t>
            </a:r>
          </a:p>
          <a:p>
            <a:r>
              <a:rPr lang="sk-SK" sz="1800" dirty="0" smtClean="0"/>
              <a:t>citlivé </a:t>
            </a:r>
            <a:r>
              <a:rPr lang="sk-SK" sz="1800" dirty="0"/>
              <a:t>na elektrostatický náboj</a:t>
            </a:r>
          </a:p>
          <a:p>
            <a:r>
              <a:rPr lang="sk-SK" sz="1800" dirty="0" smtClean="0"/>
              <a:t>malá </a:t>
            </a:r>
            <a:r>
              <a:rPr lang="sk-SK" sz="1800" dirty="0"/>
              <a:t>rýchlosť, čo je  dôsledok izolovanej elektródy </a:t>
            </a:r>
            <a:r>
              <a:rPr lang="sk-SK" sz="1800" dirty="0" err="1"/>
              <a:t>unipolárneho</a:t>
            </a:r>
            <a:r>
              <a:rPr lang="sk-SK" sz="1800" dirty="0"/>
              <a:t> tranzistora</a:t>
            </a:r>
          </a:p>
          <a:p>
            <a:r>
              <a:rPr lang="sk-SK" sz="1800" dirty="0" smtClean="0"/>
              <a:t>neschopnosť </a:t>
            </a:r>
            <a:r>
              <a:rPr lang="sk-SK" sz="1800" dirty="0"/>
              <a:t>dodávať alebo odoberať prúd v dôsledku vysokej výstupnej </a:t>
            </a:r>
            <a:r>
              <a:rPr lang="sk-SK" sz="1800" dirty="0" smtClean="0"/>
              <a:t>impedancie.</a:t>
            </a:r>
            <a:endParaRPr lang="sk-SK" sz="1800" dirty="0"/>
          </a:p>
          <a:p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1073233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Základné vlastnosti TTL obvodov</a:t>
            </a:r>
            <a:endParaRPr lang="sk-SK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2776"/>
                <a:ext cx="8229600" cy="4713387"/>
              </a:xfrm>
            </p:spPr>
            <p:txBody>
              <a:bodyPr>
                <a:normAutofit/>
              </a:bodyPr>
              <a:lstStyle/>
              <a:p>
                <a:r>
                  <a:rPr lang="sk-SK" sz="1800" b="1" dirty="0"/>
                  <a:t>N</a:t>
                </a:r>
                <a:r>
                  <a:rPr lang="sk-SK" sz="1800" b="1" dirty="0" smtClean="0"/>
                  <a:t>apájacie </a:t>
                </a:r>
                <a:r>
                  <a:rPr lang="sk-SK" sz="1800" b="1" dirty="0"/>
                  <a:t>napätie</a:t>
                </a:r>
                <a:r>
                  <a:rPr lang="sk-SK" sz="1800" dirty="0"/>
                  <a:t> Ucc=5V </a:t>
                </a:r>
                <a14:m>
                  <m:oMath xmlns:m="http://schemas.openxmlformats.org/officeDocument/2006/math">
                    <m:r>
                      <a:rPr lang="sk-SK" sz="1800" i="1">
                        <a:latin typeface="Cambria Math"/>
                      </a:rPr>
                      <m:t>±</m:t>
                    </m:r>
                  </m:oMath>
                </a14:m>
                <a:r>
                  <a:rPr lang="sk-SK" sz="1800" dirty="0"/>
                  <a:t>5%, </a:t>
                </a:r>
                <a14:m>
                  <m:oMath xmlns:m="http://schemas.openxmlformats.org/officeDocument/2006/math">
                    <m:r>
                      <a:rPr lang="sk-SK" sz="1800" i="1">
                        <a:latin typeface="Cambria Math"/>
                      </a:rPr>
                      <m:t>±</m:t>
                    </m:r>
                  </m:oMath>
                </a14:m>
                <a:r>
                  <a:rPr lang="sk-SK" sz="1800" dirty="0"/>
                  <a:t>0,25V</a:t>
                </a:r>
              </a:p>
              <a:p>
                <a:r>
                  <a:rPr lang="sk-SK" sz="1800" b="1" dirty="0"/>
                  <a:t>M</a:t>
                </a:r>
                <a:r>
                  <a:rPr lang="sk-SK" sz="1800" b="1" dirty="0" smtClean="0"/>
                  <a:t>ax</a:t>
                </a:r>
                <a:r>
                  <a:rPr lang="sk-SK" sz="1800" b="1" dirty="0"/>
                  <a:t>. napätie</a:t>
                </a:r>
                <a:r>
                  <a:rPr lang="sk-SK" sz="1800" dirty="0"/>
                  <a:t> ktoré možno trvale pripojiť na vstup log. obvodu </a:t>
                </a:r>
                <a:r>
                  <a:rPr lang="sk-SK" sz="1800" dirty="0" smtClean="0"/>
                  <a:t>U</a:t>
                </a:r>
                <a:r>
                  <a:rPr lang="sk-SK" sz="1800" baseline="-25000" dirty="0" smtClean="0"/>
                  <a:t>i</a:t>
                </a:r>
                <a:r>
                  <a:rPr lang="sk-SK" sz="1800" dirty="0" smtClean="0"/>
                  <a:t>max=5,5V</a:t>
                </a:r>
              </a:p>
              <a:p>
                <a:r>
                  <a:rPr lang="sk-SK" sz="1800" b="1" dirty="0" smtClean="0"/>
                  <a:t>Napäťové charakteristiky TTL obvodov:</a:t>
                </a:r>
                <a:endParaRPr lang="sk-SK" sz="1800" b="1" dirty="0"/>
              </a:p>
              <a:p>
                <a:pPr marL="0" indent="0">
                  <a:buNone/>
                </a:pPr>
                <a:endParaRPr lang="sk-SK" sz="18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2776"/>
                <a:ext cx="8229600" cy="4713387"/>
              </a:xfrm>
              <a:blipFill rotWithShape="1">
                <a:blip r:embed="rId2"/>
                <a:stretch>
                  <a:fillRect l="-444" t="-647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492896"/>
            <a:ext cx="6600089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0969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Statické parametre TTL </a:t>
            </a:r>
            <a:r>
              <a:rPr lang="sk-SK" sz="2800" dirty="0" smtClean="0"/>
              <a:t>logiky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1800" dirty="0" smtClean="0"/>
              <a:t>vstupné </a:t>
            </a:r>
            <a:r>
              <a:rPr lang="sk-SK" sz="1800" dirty="0"/>
              <a:t>napätie pre úroveň H (log. 1)     	U</a:t>
            </a:r>
            <a:r>
              <a:rPr lang="sk-SK" sz="1800" baseline="-25000" dirty="0"/>
              <a:t>IH</a:t>
            </a:r>
            <a:r>
              <a:rPr lang="sk-SK" sz="1800" dirty="0"/>
              <a:t> ≥ 2 V,</a:t>
            </a:r>
          </a:p>
          <a:p>
            <a:r>
              <a:rPr lang="sk-SK" sz="1800" dirty="0" smtClean="0"/>
              <a:t>vstupné </a:t>
            </a:r>
            <a:r>
              <a:rPr lang="sk-SK" sz="1800" dirty="0"/>
              <a:t>napätie pre úroveň L (log. 0)      	U</a:t>
            </a:r>
            <a:r>
              <a:rPr lang="sk-SK" sz="1800" baseline="-25000" dirty="0"/>
              <a:t>IL</a:t>
            </a:r>
            <a:r>
              <a:rPr lang="sk-SK" sz="1800" dirty="0"/>
              <a:t> ≤ 0,8 V,</a:t>
            </a:r>
          </a:p>
          <a:p>
            <a:r>
              <a:rPr lang="sk-SK" sz="1800" dirty="0" smtClean="0"/>
              <a:t>výstupné </a:t>
            </a:r>
            <a:r>
              <a:rPr lang="sk-SK" sz="1800" dirty="0"/>
              <a:t>napätie pre úroveň H    	</a:t>
            </a:r>
            <a:r>
              <a:rPr lang="sk-SK" sz="1800" dirty="0" smtClean="0"/>
              <a:t>	U</a:t>
            </a:r>
            <a:r>
              <a:rPr lang="sk-SK" sz="1800" baseline="-25000" dirty="0" smtClean="0"/>
              <a:t>OH</a:t>
            </a:r>
            <a:r>
              <a:rPr lang="sk-SK" sz="1800" dirty="0" smtClean="0"/>
              <a:t> </a:t>
            </a:r>
            <a:r>
              <a:rPr lang="sk-SK" sz="1800" dirty="0"/>
              <a:t>≥ 2,4 V,</a:t>
            </a:r>
          </a:p>
          <a:p>
            <a:r>
              <a:rPr lang="sk-SK" sz="1800" dirty="0" smtClean="0"/>
              <a:t>výstupné </a:t>
            </a:r>
            <a:r>
              <a:rPr lang="sk-SK" sz="1800" dirty="0"/>
              <a:t>napätie pre úroveň L    	</a:t>
            </a:r>
            <a:r>
              <a:rPr lang="sk-SK" sz="1800" dirty="0" smtClean="0"/>
              <a:t>	U</a:t>
            </a:r>
            <a:r>
              <a:rPr lang="sk-SK" sz="1800" baseline="-25000" dirty="0" smtClean="0"/>
              <a:t>OL</a:t>
            </a:r>
            <a:r>
              <a:rPr lang="sk-SK" sz="1800" dirty="0" smtClean="0"/>
              <a:t> </a:t>
            </a:r>
            <a:r>
              <a:rPr lang="sk-SK" sz="1800" dirty="0"/>
              <a:t>≤ 0,4 V,</a:t>
            </a:r>
          </a:p>
          <a:p>
            <a:r>
              <a:rPr lang="sk-SK" sz="1800" dirty="0"/>
              <a:t> </a:t>
            </a:r>
          </a:p>
          <a:p>
            <a:r>
              <a:rPr lang="sk-SK" sz="1800" dirty="0"/>
              <a:t>Rozhodovacia úroveň – 1,4 V, zakázané napätie (0,4V až 2V</a:t>
            </a:r>
            <a:r>
              <a:rPr lang="sk-SK" sz="1800" dirty="0" smtClean="0"/>
              <a:t>)</a:t>
            </a:r>
          </a:p>
          <a:p>
            <a:r>
              <a:rPr lang="sk-SK" sz="1800" dirty="0" smtClean="0"/>
              <a:t>vstupný </a:t>
            </a:r>
            <a:r>
              <a:rPr lang="sk-SK" sz="1800" dirty="0"/>
              <a:t>prúd pri úrovni H (jeden vstup) 	I</a:t>
            </a:r>
            <a:r>
              <a:rPr lang="sk-SK" sz="1800" baseline="-25000" dirty="0"/>
              <a:t>IH</a:t>
            </a:r>
            <a:r>
              <a:rPr lang="sk-SK" sz="1800" dirty="0"/>
              <a:t> &lt; 1,6 </a:t>
            </a:r>
            <a:r>
              <a:rPr lang="sk-SK" sz="1800" dirty="0" err="1"/>
              <a:t>mA</a:t>
            </a:r>
            <a:r>
              <a:rPr lang="sk-SK" sz="1800" dirty="0"/>
              <a:t>,</a:t>
            </a:r>
          </a:p>
          <a:p>
            <a:r>
              <a:rPr lang="sk-SK" sz="1800" dirty="0" smtClean="0"/>
              <a:t>vstupný </a:t>
            </a:r>
            <a:r>
              <a:rPr lang="sk-SK" sz="1800" dirty="0"/>
              <a:t>prúd pri úrovni L (jeden vstup) 	I</a:t>
            </a:r>
            <a:r>
              <a:rPr lang="sk-SK" sz="1800" baseline="-25000" dirty="0"/>
              <a:t>IL</a:t>
            </a:r>
            <a:r>
              <a:rPr lang="sk-SK" sz="1800" dirty="0"/>
              <a:t> &lt; 1 </a:t>
            </a:r>
            <a:r>
              <a:rPr lang="sk-SK" sz="1800" dirty="0" err="1"/>
              <a:t>mA</a:t>
            </a:r>
            <a:r>
              <a:rPr lang="sk-SK" sz="1800" dirty="0"/>
              <a:t>,</a:t>
            </a:r>
          </a:p>
          <a:p>
            <a:r>
              <a:rPr lang="sk-SK" sz="1800" b="1" dirty="0" smtClean="0"/>
              <a:t>logický zisk </a:t>
            </a:r>
            <a:r>
              <a:rPr lang="sk-SK" sz="1800" dirty="0" smtClean="0"/>
              <a:t>– udáva počet logických členov, ktoré možno pripojiť na výstup logického člena.</a:t>
            </a:r>
          </a:p>
          <a:p>
            <a:r>
              <a:rPr lang="sk-SK" sz="1800" dirty="0" smtClean="0"/>
              <a:t>odolnosť </a:t>
            </a:r>
            <a:r>
              <a:rPr lang="sk-SK" sz="1800" dirty="0"/>
              <a:t>proti </a:t>
            </a:r>
            <a:r>
              <a:rPr lang="sk-SK" sz="1800" dirty="0" smtClean="0"/>
              <a:t>rušeniu.</a:t>
            </a:r>
            <a:endParaRPr lang="sk-SK" sz="1800" dirty="0"/>
          </a:p>
          <a:p>
            <a:endParaRPr lang="sk-SK" sz="1800" dirty="0" smtClean="0"/>
          </a:p>
          <a:p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1342272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Informácia a signál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1800" b="1" dirty="0"/>
              <a:t>Informácia</a:t>
            </a:r>
            <a:r>
              <a:rPr lang="sk-SK" sz="1800" dirty="0"/>
              <a:t> je obecný abstraktný pojem, ktorý označuje obsah alebo význam tohto oznamu – dokumentu alebo slovného spojenia</a:t>
            </a:r>
            <a:r>
              <a:rPr lang="sk-SK" sz="1800" dirty="0" smtClean="0"/>
              <a:t>.</a:t>
            </a:r>
            <a:r>
              <a:rPr lang="sk-SK" sz="1800" dirty="0"/>
              <a:t> </a:t>
            </a:r>
            <a:endParaRPr lang="sk-SK" sz="1800" dirty="0" smtClean="0"/>
          </a:p>
          <a:p>
            <a:r>
              <a:rPr lang="sk-SK" sz="1800" dirty="0"/>
              <a:t>I</a:t>
            </a:r>
            <a:r>
              <a:rPr lang="sk-SK" sz="1800" dirty="0" smtClean="0"/>
              <a:t>nfor­mácie </a:t>
            </a:r>
            <a:r>
              <a:rPr lang="sk-SK" sz="1800" dirty="0"/>
              <a:t>sú údaje, čísla, znaky, povely, inštrukcie, príkazy, správy apod</a:t>
            </a:r>
            <a:r>
              <a:rPr lang="sk-SK" sz="1800" dirty="0" smtClean="0"/>
              <a:t>.</a:t>
            </a:r>
          </a:p>
          <a:p>
            <a:r>
              <a:rPr lang="sk-SK" sz="1800" b="1" dirty="0" smtClean="0"/>
              <a:t>Prenosový reťazec:</a:t>
            </a:r>
          </a:p>
          <a:p>
            <a:pPr marL="0" indent="0">
              <a:buNone/>
            </a:pPr>
            <a:endParaRPr lang="sk-SK" sz="1800" dirty="0" smtClean="0"/>
          </a:p>
          <a:p>
            <a:endParaRPr lang="sk-SK" sz="1800" dirty="0" smtClean="0"/>
          </a:p>
          <a:p>
            <a:endParaRPr lang="sk-SK" sz="1800" dirty="0"/>
          </a:p>
          <a:p>
            <a:endParaRPr lang="sk-SK" sz="1800" dirty="0" smtClean="0"/>
          </a:p>
          <a:p>
            <a:endParaRPr lang="sk-SK" sz="1800" b="1" dirty="0" smtClean="0"/>
          </a:p>
          <a:p>
            <a:r>
              <a:rPr lang="sk-SK" sz="1800" b="1" dirty="0" smtClean="0"/>
              <a:t>Signál </a:t>
            </a:r>
            <a:r>
              <a:rPr lang="sk-SK" sz="1800" b="1" dirty="0"/>
              <a:t>- fyzikálny nositeľ informácie.</a:t>
            </a:r>
            <a:endParaRPr lang="sk-SK" sz="1800" dirty="0"/>
          </a:p>
          <a:p>
            <a:r>
              <a:rPr lang="sk-SK" sz="1800" b="1" dirty="0"/>
              <a:t>	Analógový - </a:t>
            </a:r>
            <a:r>
              <a:rPr lang="sk-SK" sz="1800" dirty="0"/>
              <a:t>nadobúda nekonečný počet možných hodnôt</a:t>
            </a:r>
          </a:p>
          <a:p>
            <a:r>
              <a:rPr lang="sk-SK" sz="1800" dirty="0"/>
              <a:t>	</a:t>
            </a:r>
            <a:r>
              <a:rPr lang="sk-SK" sz="1800" b="1" dirty="0"/>
              <a:t>Číslicový (</a:t>
            </a:r>
            <a:r>
              <a:rPr lang="sk-SK" sz="1800" dirty="0"/>
              <a:t>digitálny</a:t>
            </a:r>
            <a:r>
              <a:rPr lang="sk-SK" sz="1800" b="1" dirty="0"/>
              <a:t>) - </a:t>
            </a:r>
            <a:r>
              <a:rPr lang="sk-SK" sz="1800" dirty="0"/>
              <a:t>nadobúda konečný počet možných hodnôt</a:t>
            </a:r>
          </a:p>
          <a:p>
            <a:r>
              <a:rPr lang="sk-SK" sz="1800" dirty="0"/>
              <a:t>V elektronike sa informácia prenáša zmenou napätia.</a:t>
            </a:r>
          </a:p>
          <a:p>
            <a:endParaRPr lang="sk-SK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61" y="2780928"/>
            <a:ext cx="7323527" cy="985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5270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Druhy rušenia, </a:t>
            </a:r>
            <a:r>
              <a:rPr lang="sk-SK" sz="2800" dirty="0" smtClean="0"/>
              <a:t>dynamické parametre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1800" dirty="0"/>
              <a:t>Zmeny napájacích napätí napájacích zdrojov, </a:t>
            </a:r>
            <a:endParaRPr lang="sk-SK" sz="1800" dirty="0" smtClean="0"/>
          </a:p>
          <a:p>
            <a:r>
              <a:rPr lang="sk-SK" sz="1800" dirty="0"/>
              <a:t>Ú</a:t>
            </a:r>
            <a:r>
              <a:rPr lang="sk-SK" sz="1800" dirty="0" smtClean="0"/>
              <a:t>bytky </a:t>
            </a:r>
            <a:r>
              <a:rPr lang="sk-SK" sz="1800" dirty="0"/>
              <a:t>napätí na napájacích alebo </a:t>
            </a:r>
            <a:r>
              <a:rPr lang="sk-SK" sz="1800" dirty="0" err="1"/>
              <a:t>zemniacich</a:t>
            </a:r>
            <a:r>
              <a:rPr lang="sk-SK" sz="1800" dirty="0"/>
              <a:t> vodičoch, </a:t>
            </a:r>
            <a:endParaRPr lang="sk-SK" sz="1800" dirty="0" smtClean="0"/>
          </a:p>
          <a:p>
            <a:r>
              <a:rPr lang="sk-SK" sz="1800" dirty="0"/>
              <a:t>K</a:t>
            </a:r>
            <a:r>
              <a:rPr lang="sk-SK" sz="1800" dirty="0" smtClean="0"/>
              <a:t>olísanie </a:t>
            </a:r>
            <a:r>
              <a:rPr lang="sk-SK" sz="1800" dirty="0"/>
              <a:t>úrovní signálov vplyvom tolerancií, záťaže, teploty. </a:t>
            </a:r>
          </a:p>
          <a:p>
            <a:r>
              <a:rPr lang="sk-SK" sz="1800" dirty="0"/>
              <a:t>Vlastné rušenie vznikajúce v číslicovom systéme napr. </a:t>
            </a:r>
            <a:r>
              <a:rPr lang="sk-SK" sz="1800" dirty="0" smtClean="0"/>
              <a:t>:</a:t>
            </a:r>
          </a:p>
          <a:p>
            <a:r>
              <a:rPr lang="sk-SK" sz="1800" dirty="0"/>
              <a:t>V</a:t>
            </a:r>
            <a:r>
              <a:rPr lang="sk-SK" sz="1800" dirty="0" smtClean="0"/>
              <a:t>plyvom </a:t>
            </a:r>
            <a:r>
              <a:rPr lang="sk-SK" sz="1800" dirty="0"/>
              <a:t>induktívnych alebo kapacitných väzieb (</a:t>
            </a:r>
            <a:r>
              <a:rPr lang="sk-SK" sz="1800" dirty="0" err="1"/>
              <a:t>presluch</a:t>
            </a:r>
            <a:r>
              <a:rPr lang="sk-SK" sz="1800" dirty="0"/>
              <a:t>) medzi vodičmi, </a:t>
            </a:r>
            <a:endParaRPr lang="sk-SK" sz="1800" dirty="0" smtClean="0"/>
          </a:p>
          <a:p>
            <a:r>
              <a:rPr lang="sk-SK" sz="1800" dirty="0"/>
              <a:t>V</a:t>
            </a:r>
            <a:r>
              <a:rPr lang="sk-SK" sz="1800" dirty="0" smtClean="0"/>
              <a:t>eľkými </a:t>
            </a:r>
            <a:r>
              <a:rPr lang="sk-SK" sz="1800" dirty="0"/>
              <a:t>prúdovými zmenami (</a:t>
            </a:r>
            <a:r>
              <a:rPr lang="sk-SK" sz="1800" dirty="0" err="1"/>
              <a:t>impulzami</a:t>
            </a:r>
            <a:r>
              <a:rPr lang="sk-SK" sz="1800" dirty="0"/>
              <a:t>) na spoločných napájacích </a:t>
            </a:r>
            <a:r>
              <a:rPr lang="sk-SK" sz="1800" dirty="0" smtClean="0"/>
              <a:t>rozvodoch,</a:t>
            </a:r>
          </a:p>
          <a:p>
            <a:r>
              <a:rPr lang="sk-SK" sz="1800" dirty="0"/>
              <a:t>O</a:t>
            </a:r>
            <a:r>
              <a:rPr lang="sk-SK" sz="1800" dirty="0" smtClean="0"/>
              <a:t>drazmi </a:t>
            </a:r>
            <a:r>
              <a:rPr lang="sk-SK" sz="1800" dirty="0"/>
              <a:t>signálov na neprispôsobených </a:t>
            </a:r>
            <a:r>
              <a:rPr lang="sk-SK" sz="1800" dirty="0" smtClean="0"/>
              <a:t>vedeniach</a:t>
            </a:r>
            <a:r>
              <a:rPr lang="sk-SK" sz="1800" dirty="0" smtClean="0"/>
              <a:t>.</a:t>
            </a:r>
          </a:p>
          <a:p>
            <a:r>
              <a:rPr lang="sk-SK" sz="2000" b="1" dirty="0"/>
              <a:t>dynamické parametre </a:t>
            </a:r>
            <a:r>
              <a:rPr lang="sk-SK" sz="2000" dirty="0"/>
              <a:t>– popisujú vlastnosti log. obvodov v dynamickom režime, t.j. počas prevádzky pri prenose signálu zo vstupu na </a:t>
            </a:r>
            <a:r>
              <a:rPr lang="sk-SK" sz="2000" dirty="0" smtClean="0"/>
              <a:t>výstup.</a:t>
            </a:r>
            <a:endParaRPr lang="sk-SK" sz="2000" dirty="0"/>
          </a:p>
          <a:p>
            <a:r>
              <a:rPr lang="sk-SK" sz="2000" dirty="0" smtClean="0"/>
              <a:t>doba </a:t>
            </a:r>
            <a:r>
              <a:rPr lang="sk-SK" sz="2000" dirty="0"/>
              <a:t>oneskorenia,</a:t>
            </a:r>
          </a:p>
          <a:p>
            <a:r>
              <a:rPr lang="sk-SK" sz="2000" dirty="0" smtClean="0"/>
              <a:t>dynamická </a:t>
            </a:r>
            <a:r>
              <a:rPr lang="sk-SK" sz="2000" dirty="0"/>
              <a:t>odolnosť proti rušeniu.</a:t>
            </a:r>
          </a:p>
          <a:p>
            <a:endParaRPr lang="sk-SK" sz="2000" dirty="0" smtClean="0"/>
          </a:p>
          <a:p>
            <a:pPr marL="0" indent="0">
              <a:buNone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6510746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Základný sortiment logických obvodov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sk-SK" sz="1800" b="1" dirty="0"/>
              <a:t>Technológia TTL: </a:t>
            </a:r>
            <a:r>
              <a:rPr lang="sk-SK" sz="1800" dirty="0"/>
              <a:t>- MH 7400 – 4 x 2 NAND (4 dvojvstupové hradlá NAND)</a:t>
            </a:r>
          </a:p>
          <a:p>
            <a:r>
              <a:rPr lang="sk-SK" sz="1800" dirty="0"/>
              <a:t>                              - MH 7402 – 4 x 2 NOR</a:t>
            </a:r>
          </a:p>
          <a:p>
            <a:r>
              <a:rPr lang="sk-SK" sz="1800" dirty="0"/>
              <a:t>                              - MH 7403 – 4 x 2 NAND</a:t>
            </a:r>
          </a:p>
          <a:p>
            <a:r>
              <a:rPr lang="sk-SK" sz="1800" dirty="0"/>
              <a:t>                              - MH 7404 – 6 x 1 </a:t>
            </a:r>
            <a:r>
              <a:rPr lang="sk-SK" sz="1800" dirty="0" smtClean="0"/>
              <a:t>NOT</a:t>
            </a:r>
            <a:endParaRPr lang="sk-SK" sz="1800" dirty="0"/>
          </a:p>
          <a:p>
            <a:r>
              <a:rPr lang="sk-SK" sz="1800" dirty="0"/>
              <a:t>                              - MH 7408 – 4 x 2 </a:t>
            </a:r>
            <a:r>
              <a:rPr lang="sk-SK" sz="1800" dirty="0" smtClean="0"/>
              <a:t>AND</a:t>
            </a:r>
            <a:endParaRPr lang="sk-SK" sz="1800" dirty="0"/>
          </a:p>
          <a:p>
            <a:r>
              <a:rPr lang="sk-SK" sz="1800" dirty="0"/>
              <a:t>                              - MH 7420 – 2 x 4 NAND</a:t>
            </a:r>
          </a:p>
          <a:p>
            <a:r>
              <a:rPr lang="sk-SK" sz="1800" dirty="0"/>
              <a:t> </a:t>
            </a:r>
          </a:p>
          <a:p>
            <a:r>
              <a:rPr lang="sk-SK" sz="1800" b="1" dirty="0"/>
              <a:t>Technológia CMOS: </a:t>
            </a:r>
            <a:r>
              <a:rPr lang="sk-SK" sz="1800" dirty="0"/>
              <a:t>- 4000 – 2 x 3 NOR</a:t>
            </a:r>
          </a:p>
          <a:p>
            <a:r>
              <a:rPr lang="sk-SK" sz="1800" dirty="0"/>
              <a:t>                                  - 4001 – 4 x 2 NOR</a:t>
            </a:r>
          </a:p>
          <a:p>
            <a:r>
              <a:rPr lang="sk-SK" sz="1800" dirty="0"/>
              <a:t>                                  - 4011 – 4 x 2 NAND</a:t>
            </a:r>
          </a:p>
          <a:p>
            <a:r>
              <a:rPr lang="sk-SK" sz="1800" dirty="0"/>
              <a:t>                                  - 4012 – 2 x 4 NAND</a:t>
            </a:r>
          </a:p>
          <a:p>
            <a:r>
              <a:rPr lang="sk-SK" sz="1800" dirty="0"/>
              <a:t>                                  - 4071 – 4 x 2 OR </a:t>
            </a:r>
          </a:p>
          <a:p>
            <a:r>
              <a:rPr lang="sk-SK" sz="1800" dirty="0"/>
              <a:t>                                  - 4072 – 2 x 4 OR</a:t>
            </a:r>
          </a:p>
          <a:p>
            <a:r>
              <a:rPr lang="sk-SK" sz="1800" dirty="0"/>
              <a:t>                                  - 4073 – 3 x 3 AND</a:t>
            </a:r>
          </a:p>
          <a:p>
            <a:r>
              <a:rPr lang="sk-SK" sz="1800" dirty="0"/>
              <a:t>                                  - 4081 – 4 x 2 AND </a:t>
            </a:r>
          </a:p>
          <a:p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1341678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Číselné sústavy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1800" dirty="0" smtClean="0"/>
              <a:t>Najbežnejšie používaná sústava, v</a:t>
            </a:r>
            <a:r>
              <a:rPr lang="sk-SK" sz="1800" dirty="0"/>
              <a:t> ktorej vykonávame písomné výpočty, je </a:t>
            </a:r>
            <a:r>
              <a:rPr lang="sk-SK" sz="1800" b="1" dirty="0"/>
              <a:t>desiatková sústava. </a:t>
            </a:r>
            <a:endParaRPr lang="sk-SK" sz="1800" b="1" dirty="0" smtClean="0"/>
          </a:p>
          <a:p>
            <a:r>
              <a:rPr lang="sk-SK" sz="1800" dirty="0" smtClean="0"/>
              <a:t>Jednotlivé </a:t>
            </a:r>
            <a:r>
              <a:rPr lang="sk-SK" sz="1800" dirty="0"/>
              <a:t>číslice čísla udávajú počty mocniny desať.</a:t>
            </a:r>
          </a:p>
          <a:p>
            <a:r>
              <a:rPr lang="sk-SK" sz="1800" dirty="0"/>
              <a:t>(4385)</a:t>
            </a:r>
            <a:r>
              <a:rPr lang="sk-SK" sz="1800" baseline="-25000" dirty="0"/>
              <a:t>10</a:t>
            </a:r>
            <a:r>
              <a:rPr lang="sk-SK" sz="1800" dirty="0"/>
              <a:t> = 4*10</a:t>
            </a:r>
            <a:r>
              <a:rPr lang="sk-SK" sz="1800" baseline="30000" dirty="0"/>
              <a:t>3</a:t>
            </a:r>
            <a:r>
              <a:rPr lang="sk-SK" sz="1800" dirty="0"/>
              <a:t> + 3*10</a:t>
            </a:r>
            <a:r>
              <a:rPr lang="sk-SK" sz="1800" baseline="30000" dirty="0"/>
              <a:t>2</a:t>
            </a:r>
            <a:r>
              <a:rPr lang="sk-SK" sz="1800" dirty="0"/>
              <a:t> + 8*10</a:t>
            </a:r>
            <a:r>
              <a:rPr lang="sk-SK" sz="1800" baseline="30000" dirty="0"/>
              <a:t>1</a:t>
            </a:r>
            <a:r>
              <a:rPr lang="sk-SK" sz="1800" dirty="0"/>
              <a:t> + </a:t>
            </a:r>
            <a:r>
              <a:rPr lang="sk-SK" sz="1800" dirty="0" smtClean="0"/>
              <a:t>5*10</a:t>
            </a:r>
            <a:r>
              <a:rPr lang="sk-SK" sz="1800" baseline="30000" dirty="0" smtClean="0"/>
              <a:t>0</a:t>
            </a:r>
          </a:p>
          <a:p>
            <a:r>
              <a:rPr lang="sk-SK" sz="1800" dirty="0"/>
              <a:t>Pomocou elektronických prvkov  je výhodnejšie zobrazovať číslo v </a:t>
            </a:r>
            <a:r>
              <a:rPr lang="sk-SK" sz="1800" b="1" dirty="0"/>
              <a:t>dvojkovej (binárnej) </a:t>
            </a:r>
            <a:r>
              <a:rPr lang="sk-SK" sz="1800" b="1" dirty="0" smtClean="0"/>
              <a:t>sústave.</a:t>
            </a:r>
            <a:r>
              <a:rPr lang="sk-SK" sz="1800" dirty="0" smtClean="0"/>
              <a:t> Čísla </a:t>
            </a:r>
            <a:r>
              <a:rPr lang="sk-SK" sz="1800" dirty="0"/>
              <a:t>sú tu vyjadrené pomocou číslic </a:t>
            </a:r>
            <a:r>
              <a:rPr lang="sk-SK" sz="1800" b="1" dirty="0"/>
              <a:t>0</a:t>
            </a:r>
            <a:r>
              <a:rPr lang="sk-SK" sz="1800" dirty="0"/>
              <a:t> a </a:t>
            </a:r>
            <a:r>
              <a:rPr lang="sk-SK" sz="1800" b="1" dirty="0" smtClean="0"/>
              <a:t>1. </a:t>
            </a:r>
          </a:p>
          <a:p>
            <a:r>
              <a:rPr lang="sk-SK" sz="1800" dirty="0" smtClean="0"/>
              <a:t>Dvojková </a:t>
            </a:r>
            <a:r>
              <a:rPr lang="sk-SK" sz="1800" dirty="0"/>
              <a:t>číslica sa nazýva </a:t>
            </a:r>
            <a:r>
              <a:rPr lang="sk-SK" sz="1800" b="1" i="1" dirty="0"/>
              <a:t>bit </a:t>
            </a:r>
            <a:r>
              <a:rPr lang="sk-SK" sz="1800" dirty="0"/>
              <a:t>(</a:t>
            </a:r>
            <a:r>
              <a:rPr lang="sk-SK" sz="1800" dirty="0" err="1"/>
              <a:t>binary</a:t>
            </a:r>
            <a:r>
              <a:rPr lang="sk-SK" sz="1800" dirty="0"/>
              <a:t> </a:t>
            </a:r>
            <a:r>
              <a:rPr lang="sk-SK" sz="1800" dirty="0" err="1"/>
              <a:t>digit</a:t>
            </a:r>
            <a:r>
              <a:rPr lang="sk-SK" sz="1800" dirty="0"/>
              <a:t>). </a:t>
            </a:r>
            <a:endParaRPr lang="sk-SK" sz="1800" dirty="0" smtClean="0"/>
          </a:p>
          <a:p>
            <a:r>
              <a:rPr lang="sk-SK" sz="1800" b="1" dirty="0" smtClean="0"/>
              <a:t>Prevod čísla z desiatkovej do dvojkovej sústavy </a:t>
            </a:r>
            <a:r>
              <a:rPr lang="sk-SK" sz="1800" dirty="0" smtClean="0"/>
              <a:t>- </a:t>
            </a:r>
            <a:r>
              <a:rPr lang="sk-SK" sz="1800" dirty="0"/>
              <a:t>číslo delíme po­stupne dvoma a </a:t>
            </a:r>
            <a:r>
              <a:rPr lang="sk-SK" sz="1800" dirty="0" smtClean="0"/>
              <a:t>zvyšky po </a:t>
            </a:r>
            <a:r>
              <a:rPr lang="sk-SK" sz="1800" dirty="0"/>
              <a:t>delení (</a:t>
            </a:r>
            <a:r>
              <a:rPr lang="sk-SK" sz="1800" b="1" dirty="0"/>
              <a:t>0</a:t>
            </a:r>
            <a:r>
              <a:rPr lang="sk-SK" sz="1800" dirty="0"/>
              <a:t> alebo </a:t>
            </a:r>
            <a:r>
              <a:rPr lang="sk-SK" sz="1800" b="1" dirty="0"/>
              <a:t>1</a:t>
            </a:r>
            <a:r>
              <a:rPr lang="sk-SK" sz="1800" dirty="0"/>
              <a:t>) tvoria obraz čísla v dvojkovej sústave počínajúc najnižšou číslicou. </a:t>
            </a:r>
            <a:endParaRPr lang="sk-SK" sz="1800" dirty="0" smtClean="0"/>
          </a:p>
          <a:p>
            <a:r>
              <a:rPr lang="sk-SK" sz="1800" dirty="0"/>
              <a:t>Pre zlepšenie práce s číslami v dvojkovej sústave sa často pracuje s číslami zobrazenými v </a:t>
            </a:r>
            <a:r>
              <a:rPr lang="sk-SK" sz="1800" dirty="0" err="1"/>
              <a:t>osmičkovej</a:t>
            </a:r>
            <a:r>
              <a:rPr lang="sk-SK" sz="1800" dirty="0"/>
              <a:t> (</a:t>
            </a:r>
            <a:r>
              <a:rPr lang="sk-SK" sz="1800" dirty="0" err="1"/>
              <a:t>oktalovej</a:t>
            </a:r>
            <a:r>
              <a:rPr lang="sk-SK" sz="1800" dirty="0"/>
              <a:t>) sústave alebo v </a:t>
            </a:r>
            <a:r>
              <a:rPr lang="sk-SK" sz="1800" dirty="0" err="1"/>
              <a:t>šestnásťkovej</a:t>
            </a:r>
            <a:r>
              <a:rPr lang="sk-SK" sz="1800"/>
              <a:t> (hexadecimálnej) </a:t>
            </a:r>
            <a:r>
              <a:rPr lang="sk-SK" sz="1800" smtClean="0"/>
              <a:t>sústave. </a:t>
            </a:r>
            <a:endParaRPr lang="sk-SK" sz="1800" dirty="0"/>
          </a:p>
          <a:p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2983397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Aritmetické operácie v binárnej sústave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sk-SK" sz="1800" b="1" dirty="0" smtClean="0"/>
              <a:t>Dvojkové sčítanie – aritmetický súčet:</a:t>
            </a:r>
          </a:p>
          <a:p>
            <a:r>
              <a:rPr lang="sk-SK" sz="1800" dirty="0" smtClean="0"/>
              <a:t>                       prenos</a:t>
            </a:r>
          </a:p>
          <a:p>
            <a:r>
              <a:rPr lang="sk-SK" sz="1800" b="1" dirty="0" smtClean="0"/>
              <a:t>0 + 0 = 0	</a:t>
            </a:r>
            <a:r>
              <a:rPr lang="sk-SK" sz="1800" b="1" dirty="0" err="1" smtClean="0"/>
              <a:t>0</a:t>
            </a:r>
            <a:endParaRPr lang="sk-SK" sz="1800" b="1" dirty="0" smtClean="0"/>
          </a:p>
          <a:p>
            <a:r>
              <a:rPr lang="sk-SK" sz="1800" b="1" dirty="0" smtClean="0"/>
              <a:t>0 + 1 = 1	0</a:t>
            </a:r>
          </a:p>
          <a:p>
            <a:r>
              <a:rPr lang="sk-SK" sz="1800" b="1" dirty="0" smtClean="0"/>
              <a:t>1 + 1 = 1	</a:t>
            </a:r>
            <a:r>
              <a:rPr lang="sk-SK" sz="1800" b="1" dirty="0" err="1" smtClean="0"/>
              <a:t>1</a:t>
            </a:r>
            <a:endParaRPr lang="sk-SK" sz="1800" b="1" dirty="0" smtClean="0"/>
          </a:p>
          <a:p>
            <a:r>
              <a:rPr lang="sk-SK" sz="1800" b="1" dirty="0" smtClean="0"/>
              <a:t>1 + 1 + 1 = 1	</a:t>
            </a:r>
            <a:r>
              <a:rPr lang="sk-SK" sz="1800" b="1" dirty="0" err="1" smtClean="0"/>
              <a:t>1</a:t>
            </a:r>
            <a:endParaRPr lang="sk-SK" sz="1800" b="1" dirty="0" smtClean="0"/>
          </a:p>
          <a:p>
            <a:endParaRPr lang="sk-SK" sz="1800" b="1" dirty="0"/>
          </a:p>
          <a:p>
            <a:r>
              <a:rPr lang="sk-SK" sz="1800" b="1" dirty="0" smtClean="0"/>
              <a:t>Dvojkové odčítanie:</a:t>
            </a:r>
          </a:p>
          <a:p>
            <a:r>
              <a:rPr lang="sk-SK" sz="1800" b="1" dirty="0"/>
              <a:t> </a:t>
            </a:r>
            <a:r>
              <a:rPr lang="sk-SK" sz="1800" b="1" dirty="0" smtClean="0"/>
              <a:t>                       </a:t>
            </a:r>
            <a:r>
              <a:rPr lang="sk-SK" sz="1800" dirty="0" smtClean="0"/>
              <a:t>pôžička</a:t>
            </a:r>
          </a:p>
          <a:p>
            <a:r>
              <a:rPr lang="sk-SK" sz="1800" b="1" dirty="0" smtClean="0"/>
              <a:t>0 – 0 = 0	</a:t>
            </a:r>
            <a:r>
              <a:rPr lang="sk-SK" sz="1800" b="1" dirty="0" err="1" smtClean="0"/>
              <a:t>0</a:t>
            </a:r>
            <a:endParaRPr lang="sk-SK" sz="1800" b="1" dirty="0" smtClean="0"/>
          </a:p>
          <a:p>
            <a:r>
              <a:rPr lang="sk-SK" sz="1800" b="1" dirty="0" smtClean="0"/>
              <a:t>1 – 0 = 1	0</a:t>
            </a:r>
          </a:p>
          <a:p>
            <a:r>
              <a:rPr lang="sk-SK" sz="1800" b="1" dirty="0" smtClean="0"/>
              <a:t>1 – 1 = 0	</a:t>
            </a:r>
            <a:r>
              <a:rPr lang="sk-SK" sz="1800" b="1" dirty="0" err="1" smtClean="0"/>
              <a:t>0</a:t>
            </a:r>
            <a:endParaRPr lang="sk-SK" sz="1800" b="1" dirty="0" smtClean="0"/>
          </a:p>
          <a:p>
            <a:r>
              <a:rPr lang="sk-SK" sz="1800" b="1" dirty="0" smtClean="0"/>
              <a:t>0 – 1 = 1	</a:t>
            </a:r>
            <a:r>
              <a:rPr lang="sk-SK" sz="1800" b="1" dirty="0" err="1" smtClean="0"/>
              <a:t>1</a:t>
            </a:r>
            <a:endParaRPr lang="sk-SK" sz="1800" b="1" dirty="0" smtClean="0"/>
          </a:p>
          <a:p>
            <a:endParaRPr lang="sk-SK" sz="1800" b="1" dirty="0"/>
          </a:p>
        </p:txBody>
      </p:sp>
    </p:spTree>
    <p:extLst>
      <p:ext uri="{BB962C8B-B14F-4D97-AF65-F5344CB8AC3E}">
        <p14:creationId xmlns:p14="http://schemas.microsoft.com/office/powerpoint/2010/main" val="4032424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Aritmetické operácie v binárnej sústave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sk-SK" sz="1800" b="1" dirty="0" smtClean="0"/>
              <a:t>Násobenie:</a:t>
            </a:r>
          </a:p>
          <a:p>
            <a:endParaRPr lang="sk-SK" sz="1800" dirty="0"/>
          </a:p>
          <a:p>
            <a:r>
              <a:rPr lang="sk-SK" sz="1800" dirty="0" smtClean="0"/>
              <a:t>0 * 0 = 0</a:t>
            </a:r>
          </a:p>
          <a:p>
            <a:r>
              <a:rPr lang="sk-SK" sz="1800" dirty="0" smtClean="0"/>
              <a:t>0 * 1 = 0</a:t>
            </a:r>
          </a:p>
          <a:p>
            <a:r>
              <a:rPr lang="sk-SK" sz="1800" dirty="0" smtClean="0"/>
              <a:t>1 * 0 = 0</a:t>
            </a:r>
          </a:p>
          <a:p>
            <a:r>
              <a:rPr lang="sk-SK" sz="1800" dirty="0" smtClean="0"/>
              <a:t>1 * 1 = 1</a:t>
            </a: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3530054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Základná štruktúra logického systému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sk-SK" sz="2000" b="1" dirty="0"/>
              <a:t>Logický systém</a:t>
            </a:r>
            <a:r>
              <a:rPr lang="sk-SK" sz="2000" dirty="0"/>
              <a:t> je systém, ktorého sledované signály nadobúdajú vždy len jednu z dvoch možných hodnôt. Tieto logické systémy nazývame aj diskrétne systémy. Hodnoty, ktoré tieto signály nadobúdajú, nazývame log. 0 a log. 1. </a:t>
            </a:r>
          </a:p>
          <a:p>
            <a:r>
              <a:rPr lang="sk-SK" sz="2000" dirty="0"/>
              <a:t>Rozdelenie signálov v logickom systéme: </a:t>
            </a:r>
          </a:p>
          <a:p>
            <a:r>
              <a:rPr lang="sk-SK" sz="2000" b="1" dirty="0"/>
              <a:t>Vstupné signály: </a:t>
            </a:r>
            <a:r>
              <a:rPr lang="sk-SK" sz="2000" dirty="0"/>
              <a:t>x</a:t>
            </a:r>
            <a:r>
              <a:rPr lang="sk-SK" sz="2000" baseline="-25000" dirty="0"/>
              <a:t>1</a:t>
            </a:r>
            <a:r>
              <a:rPr lang="sk-SK" sz="2000" dirty="0"/>
              <a:t>, x</a:t>
            </a:r>
            <a:r>
              <a:rPr lang="sk-SK" sz="2000" baseline="-25000" dirty="0"/>
              <a:t>2</a:t>
            </a:r>
            <a:r>
              <a:rPr lang="sk-SK" sz="2000" dirty="0"/>
              <a:t>.... </a:t>
            </a:r>
            <a:r>
              <a:rPr lang="sk-SK" sz="2000" dirty="0" err="1"/>
              <a:t>x</a:t>
            </a:r>
            <a:r>
              <a:rPr lang="sk-SK" sz="2000" baseline="-25000" dirty="0" err="1"/>
              <a:t>n</a:t>
            </a:r>
            <a:r>
              <a:rPr lang="sk-SK" sz="2000" dirty="0"/>
              <a:t> , resp. A, B, C .....</a:t>
            </a:r>
          </a:p>
          <a:p>
            <a:r>
              <a:rPr lang="sk-SK" sz="2000" b="1" dirty="0"/>
              <a:t>Výstupné signály:</a:t>
            </a:r>
            <a:r>
              <a:rPr lang="sk-SK" sz="2000" dirty="0"/>
              <a:t> y</a:t>
            </a:r>
            <a:r>
              <a:rPr lang="sk-SK" sz="2000" baseline="-25000" dirty="0"/>
              <a:t>1</a:t>
            </a:r>
            <a:r>
              <a:rPr lang="sk-SK" sz="2000" dirty="0"/>
              <a:t>, y</a:t>
            </a:r>
            <a:r>
              <a:rPr lang="sk-SK" sz="2000" baseline="-25000" dirty="0"/>
              <a:t>2</a:t>
            </a:r>
            <a:r>
              <a:rPr lang="sk-SK" sz="2000" dirty="0"/>
              <a:t>, .... </a:t>
            </a:r>
            <a:r>
              <a:rPr lang="sk-SK" sz="2000" dirty="0" err="1"/>
              <a:t>Y</a:t>
            </a:r>
            <a:r>
              <a:rPr lang="sk-SK" sz="2000" baseline="-25000" dirty="0" err="1"/>
              <a:t>n</a:t>
            </a:r>
            <a:r>
              <a:rPr lang="sk-SK" sz="2000" baseline="-25000" dirty="0"/>
              <a:t>  </a:t>
            </a:r>
            <a:r>
              <a:rPr lang="sk-SK" sz="2000" dirty="0"/>
              <a:t> </a:t>
            </a:r>
          </a:p>
          <a:p>
            <a:r>
              <a:rPr lang="sk-SK" sz="2000" b="1" dirty="0"/>
              <a:t>Vnútorné signály:</a:t>
            </a:r>
            <a:r>
              <a:rPr lang="sk-SK" sz="2000" dirty="0"/>
              <a:t> opisujú vnútornú činnosť obvodu. z</a:t>
            </a:r>
            <a:r>
              <a:rPr lang="sk-SK" sz="2000" baseline="-25000" dirty="0"/>
              <a:t>1</a:t>
            </a:r>
            <a:r>
              <a:rPr lang="sk-SK" sz="2000" dirty="0"/>
              <a:t>, z</a:t>
            </a:r>
            <a:r>
              <a:rPr lang="sk-SK" sz="2000" baseline="-25000" dirty="0"/>
              <a:t>2</a:t>
            </a:r>
            <a:r>
              <a:rPr lang="sk-SK" sz="2000" dirty="0"/>
              <a:t>, .... </a:t>
            </a:r>
            <a:r>
              <a:rPr lang="sk-SK" sz="2000" dirty="0" err="1"/>
              <a:t>Z</a:t>
            </a:r>
            <a:r>
              <a:rPr lang="sk-SK" sz="2000" baseline="-25000" dirty="0" err="1"/>
              <a:t>n</a:t>
            </a:r>
            <a:r>
              <a:rPr lang="sk-SK" sz="2000" baseline="-25000" dirty="0"/>
              <a:t> </a:t>
            </a:r>
            <a:r>
              <a:rPr lang="sk-SK" sz="2000" dirty="0"/>
              <a:t>   </a:t>
            </a:r>
          </a:p>
          <a:p>
            <a:r>
              <a:rPr lang="sk-SK" sz="2000" dirty="0"/>
              <a:t>Správanie sa vstupných a výstupných signálov popisujeme pomocou </a:t>
            </a:r>
            <a:r>
              <a:rPr lang="sk-SK" sz="2000" b="1" dirty="0"/>
              <a:t>logických</a:t>
            </a:r>
            <a:r>
              <a:rPr lang="sk-SK" sz="2000" dirty="0"/>
              <a:t> </a:t>
            </a:r>
            <a:r>
              <a:rPr lang="sk-SK" sz="2000" b="1" dirty="0"/>
              <a:t>funkcií</a:t>
            </a:r>
            <a:r>
              <a:rPr lang="sk-SK" sz="2000" dirty="0"/>
              <a:t>. </a:t>
            </a:r>
          </a:p>
          <a:p>
            <a:r>
              <a:rPr lang="sk-SK" sz="2000" dirty="0"/>
              <a:t>Logický systém budeme nazývať aj ako </a:t>
            </a:r>
            <a:r>
              <a:rPr lang="sk-SK" sz="2000" b="1" dirty="0"/>
              <a:t>logický obvod</a:t>
            </a:r>
            <a:r>
              <a:rPr lang="sk-SK" sz="2000" dirty="0"/>
              <a:t>. </a:t>
            </a:r>
          </a:p>
          <a:p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2505159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Logický obvod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de-DE" sz="1800" b="1" dirty="0" err="1"/>
              <a:t>Logický</a:t>
            </a:r>
            <a:r>
              <a:rPr lang="de-DE" sz="1800" b="1" dirty="0"/>
              <a:t> </a:t>
            </a:r>
            <a:r>
              <a:rPr lang="de-DE" sz="1800" b="1" dirty="0" err="1"/>
              <a:t>člen</a:t>
            </a:r>
            <a:r>
              <a:rPr lang="sk-SK" sz="1800" b="1" dirty="0"/>
              <a:t> - </a:t>
            </a:r>
            <a:r>
              <a:rPr lang="sk-SK" sz="1800" dirty="0"/>
              <a:t>logický obvod realizujúci logickú funkciu, logický obvod je zložený z logických členov.</a:t>
            </a:r>
          </a:p>
          <a:p>
            <a:r>
              <a:rPr lang="de-DE" sz="1800" b="1" dirty="0" err="1"/>
              <a:t>Logická</a:t>
            </a:r>
            <a:r>
              <a:rPr lang="de-DE" sz="1800" b="1" dirty="0"/>
              <a:t> </a:t>
            </a:r>
            <a:r>
              <a:rPr lang="de-DE" sz="1800" b="1" dirty="0" err="1"/>
              <a:t>funkcia</a:t>
            </a:r>
            <a:r>
              <a:rPr lang="de-DE" sz="1800" b="1" dirty="0"/>
              <a:t> </a:t>
            </a:r>
            <a:r>
              <a:rPr lang="sk-SK" sz="1800" b="1" dirty="0"/>
              <a:t>-</a:t>
            </a:r>
            <a:r>
              <a:rPr lang="sk-SK" sz="1800" dirty="0"/>
              <a:t> je predpis, ktorým v každej kombinácií nezávislých premenných (X, A,B,C,...) jednoznačne predpisuje hodnotu závislej logickej premennej (Y).  </a:t>
            </a:r>
            <a:endParaRPr lang="sk-SK" sz="1800" dirty="0" smtClean="0"/>
          </a:p>
          <a:p>
            <a:pPr marL="0" indent="0">
              <a:buNone/>
            </a:pPr>
            <a:r>
              <a:rPr lang="sk-SK" sz="1800" dirty="0" smtClean="0"/>
              <a:t>    </a:t>
            </a:r>
            <a:endParaRPr lang="sk-SK" sz="1800" dirty="0"/>
          </a:p>
          <a:p>
            <a:r>
              <a:rPr lang="sk-SK" sz="1800" baseline="-25000" dirty="0"/>
              <a:t>(závislá premenná)-</a:t>
            </a:r>
            <a:r>
              <a:rPr lang="sk-SK" sz="1800" dirty="0"/>
              <a:t> </a:t>
            </a:r>
            <a:r>
              <a:rPr lang="sk-SK" sz="1800" b="1" dirty="0"/>
              <a:t>Y= f(X</a:t>
            </a:r>
            <a:r>
              <a:rPr lang="sk-SK" sz="1800" b="1" baseline="-25000" dirty="0"/>
              <a:t>1</a:t>
            </a:r>
            <a:r>
              <a:rPr lang="sk-SK" sz="1800" b="1" dirty="0"/>
              <a:t>; X</a:t>
            </a:r>
            <a:r>
              <a:rPr lang="sk-SK" sz="1800" b="1" baseline="-25000" dirty="0"/>
              <a:t>2 </a:t>
            </a:r>
            <a:r>
              <a:rPr lang="sk-SK" sz="1800" b="1" dirty="0"/>
              <a:t>; ... ; </a:t>
            </a:r>
            <a:r>
              <a:rPr lang="sk-SK" sz="1800" b="1" dirty="0" err="1"/>
              <a:t>X</a:t>
            </a:r>
            <a:r>
              <a:rPr lang="sk-SK" sz="1800" b="1" baseline="-25000" dirty="0" err="1"/>
              <a:t>n</a:t>
            </a:r>
            <a:r>
              <a:rPr lang="sk-SK" sz="1800" b="1" baseline="-25000" dirty="0"/>
              <a:t> </a:t>
            </a:r>
            <a:r>
              <a:rPr lang="sk-SK" sz="1800" b="1" dirty="0"/>
              <a:t>) </a:t>
            </a:r>
            <a:r>
              <a:rPr lang="sk-SK" sz="1800" baseline="-25000" dirty="0"/>
              <a:t>- (nezávislá premenná)</a:t>
            </a:r>
            <a:endParaRPr lang="sk-SK" sz="1800" dirty="0"/>
          </a:p>
          <a:p>
            <a:pPr marL="0" indent="0">
              <a:buNone/>
            </a:pPr>
            <a:endParaRPr lang="sk-SK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590" y="3356992"/>
            <a:ext cx="3416113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2012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Základné logické funkcie</a:t>
            </a:r>
            <a:endParaRPr lang="sk-SK" sz="2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24744"/>
            <a:ext cx="7848872" cy="5001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1026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Zápis logickej funkcie – </a:t>
            </a:r>
            <a:r>
              <a:rPr lang="sk-SK" sz="2800" dirty="0" err="1" smtClean="0"/>
              <a:t>pravdivostná</a:t>
            </a:r>
            <a:r>
              <a:rPr lang="sk-SK" sz="2800" dirty="0" smtClean="0"/>
              <a:t> tabuľka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sk-SK" sz="1800" dirty="0"/>
              <a:t>V ľavej časti obsahuje všetky možné kombinácie vstupných nezávislých premenných </a:t>
            </a:r>
            <a:r>
              <a:rPr lang="sk-SK" sz="1800" b="1" dirty="0"/>
              <a:t>C,B,A</a:t>
            </a:r>
            <a:r>
              <a:rPr lang="sk-SK" sz="1800" dirty="0"/>
              <a:t>. (2</a:t>
            </a:r>
            <a:r>
              <a:rPr lang="sk-SK" sz="1800" baseline="30000" dirty="0"/>
              <a:t>n</a:t>
            </a:r>
            <a:r>
              <a:rPr lang="sk-SK" sz="1800" dirty="0"/>
              <a:t> </a:t>
            </a:r>
            <a:r>
              <a:rPr lang="sk-SK" sz="1800" dirty="0" err="1"/>
              <a:t>n-počet</a:t>
            </a:r>
            <a:r>
              <a:rPr lang="sk-SK" sz="1800" dirty="0"/>
              <a:t> nezávislých vstupných premenných). </a:t>
            </a:r>
            <a:endParaRPr lang="sk-SK" sz="1800" dirty="0" smtClean="0"/>
          </a:p>
          <a:p>
            <a:r>
              <a:rPr lang="sk-SK" sz="1800" dirty="0" smtClean="0"/>
              <a:t>Pravá </a:t>
            </a:r>
            <a:r>
              <a:rPr lang="sk-SK" sz="1800" dirty="0"/>
              <a:t>strana </a:t>
            </a:r>
            <a:r>
              <a:rPr lang="sk-SK" sz="1800" b="1" dirty="0"/>
              <a:t>Y</a:t>
            </a:r>
            <a:r>
              <a:rPr lang="sk-SK" sz="1800" dirty="0"/>
              <a:t> - hodnoty závislej premennej pre danú </a:t>
            </a:r>
            <a:r>
              <a:rPr lang="sk-SK" sz="1800" dirty="0" smtClean="0"/>
              <a:t>kombináciu.</a:t>
            </a:r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432050"/>
            <a:ext cx="2164759" cy="273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977867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937</Words>
  <Application>Microsoft Office PowerPoint</Application>
  <PresentationFormat>Předvádění na obrazovce (4:3)</PresentationFormat>
  <Paragraphs>201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Motiv systému Office</vt:lpstr>
      <vt:lpstr>Základné pojmy</vt:lpstr>
      <vt:lpstr>Informácia a signál</vt:lpstr>
      <vt:lpstr>Číselné sústavy</vt:lpstr>
      <vt:lpstr>Aritmetické operácie v binárnej sústave</vt:lpstr>
      <vt:lpstr>Aritmetické operácie v binárnej sústave</vt:lpstr>
      <vt:lpstr>Základná štruktúra logického systému</vt:lpstr>
      <vt:lpstr>Logický obvod</vt:lpstr>
      <vt:lpstr>Základné logické funkcie</vt:lpstr>
      <vt:lpstr>Zápis logickej funkcie – pravdivostná tabuľka</vt:lpstr>
      <vt:lpstr>Karnaughova mapa</vt:lpstr>
      <vt:lpstr>Základné zákony Booleovej algebry</vt:lpstr>
      <vt:lpstr>Výpis logickej funkcie z pravdivostnej tabuľky</vt:lpstr>
      <vt:lpstr>Minimalizácia logickej funkcie pomocou K. mapy</vt:lpstr>
      <vt:lpstr>Výpis minimalizovanej logickej funkcie</vt:lpstr>
      <vt:lpstr>Analýza a syntéza logického obvodu</vt:lpstr>
      <vt:lpstr>Klasifikácia logických obvodov</vt:lpstr>
      <vt:lpstr>Vlastnosti logických obvodov</vt:lpstr>
      <vt:lpstr>Základné vlastnosti TTL obvodov</vt:lpstr>
      <vt:lpstr>Statické parametre TTL logiky</vt:lpstr>
      <vt:lpstr>Druhy rušenia, dynamické parametre</vt:lpstr>
      <vt:lpstr>Základný sortiment logických obvodov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Základné pojmy</dc:title>
  <dc:creator>Šrenkel</dc:creator>
  <cp:lastModifiedBy>Šrenkel</cp:lastModifiedBy>
  <cp:revision>28</cp:revision>
  <dcterms:created xsi:type="dcterms:W3CDTF">2017-09-12T12:20:39Z</dcterms:created>
  <dcterms:modified xsi:type="dcterms:W3CDTF">2017-12-05T08:54:29Z</dcterms:modified>
</cp:coreProperties>
</file>