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63" r:id="rId23"/>
    <p:sldId id="264" r:id="rId2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B196-A5B4-49D8-A044-E49C1236D58E}" type="datetimeFigureOut">
              <a:rPr lang="sk-SK" smtClean="0"/>
              <a:t>14.12.2020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6D3-46FD-409C-B86C-B028A5A66C1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7025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B196-A5B4-49D8-A044-E49C1236D58E}" type="datetimeFigureOut">
              <a:rPr lang="sk-SK" smtClean="0"/>
              <a:t>14.12.2020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6D3-46FD-409C-B86C-B028A5A66C1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205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B196-A5B4-49D8-A044-E49C1236D58E}" type="datetimeFigureOut">
              <a:rPr lang="sk-SK" smtClean="0"/>
              <a:t>14.12.2020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6D3-46FD-409C-B86C-B028A5A66C1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6035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B196-A5B4-49D8-A044-E49C1236D58E}" type="datetimeFigureOut">
              <a:rPr lang="sk-SK" smtClean="0"/>
              <a:t>14.12.2020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6D3-46FD-409C-B86C-B028A5A66C1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70013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B196-A5B4-49D8-A044-E49C1236D58E}" type="datetimeFigureOut">
              <a:rPr lang="sk-SK" smtClean="0"/>
              <a:t>14.12.2020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6D3-46FD-409C-B86C-B028A5A66C1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5746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B196-A5B4-49D8-A044-E49C1236D58E}" type="datetimeFigureOut">
              <a:rPr lang="sk-SK" smtClean="0"/>
              <a:t>14.12.2020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6D3-46FD-409C-B86C-B028A5A66C1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4243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B196-A5B4-49D8-A044-E49C1236D58E}" type="datetimeFigureOut">
              <a:rPr lang="sk-SK" smtClean="0"/>
              <a:t>14.12.2020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6D3-46FD-409C-B86C-B028A5A66C1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20864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B196-A5B4-49D8-A044-E49C1236D58E}" type="datetimeFigureOut">
              <a:rPr lang="sk-SK" smtClean="0"/>
              <a:t>14.12.2020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6D3-46FD-409C-B86C-B028A5A66C1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72814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B196-A5B4-49D8-A044-E49C1236D58E}" type="datetimeFigureOut">
              <a:rPr lang="sk-SK" smtClean="0"/>
              <a:t>14.12.2020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6D3-46FD-409C-B86C-B028A5A66C1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046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B196-A5B4-49D8-A044-E49C1236D58E}" type="datetimeFigureOut">
              <a:rPr lang="sk-SK" smtClean="0"/>
              <a:t>14.12.2020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6D3-46FD-409C-B86C-B028A5A66C1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7377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B196-A5B4-49D8-A044-E49C1236D58E}" type="datetimeFigureOut">
              <a:rPr lang="sk-SK" smtClean="0"/>
              <a:t>14.12.2020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6D3-46FD-409C-B86C-B028A5A66C1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5703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2B196-A5B4-49D8-A044-E49C1236D58E}" type="datetimeFigureOut">
              <a:rPr lang="sk-SK" smtClean="0"/>
              <a:t>14.12.2020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D96D3-46FD-409C-B86C-B028A5A66C1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993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Vstupy a výstupy, kalibrácia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4824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Manuálne zapnutie výstupu robota (RO)</a:t>
            </a:r>
            <a:endParaRPr lang="sk-SK" sz="2800" dirty="0"/>
          </a:p>
        </p:txBody>
      </p:sp>
      <p:pic>
        <p:nvPicPr>
          <p:cNvPr id="1026" name="Picture 2" descr="C:\Users\Šrenkel\Pictures\Skeny\Sken_20201127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" t="14530" r="22522" b="68215"/>
          <a:stretch/>
        </p:blipFill>
        <p:spPr bwMode="auto">
          <a:xfrm>
            <a:off x="1528333" y="1268760"/>
            <a:ext cx="588695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Šrenkel\Pictures\Skeny\Sken_2020112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t="57269" r="18245" b="16159"/>
          <a:stretch/>
        </p:blipFill>
        <p:spPr bwMode="auto">
          <a:xfrm>
            <a:off x="1835696" y="3429000"/>
            <a:ext cx="5098472" cy="284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Výstup robota (RO) </a:t>
            </a:r>
            <a:r>
              <a:rPr lang="sk-SK" sz="2800" dirty="0" err="1" smtClean="0"/>
              <a:t>Complementary</a:t>
            </a:r>
            <a:r>
              <a:rPr lang="sk-SK" sz="2800" dirty="0" smtClean="0"/>
              <a:t> (doplnkový)</a:t>
            </a:r>
            <a:endParaRPr lang="sk-SK" sz="2800" dirty="0"/>
          </a:p>
        </p:txBody>
      </p:sp>
      <p:pic>
        <p:nvPicPr>
          <p:cNvPr id="2050" name="Picture 2" descr="C:\Users\Šrenkel\Pictures\Skeny\Sken_2020112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8" t="18872" r="10575" b="32306"/>
          <a:stretch/>
        </p:blipFill>
        <p:spPr bwMode="auto">
          <a:xfrm>
            <a:off x="1709894" y="1196752"/>
            <a:ext cx="5459742" cy="489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37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Príklad konfigurácie 2 Skupinový vstup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sk-SK" sz="2000" dirty="0" smtClean="0"/>
              <a:t>Príklad skupinovej konfigurácie so štandardnými I/O modulárnymi vstupnými a výstupnými kartami. </a:t>
            </a:r>
          </a:p>
          <a:p>
            <a:r>
              <a:rPr lang="sk-SK" sz="2000" dirty="0" smtClean="0"/>
              <a:t>Tento robot má 16 digitálnych vstupov a 16 digitálnych výstupov. Má byť konfigurovaný skupinový vstup GI (1) Tomuto skupinovému vstupu majú byť priradené dva signály DI (2) a DI (3).</a:t>
            </a:r>
          </a:p>
          <a:p>
            <a:endParaRPr lang="sk-SK" sz="2000" dirty="0"/>
          </a:p>
        </p:txBody>
      </p:sp>
      <p:pic>
        <p:nvPicPr>
          <p:cNvPr id="3074" name="Picture 2" descr="C:\Users\Šrenkel\Pictures\Skeny\Sken_20201127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3" t="9307" r="9894" b="71400"/>
          <a:stretch/>
        </p:blipFill>
        <p:spPr bwMode="auto">
          <a:xfrm>
            <a:off x="2339752" y="3177627"/>
            <a:ext cx="3600400" cy="260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87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1196" y="266222"/>
            <a:ext cx="8229600" cy="6424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Príklad konfigurácie 2 skupinový vstup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>
            <a:normAutofit/>
          </a:bodyPr>
          <a:lstStyle/>
          <a:p>
            <a:endParaRPr lang="sk-SK" sz="1800" dirty="0" smtClean="0"/>
          </a:p>
          <a:p>
            <a:endParaRPr lang="sk-SK" sz="1800" dirty="0"/>
          </a:p>
          <a:p>
            <a:endParaRPr lang="sk-SK" sz="1800" dirty="0" smtClean="0"/>
          </a:p>
          <a:p>
            <a:endParaRPr lang="sk-SK" sz="1800" dirty="0"/>
          </a:p>
          <a:p>
            <a:endParaRPr lang="sk-SK" sz="1800" dirty="0" smtClean="0"/>
          </a:p>
          <a:p>
            <a:endParaRPr lang="sk-SK" sz="1800" dirty="0"/>
          </a:p>
          <a:p>
            <a:endParaRPr lang="sk-SK" sz="1800" dirty="0" smtClean="0"/>
          </a:p>
          <a:p>
            <a:endParaRPr lang="sk-SK" sz="1800" dirty="0"/>
          </a:p>
          <a:p>
            <a:endParaRPr lang="sk-SK" sz="1800" dirty="0" smtClean="0"/>
          </a:p>
          <a:p>
            <a:endParaRPr lang="sk-SK" sz="1800" dirty="0"/>
          </a:p>
          <a:p>
            <a:endParaRPr lang="sk-SK" sz="1800" dirty="0" smtClean="0"/>
          </a:p>
          <a:p>
            <a:endParaRPr lang="sk-SK" sz="1800" dirty="0"/>
          </a:p>
          <a:p>
            <a:endParaRPr lang="sk-SK" sz="1800" dirty="0" smtClean="0"/>
          </a:p>
          <a:p>
            <a:r>
              <a:rPr lang="sk-SK" sz="1800" dirty="0" smtClean="0"/>
              <a:t>Poznámka: konfigurácia je prevzatá do systémových nastavení až po studenom štarte. </a:t>
            </a:r>
            <a:endParaRPr lang="sk-SK" sz="1800" dirty="0"/>
          </a:p>
        </p:txBody>
      </p:sp>
      <p:pic>
        <p:nvPicPr>
          <p:cNvPr id="4098" name="Picture 2" descr="C:\Users\Šrenkel\Pictures\Skeny\Sken_20201127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7" t="34762" r="15954" b="31075"/>
          <a:stretch/>
        </p:blipFill>
        <p:spPr bwMode="auto">
          <a:xfrm>
            <a:off x="899592" y="1066412"/>
            <a:ext cx="7272808" cy="452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51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Príklad konfigurácie 2 – skupinový vstup - dokončenie</a:t>
            </a:r>
            <a:endParaRPr lang="sk-SK" sz="2800" dirty="0"/>
          </a:p>
        </p:txBody>
      </p:sp>
      <p:pic>
        <p:nvPicPr>
          <p:cNvPr id="5122" name="Picture 2" descr="C:\Users\Šrenkel\Pictures\Skeny\Sken_20201127 (2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5" t="71002" r="16729" b="8551"/>
          <a:stretch/>
        </p:blipFill>
        <p:spPr bwMode="auto">
          <a:xfrm>
            <a:off x="1043608" y="1412776"/>
            <a:ext cx="7226821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6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Signály SOP 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sk-SK" sz="1800" b="1" dirty="0" smtClean="0"/>
              <a:t>SOP (</a:t>
            </a:r>
            <a:r>
              <a:rPr lang="sk-SK" sz="1800" b="1" dirty="0" err="1" smtClean="0"/>
              <a:t>Systeminput</a:t>
            </a:r>
            <a:r>
              <a:rPr lang="sk-SK" sz="1800" b="1" dirty="0" smtClean="0"/>
              <a:t>/</a:t>
            </a:r>
            <a:r>
              <a:rPr lang="sk-SK" sz="1800" b="1" dirty="0" err="1" smtClean="0"/>
              <a:t>Systemoutput</a:t>
            </a:r>
            <a:r>
              <a:rPr lang="sk-SK" sz="1800" b="1" dirty="0" smtClean="0"/>
              <a:t>) </a:t>
            </a:r>
            <a:r>
              <a:rPr lang="sk-SK" sz="1800" dirty="0" smtClean="0"/>
              <a:t>– slúžia len na interné účely.</a:t>
            </a:r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6146" name="Picture 2" descr="C:\Users\Šrenkel\Pictures\Skeny\Sken_20201127 (3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t="14291" r="9536" b="47539"/>
          <a:stretch/>
        </p:blipFill>
        <p:spPr bwMode="auto">
          <a:xfrm rot="-60000">
            <a:off x="1085228" y="1864955"/>
            <a:ext cx="6094694" cy="418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24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Signály SOP</a:t>
            </a:r>
            <a:endParaRPr lang="sk-SK" sz="2800" dirty="0"/>
          </a:p>
        </p:txBody>
      </p:sp>
      <p:pic>
        <p:nvPicPr>
          <p:cNvPr id="7170" name="Picture 2" descr="C:\Users\Šrenkel\Pictures\Skeny\Sken_20201127 (3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52461" r="11068" b="10059"/>
          <a:stretch/>
        </p:blipFill>
        <p:spPr bwMode="auto">
          <a:xfrm rot="-60000">
            <a:off x="1050795" y="1412776"/>
            <a:ext cx="704971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71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Vstupy a výstupy - </a:t>
            </a:r>
            <a:r>
              <a:rPr lang="sk-SK" sz="2800" dirty="0" err="1" smtClean="0"/>
              <a:t>Interconnect</a:t>
            </a:r>
            <a:endParaRPr lang="sk-SK" sz="2800" dirty="0"/>
          </a:p>
        </p:txBody>
      </p:sp>
      <p:pic>
        <p:nvPicPr>
          <p:cNvPr id="8194" name="Picture 2" descr="C:\Users\Šrenkel\Pictures\Skeny\Sken_20201127 (4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8" t="12058" r="18063" b="52668"/>
          <a:stretch/>
        </p:blipFill>
        <p:spPr bwMode="auto">
          <a:xfrm>
            <a:off x="1270433" y="1196752"/>
            <a:ext cx="697757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00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Referenčná poloha – základné pojmy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sk-SK" sz="2000" dirty="0" smtClean="0"/>
              <a:t>Referenčná poloha je pevná, vopred definovaná poloha, ktorá je často používaná v programe alebo pri manuálnom pohybe robota.</a:t>
            </a:r>
          </a:p>
          <a:p>
            <a:r>
              <a:rPr lang="sk-SK" sz="2000" dirty="0" smtClean="0"/>
              <a:t>Referenčná poloha je bezpečná poloha, ktorá je obvykle vzdialená od pracovnej oblasti nástroja alebo periférnych zariadení. </a:t>
            </a:r>
          </a:p>
          <a:p>
            <a:r>
              <a:rPr lang="sk-SK" sz="2000" dirty="0" smtClean="0"/>
              <a:t>Štandardne je možné špecifikovať 10 referenčných polôh.</a:t>
            </a:r>
          </a:p>
          <a:p>
            <a:r>
              <a:rPr lang="sk-SK" sz="2000" dirty="0" smtClean="0"/>
              <a:t>Ak je robot v referenčnej polohe, je vydaný predefinovaný digitálny signál DO. Ak robot opustí referenčnú polohu, nie je vyslaný digitálny signál DO.</a:t>
            </a:r>
          </a:p>
          <a:p>
            <a:r>
              <a:rPr lang="sk-SK" sz="2000" dirty="0" smtClean="0"/>
              <a:t>Keď sa robot nachádza v referenčnej polohe 1, je výstupný signál referenčnej polohy (ATPERCH (UO (7)) vysielaný na perifériu, napr. SPS.</a:t>
            </a:r>
          </a:p>
          <a:p>
            <a:r>
              <a:rPr lang="sk-SK" sz="2000" dirty="0" smtClean="0"/>
              <a:t>Aby sa robot pohyboval k referenčnej polohe, je potrebné vytvoriť program, ktorý zaručí bezpečný návrat do referenčnej polohy.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155638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Referenčná poloha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sk-SK" sz="1800" dirty="0" smtClean="0"/>
              <a:t>Určenie referenčnej polohy na nastavovacej obrazovke referenčnej polohy:</a:t>
            </a:r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1027" name="Picture 3" descr="C:\Users\Šrenkel\Pictures\Skeny\Sken_20201127 (5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3" t="44465" r="24065" b="29854"/>
          <a:stretch/>
        </p:blipFill>
        <p:spPr bwMode="auto">
          <a:xfrm>
            <a:off x="1403648" y="1916832"/>
            <a:ext cx="5760640" cy="392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727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Vstupy a výstupy 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sk-SK" sz="1800" dirty="0" smtClean="0"/>
              <a:t>Prehľad vstupov a výstupov:</a:t>
            </a:r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1026" name="Picture 2" descr="C:\Users\Šrenkel\Pictures\Skeny\Sken_2020111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7" t="25718" r="9179" b="28958"/>
          <a:stretch/>
        </p:blipFill>
        <p:spPr bwMode="auto">
          <a:xfrm>
            <a:off x="2324925" y="1738358"/>
            <a:ext cx="538789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70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Nastavenie referenčnej polohy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r>
              <a:rPr lang="sk-SK" sz="1800" dirty="0" smtClean="0"/>
              <a:t>Stlačte F3 , DETAIL. Zobrazí sa podrobná obrazovka referenčných polôh.</a:t>
            </a:r>
          </a:p>
          <a:p>
            <a:r>
              <a:rPr lang="sk-SK" sz="1800" dirty="0" smtClean="0"/>
              <a:t>Pre pridanie komentára sú potrebné nasledujúce kroky:</a:t>
            </a:r>
          </a:p>
          <a:p>
            <a:r>
              <a:rPr lang="sk-SK" sz="1800" dirty="0" smtClean="0"/>
              <a:t>Stlačte ENTER</a:t>
            </a:r>
          </a:p>
          <a:p>
            <a:r>
              <a:rPr lang="sk-SK" sz="1800" dirty="0" smtClean="0"/>
              <a:t>Zadajte požadovaný komentár pomocou F1 až F5 a stlačte klávesu ENTER.</a:t>
            </a:r>
          </a:p>
          <a:p>
            <a:r>
              <a:rPr lang="sk-SK" sz="1800" dirty="0" smtClean="0"/>
              <a:t>Uložte polohu pomocou SHIFT + F5 (RECORD).</a:t>
            </a:r>
          </a:p>
          <a:p>
            <a:r>
              <a:rPr lang="sk-SK" sz="1800" b="1" dirty="0" smtClean="0"/>
              <a:t>Upozornenie: </a:t>
            </a:r>
            <a:r>
              <a:rPr lang="sk-SK" sz="1800" dirty="0" smtClean="0"/>
              <a:t>Robot musí stáť v polohe, ktorú chcete nastaviť ako referenčnú. </a:t>
            </a:r>
          </a:p>
          <a:p>
            <a:pPr marL="0" indent="0">
              <a:buNone/>
            </a:pPr>
            <a:endParaRPr lang="sk-SK" sz="1800" dirty="0" smtClean="0"/>
          </a:p>
        </p:txBody>
      </p:sp>
      <p:pic>
        <p:nvPicPr>
          <p:cNvPr id="2050" name="Picture 2" descr="C:\Users\Šrenkel\Pictures\Skeny\Sken_20201127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24" t="13505" r="9738" b="66029"/>
          <a:stretch/>
        </p:blipFill>
        <p:spPr bwMode="auto">
          <a:xfrm>
            <a:off x="2771800" y="3548430"/>
            <a:ext cx="3600400" cy="290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76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Nastavenie referenčnej polohy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sk-SK" sz="1800" b="1" dirty="0" err="1" smtClean="0"/>
              <a:t>Enable</a:t>
            </a:r>
            <a:r>
              <a:rPr lang="sk-SK" sz="1800" b="1" dirty="0" smtClean="0"/>
              <a:t>/</a:t>
            </a:r>
            <a:r>
              <a:rPr lang="sk-SK" sz="1800" b="1" dirty="0" err="1" smtClean="0"/>
              <a:t>disable</a:t>
            </a:r>
            <a:r>
              <a:rPr lang="sk-SK" sz="1800" b="1" dirty="0" smtClean="0"/>
              <a:t>: </a:t>
            </a:r>
            <a:r>
              <a:rPr lang="sk-SK" sz="1800" dirty="0" smtClean="0"/>
              <a:t>aktivácia, </a:t>
            </a:r>
            <a:r>
              <a:rPr lang="sk-SK" sz="1800" dirty="0" err="1" smtClean="0"/>
              <a:t>deaktivácia</a:t>
            </a:r>
            <a:endParaRPr lang="sk-SK" sz="1800" dirty="0" smtClean="0"/>
          </a:p>
          <a:p>
            <a:r>
              <a:rPr lang="sk-SK" sz="1800" b="1" dirty="0" err="1" smtClean="0"/>
              <a:t>Signal</a:t>
            </a:r>
            <a:r>
              <a:rPr lang="sk-SK" sz="1800" b="1" dirty="0" smtClean="0"/>
              <a:t> </a:t>
            </a:r>
            <a:r>
              <a:rPr lang="sk-SK" sz="1800" b="1" dirty="0" err="1" smtClean="0"/>
              <a:t>definition</a:t>
            </a:r>
            <a:r>
              <a:rPr lang="sk-SK" sz="1800" b="1" dirty="0" smtClean="0"/>
              <a:t>: </a:t>
            </a:r>
            <a:r>
              <a:rPr lang="sk-SK" sz="1800" dirty="0" smtClean="0"/>
              <a:t>signál, ktorý má byť použitý k vyslaniu pri </a:t>
            </a:r>
            <a:r>
              <a:rPr lang="sk-SK" sz="1800" dirty="0"/>
              <a:t>d</a:t>
            </a:r>
            <a:r>
              <a:rPr lang="sk-SK" sz="1800" dirty="0" smtClean="0"/>
              <a:t>osiahnutí polohy (RO alebo DO, u </a:t>
            </a:r>
            <a:r>
              <a:rPr lang="sk-SK" sz="1800" dirty="0" err="1" smtClean="0"/>
              <a:t>ref</a:t>
            </a:r>
            <a:r>
              <a:rPr lang="sk-SK" sz="1800" dirty="0" smtClean="0"/>
              <a:t>. polohy 1 je vždy, keď je tento aktívny, stanovený OU (7).</a:t>
            </a:r>
          </a:p>
          <a:p>
            <a:r>
              <a:rPr lang="sk-SK" sz="1800" dirty="0" smtClean="0"/>
              <a:t>Cez oblasť tolerancie (1) je možné zadať odchýlku v stupňoch +/-.</a:t>
            </a:r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3074" name="Picture 2" descr="C:\Users\Šrenkel\Pictures\Skeny\Sken_20201127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8" t="45082" r="7932" b="21945"/>
          <a:stretch/>
        </p:blipFill>
        <p:spPr bwMode="auto">
          <a:xfrm>
            <a:off x="3059832" y="2630988"/>
            <a:ext cx="3217765" cy="397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84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sk-SK" sz="2800" dirty="0" smtClean="0"/>
              <a:t>Kalibrácia priemyselných robotov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15257"/>
          </a:xfrm>
        </p:spPr>
        <p:txBody>
          <a:bodyPr>
            <a:normAutofit/>
          </a:bodyPr>
          <a:lstStyle/>
          <a:p>
            <a:r>
              <a:rPr lang="sk-SK" sz="1800" dirty="0" smtClean="0"/>
              <a:t>Kalibráciou rozumieme definovanie počiatku nástrojového súradnicového systému, resp. definovanie nulových pozícií jednotlivých kĺbov robota. </a:t>
            </a:r>
          </a:p>
          <a:p>
            <a:r>
              <a:rPr lang="sk-SK" sz="1800" dirty="0" smtClean="0"/>
              <a:t>Cieľom </a:t>
            </a:r>
            <a:r>
              <a:rPr lang="sk-SK" sz="1800" dirty="0"/>
              <a:t>kalibrácie je zlepšenie presnosti určenia polohy TCP bodu robota v jeho pracovnom priestore</a:t>
            </a:r>
            <a:r>
              <a:rPr lang="sk-SK" sz="1800" dirty="0" smtClean="0"/>
              <a:t>.</a:t>
            </a:r>
          </a:p>
          <a:p>
            <a:r>
              <a:rPr lang="sk-SK" sz="1800" dirty="0"/>
              <a:t>Údaje o polohe kĺbov robota získava riadiaci systém zo snímačov – enkodérov, ktoré sú súčasťou </a:t>
            </a:r>
            <a:r>
              <a:rPr lang="sk-SK" sz="1800" dirty="0" err="1"/>
              <a:t>servomotorov</a:t>
            </a:r>
            <a:r>
              <a:rPr lang="sk-SK" sz="1800" dirty="0" smtClean="0"/>
              <a:t>.</a:t>
            </a:r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80928"/>
            <a:ext cx="4009256" cy="34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20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Spôsoby kalibrácie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12568"/>
          </a:xfrm>
        </p:spPr>
        <p:txBody>
          <a:bodyPr>
            <a:normAutofit/>
          </a:bodyPr>
          <a:lstStyle/>
          <a:p>
            <a:r>
              <a:rPr lang="sk-SK" sz="1800" dirty="0"/>
              <a:t>Kalibráciu vykonáva výrobca robota v záverečnej fáze jeho montáže a zvyčajne nie je potrebné ju opakovať počas bežnej prevádzky. </a:t>
            </a:r>
            <a:endParaRPr lang="sk-SK" sz="1800" dirty="0" smtClean="0"/>
          </a:p>
          <a:p>
            <a:r>
              <a:rPr lang="sk-SK" sz="1800" dirty="0" smtClean="0"/>
              <a:t>V</a:t>
            </a:r>
            <a:r>
              <a:rPr lang="sk-SK" sz="1800" dirty="0"/>
              <a:t> priemyselnej praxi sa však vyskytujú situácie, ktoré vykonanie kalibrácie vyžadujú</a:t>
            </a:r>
            <a:r>
              <a:rPr lang="sk-SK" sz="1800" dirty="0" smtClean="0"/>
              <a:t>:</a:t>
            </a:r>
          </a:p>
          <a:p>
            <a:r>
              <a:rPr lang="sk-SK" sz="1800" dirty="0"/>
              <a:t>Nežiaduca kolízia na pracovisku – napr. úder alebo náraz do manipulátora robota,</a:t>
            </a:r>
          </a:p>
          <a:p>
            <a:r>
              <a:rPr lang="sk-SK" sz="1800" dirty="0"/>
              <a:t>Výmena motora alebo enkodéra v niektorej z riadených osí,</a:t>
            </a:r>
          </a:p>
          <a:p>
            <a:r>
              <a:rPr lang="sk-SK" sz="1800" dirty="0"/>
              <a:t>Výmena vnútornej kabeláže,</a:t>
            </a:r>
          </a:p>
          <a:p>
            <a:r>
              <a:rPr lang="sk-SK" sz="1800" dirty="0"/>
              <a:t>Vybitie záložných batérií a z toho dôvodu strata kalibračných údajov.</a:t>
            </a:r>
          </a:p>
          <a:p>
            <a:r>
              <a:rPr lang="sk-SK" sz="1800" dirty="0"/>
              <a:t>Spoločnou a jednoduchou metódou je kalibrácia pomocou referenčných značiek. </a:t>
            </a:r>
            <a:endParaRPr lang="sk-SK" sz="1800" dirty="0" smtClean="0"/>
          </a:p>
          <a:p>
            <a:r>
              <a:rPr lang="sk-SK" sz="1800" dirty="0" smtClean="0"/>
              <a:t>Táto </a:t>
            </a:r>
            <a:r>
              <a:rPr lang="sk-SK" sz="1800" dirty="0"/>
              <a:t>technika je založená na vizuálnom nastavení každej osi robota do polohy 0°, s využitím referenčných značiek umiestnených na jednotlivých osiach </a:t>
            </a:r>
            <a:r>
              <a:rPr lang="sk-SK" sz="1800" dirty="0" smtClean="0"/>
              <a:t>robota, napr</a:t>
            </a:r>
            <a:r>
              <a:rPr lang="sk-SK" sz="1800" dirty="0"/>
              <a:t>. štítky, zárezy a pod.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869160"/>
            <a:ext cx="545945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74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Zobrazenie vstupov a výstupov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1800" dirty="0" smtClean="0"/>
          </a:p>
          <a:p>
            <a:endParaRPr lang="sk-SK" sz="1800" dirty="0"/>
          </a:p>
          <a:p>
            <a:endParaRPr lang="sk-SK" sz="1800" dirty="0" smtClean="0"/>
          </a:p>
          <a:p>
            <a:endParaRPr lang="sk-SK" sz="1800" dirty="0"/>
          </a:p>
          <a:p>
            <a:endParaRPr lang="sk-SK" sz="1800" dirty="0" smtClean="0"/>
          </a:p>
          <a:p>
            <a:endParaRPr lang="sk-SK" sz="1800" dirty="0"/>
          </a:p>
          <a:p>
            <a:endParaRPr lang="sk-SK" sz="1800" dirty="0" smtClean="0"/>
          </a:p>
          <a:p>
            <a:endParaRPr lang="sk-SK" sz="1800" dirty="0"/>
          </a:p>
          <a:p>
            <a:endParaRPr lang="sk-SK" sz="1800" dirty="0" smtClean="0"/>
          </a:p>
          <a:p>
            <a:endParaRPr lang="sk-SK" sz="1800" dirty="0"/>
          </a:p>
          <a:p>
            <a:endParaRPr lang="sk-SK" sz="1800" dirty="0" smtClean="0"/>
          </a:p>
          <a:p>
            <a:endParaRPr lang="sk-SK" sz="1800" dirty="0"/>
          </a:p>
          <a:p>
            <a:endParaRPr lang="sk-SK" sz="1800" dirty="0" smtClean="0"/>
          </a:p>
          <a:p>
            <a:endParaRPr lang="sk-SK" sz="1800" dirty="0" smtClean="0"/>
          </a:p>
          <a:p>
            <a:r>
              <a:rPr lang="sk-SK" sz="1800" dirty="0" smtClean="0"/>
              <a:t>Manuálne zapnutia výstupov je možné cez tlačidlá F4 a F5.</a:t>
            </a:r>
            <a:endParaRPr lang="sk-SK" sz="1800" dirty="0"/>
          </a:p>
        </p:txBody>
      </p:sp>
      <p:pic>
        <p:nvPicPr>
          <p:cNvPr id="2050" name="Picture 2" descr="C:\Users\Šrenkel\Pictures\Skeny\Sken_20201119 (2)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0" t="14158" r="20053" b="33828"/>
          <a:stretch/>
        </p:blipFill>
        <p:spPr bwMode="auto">
          <a:xfrm>
            <a:off x="2620600" y="1196752"/>
            <a:ext cx="376691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9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Popis funkčných klávesov v menu I/O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sk-SK" sz="2000" dirty="0" smtClean="0"/>
              <a:t>TYPE – slúži pre voľbu rôznych druhov I/O</a:t>
            </a:r>
          </a:p>
          <a:p>
            <a:r>
              <a:rPr lang="sk-SK" sz="2000" dirty="0" smtClean="0"/>
              <a:t>CONFIG – slúži pre konfiguráciu I/O</a:t>
            </a:r>
          </a:p>
          <a:p>
            <a:r>
              <a:rPr lang="sk-SK" sz="2000" dirty="0" smtClean="0"/>
              <a:t>IN/OUT – slúži pre prepínanie medzi vstupmi a výstupmi</a:t>
            </a:r>
          </a:p>
          <a:p>
            <a:r>
              <a:rPr lang="sk-SK" sz="2000" dirty="0" smtClean="0"/>
              <a:t>ON – slúži pre manuálne zapnutie signálu</a:t>
            </a:r>
          </a:p>
          <a:p>
            <a:r>
              <a:rPr lang="sk-SK" sz="2000" dirty="0" smtClean="0"/>
              <a:t>OFF – slúži pre manuálne vypnutie signálu</a:t>
            </a:r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1026" name="Picture 2" descr="C:\Users\Šrenkel\Pictures\Skeny\Sken_20201119 (3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7" t="15606" r="14527" b="76915"/>
          <a:stretch/>
        </p:blipFill>
        <p:spPr bwMode="auto">
          <a:xfrm rot="60000">
            <a:off x="1042194" y="3366415"/>
            <a:ext cx="6747757" cy="95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30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Popis funkčných klávesov v menu I/O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r>
              <a:rPr lang="sk-SK" sz="2000" dirty="0" smtClean="0"/>
              <a:t>NUM-SRT – slúži na triedenie I/O podľa čísel</a:t>
            </a:r>
          </a:p>
          <a:p>
            <a:r>
              <a:rPr lang="sk-SK" sz="2000" dirty="0" smtClean="0"/>
              <a:t>CMT-SRT – slúži na triedenie I/O podľa komentárov</a:t>
            </a:r>
          </a:p>
          <a:p>
            <a:r>
              <a:rPr lang="sk-SK" sz="2000" dirty="0" smtClean="0"/>
              <a:t>DETAIL – prepne do detailného pohľadu určitého I/O, je tu možné pridávať komentáre. </a:t>
            </a:r>
          </a:p>
          <a:p>
            <a:r>
              <a:rPr lang="sk-SK" sz="2000" dirty="0" smtClean="0"/>
              <a:t>HELP – vyvolanie </a:t>
            </a:r>
            <a:r>
              <a:rPr lang="sk-SK" sz="2000" dirty="0" err="1" smtClean="0"/>
              <a:t>nápovedy</a:t>
            </a:r>
            <a:endParaRPr lang="sk-SK" sz="2000" dirty="0" smtClean="0"/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2050" name="Picture 2" descr="C:\Users\Šrenkel\Pictures\Skeny\Sken_20201119 (3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4" t="46120" r="14350" b="47812"/>
          <a:stretch/>
        </p:blipFill>
        <p:spPr bwMode="auto">
          <a:xfrm rot="60000">
            <a:off x="971600" y="3501008"/>
            <a:ext cx="700394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27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Príklad konfigurácie 1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sk-SK" sz="2000" dirty="0" smtClean="0"/>
              <a:t>Príklad konfigurácie so štandardnými I/O modulárnymi vstupnými a výstupnými kartami.</a:t>
            </a:r>
          </a:p>
          <a:p>
            <a:r>
              <a:rPr lang="sk-SK" sz="2000" dirty="0" smtClean="0"/>
              <a:t>Tento robot má 16 digitálnych vstupov a 16 digitálnych výstupov.</a:t>
            </a:r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3074" name="Picture 2" descr="C:\Users\Šrenkel\Pictures\Skeny\Sken_20201119 (4)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3" t="41944" r="5972" b="17800"/>
          <a:stretch/>
        </p:blipFill>
        <p:spPr bwMode="auto">
          <a:xfrm>
            <a:off x="1691680" y="2291471"/>
            <a:ext cx="5472607" cy="378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47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Príklad konfigurácie 1</a:t>
            </a:r>
            <a:endParaRPr lang="sk-SK" sz="2800" dirty="0"/>
          </a:p>
        </p:txBody>
      </p:sp>
      <p:pic>
        <p:nvPicPr>
          <p:cNvPr id="4098" name="Picture 2" descr="C:\Users\Šrenkel\Pictures\Skeny\Sken_20201119 (4)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4" t="12188" r="3999" b="53407"/>
          <a:stretch/>
        </p:blipFill>
        <p:spPr bwMode="auto">
          <a:xfrm>
            <a:off x="2771800" y="1268760"/>
            <a:ext cx="4240748" cy="492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54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Vstup a výstup robota (RI/RO)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sk-SK" sz="1800" dirty="0" smtClean="0"/>
              <a:t>Vstupy a výstupy robota sú predsunuté signálom, ktoré môžu byť prepojené cez zásuvku EE. </a:t>
            </a:r>
          </a:p>
          <a:p>
            <a:r>
              <a:rPr lang="sk-SK" sz="1800" dirty="0" smtClean="0"/>
              <a:t>Druhy príkazov pre vstup/výstup robota RI/RO</a:t>
            </a:r>
          </a:p>
          <a:p>
            <a:r>
              <a:rPr lang="sk-SK" sz="1800" b="1" dirty="0" smtClean="0"/>
              <a:t>RO[x] = ON / OFF: </a:t>
            </a:r>
            <a:r>
              <a:rPr lang="sk-SK" sz="1800" dirty="0" smtClean="0"/>
              <a:t>Tento príkaz dá určitý digitálny výstupný signál na ON alebo na OFF.</a:t>
            </a:r>
          </a:p>
          <a:p>
            <a:r>
              <a:rPr lang="sk-SK" sz="1800" b="1" dirty="0"/>
              <a:t>RO[x</a:t>
            </a:r>
            <a:r>
              <a:rPr lang="sk-SK" sz="1800" b="1" dirty="0" smtClean="0"/>
              <a:t>] PULSE [hodnota] </a:t>
            </a:r>
            <a:r>
              <a:rPr lang="sk-SK" sz="1800" dirty="0" smtClean="0"/>
              <a:t>: Týmto príkazom je digitálny výstupný signál na stanovenú dobu zopnutý na ON. Dĺžka impulzu(PULSE) je v sekundách (0,1-25s).</a:t>
            </a:r>
          </a:p>
          <a:p>
            <a:r>
              <a:rPr lang="sk-SK" sz="1800" b="1" dirty="0" smtClean="0"/>
              <a:t>WAIT RI[x]= ON:</a:t>
            </a:r>
            <a:r>
              <a:rPr lang="sk-SK" sz="1800" dirty="0" smtClean="0"/>
              <a:t> Týmto príkazom sa v spracovaniu programu čaká na signál ON.</a:t>
            </a:r>
          </a:p>
          <a:p>
            <a:r>
              <a:rPr lang="sk-SK" sz="1800" b="1" dirty="0" smtClean="0"/>
              <a:t>IF RI[x]= ...........</a:t>
            </a:r>
          </a:p>
          <a:p>
            <a:r>
              <a:rPr lang="sk-SK" sz="1800" b="1" dirty="0" smtClean="0"/>
              <a:t>IF </a:t>
            </a:r>
            <a:r>
              <a:rPr lang="sk-SK" sz="1800" b="1" dirty="0"/>
              <a:t>RO[x</a:t>
            </a:r>
            <a:r>
              <a:rPr lang="sk-SK" sz="1800" b="1" dirty="0" smtClean="0"/>
              <a:t>]= ..........</a:t>
            </a:r>
          </a:p>
          <a:p>
            <a:r>
              <a:rPr lang="sk-SK" sz="1800" b="1" dirty="0" smtClean="0"/>
              <a:t>IF </a:t>
            </a:r>
            <a:r>
              <a:rPr lang="sk-SK" sz="1800" b="1" dirty="0"/>
              <a:t>RO[x</a:t>
            </a:r>
            <a:r>
              <a:rPr lang="sk-SK" sz="1800" b="1" dirty="0" smtClean="0"/>
              <a:t>]=(...........)</a:t>
            </a:r>
            <a:endParaRPr lang="sk-SK" sz="1800" b="1" dirty="0"/>
          </a:p>
        </p:txBody>
      </p:sp>
    </p:spTree>
    <p:extLst>
      <p:ext uri="{BB962C8B-B14F-4D97-AF65-F5344CB8AC3E}">
        <p14:creationId xmlns:p14="http://schemas.microsoft.com/office/powerpoint/2010/main" val="414829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Priradenie komentárov pre vstup/výstup robota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sk-SK" sz="1800" dirty="0" smtClean="0"/>
              <a:t>Cez tlačidlo menu zvoľte bod menu I/O a robota</a:t>
            </a:r>
          </a:p>
          <a:p>
            <a:r>
              <a:rPr lang="sk-SK" sz="1800" dirty="0" smtClean="0"/>
              <a:t>Stlačte tlačidlo NEXT a tlačidlo F4 (Detail).</a:t>
            </a:r>
          </a:p>
          <a:p>
            <a:r>
              <a:rPr lang="sk-SK" sz="1800" dirty="0" smtClean="0"/>
              <a:t>Otvorte pole „</a:t>
            </a:r>
            <a:r>
              <a:rPr lang="sk-SK" sz="1800" dirty="0" err="1" smtClean="0"/>
              <a:t>Comment</a:t>
            </a:r>
            <a:r>
              <a:rPr lang="sk-SK" sz="1800" dirty="0" smtClean="0"/>
              <a:t>“ pomocou tlačidla </a:t>
            </a:r>
            <a:r>
              <a:rPr lang="sk-SK" sz="1800" dirty="0" err="1" smtClean="0"/>
              <a:t>Enter</a:t>
            </a:r>
            <a:r>
              <a:rPr lang="sk-SK" sz="1800" dirty="0" smtClean="0"/>
              <a:t>. Zadajte komentár pomocou funkčných kláves F1 až F5. Nakoniec stlačte </a:t>
            </a:r>
            <a:r>
              <a:rPr lang="sk-SK" sz="1800" dirty="0" err="1" smtClean="0"/>
              <a:t>Enter</a:t>
            </a:r>
            <a:r>
              <a:rPr lang="sk-SK" sz="1800" dirty="0" smtClean="0"/>
              <a:t> a PREV.</a:t>
            </a:r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3074" name="Picture 2" descr="C:\Users\WIN\Documents\Scanned Documents\Obrazok (26)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2" t="58567" r="12640" b="11401"/>
          <a:stretch/>
        </p:blipFill>
        <p:spPr bwMode="auto">
          <a:xfrm rot="60000">
            <a:off x="3515825" y="2889169"/>
            <a:ext cx="4176464" cy="278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WIN\Documents\Scanned Documents\Obrazok (26)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7" t="14579" r="15039" b="66854"/>
          <a:stretch/>
        </p:blipFill>
        <p:spPr bwMode="auto">
          <a:xfrm rot="60000">
            <a:off x="971600" y="2852936"/>
            <a:ext cx="286485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90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704</Words>
  <Application>Microsoft Office PowerPoint</Application>
  <PresentationFormat>Předvádění na obrazovce (4:3)</PresentationFormat>
  <Paragraphs>105</Paragraphs>
  <Slides>23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Motiv systému Office</vt:lpstr>
      <vt:lpstr>Vstupy a výstupy, kalibrácia</vt:lpstr>
      <vt:lpstr>Vstupy a výstupy </vt:lpstr>
      <vt:lpstr>Zobrazenie vstupov a výstupov</vt:lpstr>
      <vt:lpstr>Popis funkčných klávesov v menu I/O</vt:lpstr>
      <vt:lpstr>Popis funkčných klávesov v menu I/O</vt:lpstr>
      <vt:lpstr>Príklad konfigurácie 1</vt:lpstr>
      <vt:lpstr>Príklad konfigurácie 1</vt:lpstr>
      <vt:lpstr>Vstup a výstup robota (RI/RO)</vt:lpstr>
      <vt:lpstr>Priradenie komentárov pre vstup/výstup robota</vt:lpstr>
      <vt:lpstr>Manuálne zapnutie výstupu robota (RO)</vt:lpstr>
      <vt:lpstr>Výstup robota (RO) Complementary (doplnkový)</vt:lpstr>
      <vt:lpstr>Príklad konfigurácie 2 Skupinový vstup</vt:lpstr>
      <vt:lpstr>Príklad konfigurácie 2 skupinový vstup</vt:lpstr>
      <vt:lpstr>Príklad konfigurácie 2 – skupinový vstup - dokončenie</vt:lpstr>
      <vt:lpstr>Signály SOP </vt:lpstr>
      <vt:lpstr>Signály SOP</vt:lpstr>
      <vt:lpstr>Vstupy a výstupy - Interconnect</vt:lpstr>
      <vt:lpstr>Referenčná poloha – základné pojmy</vt:lpstr>
      <vt:lpstr>Referenčná poloha</vt:lpstr>
      <vt:lpstr>Nastavenie referenčnej polohy</vt:lpstr>
      <vt:lpstr>Nastavenie referenčnej polohy</vt:lpstr>
      <vt:lpstr>Kalibrácia priemyselných robotov</vt:lpstr>
      <vt:lpstr>Spôsoby kalibrácie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Vstupy a výstupy</dc:title>
  <dc:creator>Šrenkel</dc:creator>
  <cp:lastModifiedBy>Šrenkel</cp:lastModifiedBy>
  <cp:revision>36</cp:revision>
  <dcterms:created xsi:type="dcterms:W3CDTF">2020-11-19T07:12:29Z</dcterms:created>
  <dcterms:modified xsi:type="dcterms:W3CDTF">2020-12-14T08:06:20Z</dcterms:modified>
</cp:coreProperties>
</file>