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9"/>
  </p:notesMasterIdLst>
  <p:sldIdLst>
    <p:sldId id="256" r:id="rId2"/>
    <p:sldId id="294" r:id="rId3"/>
    <p:sldId id="269" r:id="rId4"/>
    <p:sldId id="267" r:id="rId5"/>
    <p:sldId id="257" r:id="rId6"/>
    <p:sldId id="265" r:id="rId7"/>
    <p:sldId id="266" r:id="rId8"/>
    <p:sldId id="258" r:id="rId9"/>
    <p:sldId id="264" r:id="rId10"/>
    <p:sldId id="268" r:id="rId11"/>
    <p:sldId id="271" r:id="rId12"/>
    <p:sldId id="260" r:id="rId13"/>
    <p:sldId id="272" r:id="rId14"/>
    <p:sldId id="261" r:id="rId15"/>
    <p:sldId id="274" r:id="rId16"/>
    <p:sldId id="273" r:id="rId17"/>
    <p:sldId id="276" r:id="rId18"/>
    <p:sldId id="277" r:id="rId19"/>
    <p:sldId id="278" r:id="rId20"/>
    <p:sldId id="262" r:id="rId21"/>
    <p:sldId id="263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70" r:id="rId38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C1058-5E59-40AC-B1A2-7FF526A3C912}" type="datetimeFigureOut">
              <a:rPr lang="sk-SK" smtClean="0"/>
              <a:pPr/>
              <a:t>2.11.2011</a:t>
            </a:fld>
            <a:endParaRPr lang="sk-SK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F245C8-A244-475B-9292-33A0A6E52120}" type="slidenum">
              <a:rPr lang="sk-SK" smtClean="0"/>
              <a:pPr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1</a:t>
            </a:fld>
            <a:endParaRPr lang="sk-SK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10</a:t>
            </a:fld>
            <a:endParaRPr lang="sk-SK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11</a:t>
            </a:fld>
            <a:endParaRPr lang="sk-SK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12</a:t>
            </a:fld>
            <a:endParaRPr lang="sk-SK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13</a:t>
            </a:fld>
            <a:endParaRPr lang="sk-SK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14</a:t>
            </a:fld>
            <a:endParaRPr lang="sk-SK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15</a:t>
            </a:fld>
            <a:endParaRPr lang="sk-SK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16</a:t>
            </a:fld>
            <a:endParaRPr lang="sk-SK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17</a:t>
            </a:fld>
            <a:endParaRPr lang="sk-SK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18</a:t>
            </a:fld>
            <a:endParaRPr lang="sk-SK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19</a:t>
            </a:fld>
            <a:endParaRPr lang="sk-S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2</a:t>
            </a:fld>
            <a:endParaRPr lang="sk-SK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20</a:t>
            </a:fld>
            <a:endParaRPr lang="sk-SK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21</a:t>
            </a:fld>
            <a:endParaRPr lang="sk-SK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22</a:t>
            </a:fld>
            <a:endParaRPr lang="sk-SK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23</a:t>
            </a:fld>
            <a:endParaRPr lang="sk-SK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24</a:t>
            </a:fld>
            <a:endParaRPr lang="sk-SK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25</a:t>
            </a:fld>
            <a:endParaRPr lang="sk-SK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26</a:t>
            </a:fld>
            <a:endParaRPr lang="sk-SK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27</a:t>
            </a:fld>
            <a:endParaRPr lang="sk-SK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28</a:t>
            </a:fld>
            <a:endParaRPr lang="sk-SK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29</a:t>
            </a:fld>
            <a:endParaRPr lang="sk-SK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3</a:t>
            </a:fld>
            <a:endParaRPr lang="sk-SK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30</a:t>
            </a:fld>
            <a:endParaRPr lang="sk-SK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31</a:t>
            </a:fld>
            <a:endParaRPr lang="sk-SK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32</a:t>
            </a:fld>
            <a:endParaRPr lang="sk-SK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33</a:t>
            </a:fld>
            <a:endParaRPr lang="sk-SK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34</a:t>
            </a:fld>
            <a:endParaRPr lang="sk-SK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35</a:t>
            </a:fld>
            <a:endParaRPr lang="sk-SK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36</a:t>
            </a:fld>
            <a:endParaRPr lang="sk-SK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37</a:t>
            </a:fld>
            <a:endParaRPr lang="sk-SK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4</a:t>
            </a:fld>
            <a:endParaRPr lang="sk-SK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5</a:t>
            </a:fld>
            <a:endParaRPr lang="sk-SK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6</a:t>
            </a:fld>
            <a:endParaRPr lang="sk-SK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7</a:t>
            </a:fld>
            <a:endParaRPr lang="sk-SK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8</a:t>
            </a:fld>
            <a:endParaRPr lang="sk-SK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245C8-A244-475B-9292-33A0A6E52120}" type="slidenum">
              <a:rPr lang="sk-SK" smtClean="0"/>
              <a:pPr/>
              <a:t>9</a:t>
            </a:fld>
            <a:endParaRPr lang="sk-S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45305E-B42E-41C5-96C6-26F2D61FDB6A}" type="datetimeFigureOut">
              <a:rPr lang="sk-SK" smtClean="0"/>
              <a:pPr/>
              <a:t>2.11.2011</a:t>
            </a:fld>
            <a:endParaRPr lang="sk-SK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E97218-51A0-44BB-A74D-20F6C67D2588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32" name="Obdĺžnik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Obdĺžnik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Obdĺžnik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Obdĺžnik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Obdĺžnik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sk-SK" smtClean="0"/>
              <a:t>Kliknite sem a upravte štýl predlohy podnadpisov.</a:t>
            </a:r>
            <a:endParaRPr kumimoji="0" lang="en-US"/>
          </a:p>
        </p:txBody>
      </p:sp>
      <p:sp>
        <p:nvSpPr>
          <p:cNvPr id="56" name="Obdĺžnik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Obdĺžnik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Obdĺžnik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Obdĺžnik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45305E-B42E-41C5-96C6-26F2D61FDB6A}" type="datetimeFigureOut">
              <a:rPr lang="sk-SK" smtClean="0"/>
              <a:pPr/>
              <a:t>2.11.2011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E97218-51A0-44BB-A74D-20F6C67D2588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45305E-B42E-41C5-96C6-26F2D61FDB6A}" type="datetimeFigureOut">
              <a:rPr lang="sk-SK" smtClean="0"/>
              <a:pPr/>
              <a:t>2.11.2011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E97218-51A0-44BB-A74D-20F6C67D2588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45305E-B42E-41C5-96C6-26F2D61FDB6A}" type="datetimeFigureOut">
              <a:rPr lang="sk-SK" smtClean="0"/>
              <a:pPr/>
              <a:t>2.11.2011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E97218-51A0-44BB-A74D-20F6C67D2588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Voľná forma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Voľná forma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Voľná forma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Voľná forma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Voľná forma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Voľná forma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Voľná forma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Voľná forma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Voľná forma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Voľná forma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Voľná forma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Voľná forma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Voľná forma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Voľná forma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Voľná forma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45305E-B42E-41C5-96C6-26F2D61FDB6A}" type="datetimeFigureOut">
              <a:rPr lang="sk-SK" smtClean="0"/>
              <a:pPr/>
              <a:t>2.11.2011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E97218-51A0-44BB-A74D-20F6C67D2588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7" name="Obdĺžnik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8" name="Obdĺžnik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bdĺžnik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Obdĺžnik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ĺžnik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Obdĺžnik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45305E-B42E-41C5-96C6-26F2D61FDB6A}" type="datetimeFigureOut">
              <a:rPr lang="sk-SK" smtClean="0"/>
              <a:pPr/>
              <a:t>2.11.2011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E97218-51A0-44BB-A74D-20F6C67D2588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bdĺžnik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45305E-B42E-41C5-96C6-26F2D61FDB6A}" type="datetimeFigureOut">
              <a:rPr lang="sk-SK" smtClean="0"/>
              <a:pPr/>
              <a:t>2.11.2011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E97218-51A0-44BB-A74D-20F6C67D2588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16" name="Obdĺžnik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Obdĺžnik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Obdĺžnik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Obdĺžnik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Obdĺžnik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Obdĺžnik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Obdĺžnik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Obdĺžnik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Obdĺžnik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45305E-B42E-41C5-96C6-26F2D61FDB6A}" type="datetimeFigureOut">
              <a:rPr lang="sk-SK" smtClean="0"/>
              <a:pPr/>
              <a:t>2.11.2011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E97218-51A0-44BB-A74D-20F6C67D2588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45305E-B42E-41C5-96C6-26F2D61FDB6A}" type="datetimeFigureOut">
              <a:rPr lang="sk-SK" smtClean="0"/>
              <a:pPr/>
              <a:t>2.11.2011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E97218-51A0-44BB-A74D-20F6C67D2588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45305E-B42E-41C5-96C6-26F2D61FDB6A}" type="datetimeFigureOut">
              <a:rPr lang="sk-SK" smtClean="0"/>
              <a:pPr/>
              <a:t>2.11.2011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E97218-51A0-44BB-A74D-20F6C67D2588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ĺžnik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Rovná spojnica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Skupina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Rovná spojnica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ovná spojnica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ovná spojnica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sk-SK" smtClean="0"/>
              <a:t>Ak chcete pridať obrázok, kliknite na ikonu</a:t>
            </a:r>
            <a:endParaRPr kumimoji="0" lang="en-US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grpSp>
        <p:nvGrpSpPr>
          <p:cNvPr id="14" name="Skupina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Rovná spojnica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Rovná spojnica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Rovná spojnica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Skupina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Rovná spojnica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ovná spojnica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Rovná spojnica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345305E-B42E-41C5-96C6-26F2D61FDB6A}" type="datetimeFigureOut">
              <a:rPr lang="sk-SK" smtClean="0"/>
              <a:pPr/>
              <a:t>2.11.2011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54E97218-51A0-44BB-A74D-20F6C67D2588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bdĺžnik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ĺžnik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Obdĺžnik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ĺžnik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Obdĺžnik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Obdĺžnik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Obdĺžnik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Obdĺžnik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345305E-B42E-41C5-96C6-26F2D61FDB6A}" type="datetimeFigureOut">
              <a:rPr lang="sk-SK" smtClean="0"/>
              <a:pPr/>
              <a:t>2.11.2011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sk-SK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54E97218-51A0-44BB-A74D-20F6C67D2588}" type="slidenum">
              <a:rPr lang="sk-SK" smtClean="0"/>
              <a:pPr/>
              <a:t>‹#›</a:t>
            </a:fld>
            <a:endParaRPr lang="sk-SK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k-SK" dirty="0" smtClean="0"/>
              <a:t>Začíname prácu so systémom </a:t>
            </a:r>
            <a:r>
              <a:rPr lang="sk-SK" dirty="0" err="1" smtClean="0"/>
              <a:t>Moodle</a:t>
            </a:r>
            <a:endParaRPr lang="sk-SK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10454" r="6250" b="6250"/>
          <a:stretch>
            <a:fillRect/>
          </a:stretch>
        </p:blipFill>
        <p:spPr bwMode="auto">
          <a:xfrm>
            <a:off x="2555776" y="980728"/>
            <a:ext cx="4788024" cy="31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BlokTextu 4"/>
          <p:cNvSpPr txBox="1"/>
          <p:nvPr/>
        </p:nvSpPr>
        <p:spPr>
          <a:xfrm>
            <a:off x="1763688" y="6093296"/>
            <a:ext cx="2560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Ing. Marián Gogola, PhD.</a:t>
            </a:r>
            <a:endParaRPr lang="sk-SK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Obohatenie vzdelávania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O rozličné zdroje</a:t>
            </a:r>
          </a:p>
          <a:p>
            <a:r>
              <a:rPr lang="sk-SK" dirty="0" smtClean="0"/>
              <a:t>Možnosť vytvárať dokumenty štandardné vzdelávacie dokumenty – požadované vedomosti</a:t>
            </a:r>
          </a:p>
          <a:p>
            <a:r>
              <a:rPr lang="sk-SK" dirty="0" err="1" smtClean="0"/>
              <a:t>Nadštandartné</a:t>
            </a:r>
            <a:r>
              <a:rPr lang="sk-SK" dirty="0" smtClean="0"/>
              <a:t> – obohacujúce pre študentov – ak má študent o danú oblasť záujem – môže si preštudovať viaceré materiály</a:t>
            </a:r>
            <a:endParaRPr lang="sk-SK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37277" t="28172" r="33930" b="18672"/>
          <a:stretch>
            <a:fillRect/>
          </a:stretch>
        </p:blipFill>
        <p:spPr bwMode="auto">
          <a:xfrm>
            <a:off x="3707904" y="5373216"/>
            <a:ext cx="864096" cy="1196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Na čo treba dopredu myslieť?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Aké informácie chcem študentom poskytovať?</a:t>
            </a:r>
          </a:p>
          <a:p>
            <a:r>
              <a:rPr lang="sk-SK" dirty="0" smtClean="0"/>
              <a:t>Budú to teoretické informácie o preberanom učive</a:t>
            </a:r>
          </a:p>
          <a:p>
            <a:r>
              <a:rPr lang="sk-SK" dirty="0" smtClean="0"/>
              <a:t>Budú to informácie doplňujúce učivo</a:t>
            </a:r>
          </a:p>
          <a:p>
            <a:r>
              <a:rPr lang="sk-SK" dirty="0" smtClean="0"/>
              <a:t>Teoretické alebo aj praktické</a:t>
            </a:r>
          </a:p>
          <a:p>
            <a:endParaRPr lang="sk-SK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Ako začať?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Meno</a:t>
            </a:r>
          </a:p>
          <a:p>
            <a:r>
              <a:rPr lang="sk-SK" dirty="0" smtClean="0"/>
              <a:t>Heslo</a:t>
            </a:r>
          </a:p>
          <a:p>
            <a:r>
              <a:rPr lang="sk-SK" dirty="0" smtClean="0"/>
              <a:t>predmet</a:t>
            </a:r>
            <a:endParaRPr lang="sk-SK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 l="3317" t="26203" r="2923" b="10798"/>
          <a:stretch>
            <a:fillRect/>
          </a:stretch>
        </p:blipFill>
        <p:spPr bwMode="auto">
          <a:xfrm>
            <a:off x="2123728" y="3645024"/>
            <a:ext cx="5328592" cy="268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 l="1840" t="26203" r="3661" b="13751"/>
          <a:stretch>
            <a:fillRect/>
          </a:stretch>
        </p:blipFill>
        <p:spPr bwMode="auto">
          <a:xfrm>
            <a:off x="1475656" y="2564904"/>
            <a:ext cx="7056784" cy="336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Šípka doprava 4"/>
          <p:cNvSpPr/>
          <p:nvPr/>
        </p:nvSpPr>
        <p:spPr>
          <a:xfrm rot="852773">
            <a:off x="6485147" y="2005067"/>
            <a:ext cx="136815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Užívateľské rozhranie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Zapnúť upravovanie</a:t>
            </a:r>
            <a:endParaRPr lang="sk-SK" dirty="0"/>
          </a:p>
        </p:txBody>
      </p:sp>
      <p:sp>
        <p:nvSpPr>
          <p:cNvPr id="5" name="Šípka doľava 4"/>
          <p:cNvSpPr/>
          <p:nvPr/>
        </p:nvSpPr>
        <p:spPr>
          <a:xfrm>
            <a:off x="3563888" y="4365104"/>
            <a:ext cx="1584176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 l="1840" t="29156" r="3661" b="8829"/>
          <a:stretch>
            <a:fillRect/>
          </a:stretch>
        </p:blipFill>
        <p:spPr bwMode="auto">
          <a:xfrm>
            <a:off x="1763688" y="2780928"/>
            <a:ext cx="6144683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Šípka doľava 6"/>
          <p:cNvSpPr/>
          <p:nvPr/>
        </p:nvSpPr>
        <p:spPr>
          <a:xfrm>
            <a:off x="2699792" y="5229200"/>
            <a:ext cx="1080120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Pridávame zdroj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 l="1840" t="25219" r="3661" b="6250"/>
          <a:stretch>
            <a:fillRect/>
          </a:stretch>
        </p:blipFill>
        <p:spPr bwMode="auto">
          <a:xfrm>
            <a:off x="2051720" y="2636912"/>
            <a:ext cx="5774858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 l="1840" t="27188" r="2923" b="6250"/>
          <a:stretch>
            <a:fillRect/>
          </a:stretch>
        </p:blipFill>
        <p:spPr bwMode="auto">
          <a:xfrm>
            <a:off x="2123728" y="2852936"/>
            <a:ext cx="5442625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Na celé okno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 l="2579" t="25219" r="2923" b="6250"/>
          <a:stretch>
            <a:fillRect/>
          </a:stretch>
        </p:blipFill>
        <p:spPr bwMode="auto">
          <a:xfrm>
            <a:off x="1835696" y="2420888"/>
            <a:ext cx="6192688" cy="336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 cstate="print"/>
          <a:srcRect l="11438" t="29156" r="6250" b="16704"/>
          <a:stretch>
            <a:fillRect/>
          </a:stretch>
        </p:blipFill>
        <p:spPr bwMode="auto">
          <a:xfrm>
            <a:off x="755576" y="1772816"/>
            <a:ext cx="802838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 cstate="print"/>
          <a:srcRect l="1840" t="25219" r="3661" b="6250"/>
          <a:stretch>
            <a:fillRect/>
          </a:stretch>
        </p:blipFill>
        <p:spPr bwMode="auto">
          <a:xfrm>
            <a:off x="1331640" y="2204864"/>
            <a:ext cx="6966377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Šípka doľava 4"/>
          <p:cNvSpPr/>
          <p:nvPr/>
        </p:nvSpPr>
        <p:spPr>
          <a:xfrm>
            <a:off x="2699792" y="4869160"/>
            <a:ext cx="1080120" cy="57606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Šípka doprava 5"/>
          <p:cNvSpPr/>
          <p:nvPr/>
        </p:nvSpPr>
        <p:spPr>
          <a:xfrm>
            <a:off x="5796136" y="4797152"/>
            <a:ext cx="936104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Rozvrh</a:t>
            </a:r>
            <a:endParaRPr lang="sk-SK" dirty="0"/>
          </a:p>
        </p:txBody>
      </p:sp>
      <p:graphicFrame>
        <p:nvGraphicFramePr>
          <p:cNvPr id="6" name="Zástupný symbol obsahu 5"/>
          <p:cNvGraphicFramePr>
            <a:graphicFrameLocks noGrp="1"/>
          </p:cNvGraphicFramePr>
          <p:nvPr>
            <p:ph idx="1"/>
          </p:nvPr>
        </p:nvGraphicFramePr>
        <p:xfrm>
          <a:off x="2051720" y="1484780"/>
          <a:ext cx="5760640" cy="4752530"/>
        </p:xfrm>
        <a:graphic>
          <a:graphicData uri="http://schemas.openxmlformats.org/drawingml/2006/table">
            <a:tbl>
              <a:tblPr/>
              <a:tblGrid>
                <a:gridCol w="1671339"/>
                <a:gridCol w="1458997"/>
                <a:gridCol w="1315152"/>
                <a:gridCol w="1315152"/>
              </a:tblGrid>
              <a:tr h="475253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dátum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od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75253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streda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2.11.2011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14:30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17:30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75253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piatok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4.11.2011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14:30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17:30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75253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sobota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5.11.2011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9:00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14:00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75253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streda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9.11.2011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14:30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17:30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75253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piatok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11.11.2011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14:30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17:30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75253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pondelok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14.11.2011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14:30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17:30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75253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utorok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15.11.2011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14:30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17:30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75253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streda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16.11.2011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14:30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18:00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75253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piatok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18.11.2011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14:30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18:00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Nastavenia kurzu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7747" t="28172" r="6250" b="12766"/>
          <a:stretch>
            <a:fillRect/>
          </a:stretch>
        </p:blipFill>
        <p:spPr bwMode="auto">
          <a:xfrm>
            <a:off x="755576" y="2060848"/>
            <a:ext cx="838842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7008" t="42938" r="6250" b="15719"/>
          <a:stretch>
            <a:fillRect/>
          </a:stretch>
        </p:blipFill>
        <p:spPr bwMode="auto">
          <a:xfrm>
            <a:off x="683568" y="3140968"/>
            <a:ext cx="846043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print"/>
          <a:srcRect l="6270" t="30141" r="16211" b="6250"/>
          <a:stretch>
            <a:fillRect/>
          </a:stretch>
        </p:blipFill>
        <p:spPr bwMode="auto">
          <a:xfrm>
            <a:off x="1115616" y="1772816"/>
            <a:ext cx="7560840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Nastavenia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/>
          <a:srcRect l="7747" t="27188" r="4399" b="13750"/>
          <a:stretch>
            <a:fillRect/>
          </a:stretch>
        </p:blipFill>
        <p:spPr bwMode="auto">
          <a:xfrm>
            <a:off x="899592" y="2132856"/>
            <a:ext cx="7885384" cy="3975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Pridanie druhého zdroja.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 cstate="print"/>
          <a:srcRect l="7747" t="27188" r="4399" b="26547"/>
          <a:stretch>
            <a:fillRect/>
          </a:stretch>
        </p:blipFill>
        <p:spPr bwMode="auto">
          <a:xfrm>
            <a:off x="971600" y="1988840"/>
            <a:ext cx="756084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 cstate="print"/>
          <a:srcRect l="2579" t="30141" r="2184" b="23375"/>
          <a:stretch>
            <a:fillRect/>
          </a:stretch>
        </p:blipFill>
        <p:spPr bwMode="auto">
          <a:xfrm>
            <a:off x="899592" y="2564904"/>
            <a:ext cx="806489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4907" t="23372" r="8863" b="7329"/>
          <a:stretch>
            <a:fillRect/>
          </a:stretch>
        </p:blipFill>
        <p:spPr bwMode="auto">
          <a:xfrm>
            <a:off x="2123728" y="1916832"/>
            <a:ext cx="525658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Písanie textu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27584" y="1700808"/>
            <a:ext cx="7772400" cy="4572000"/>
          </a:xfrm>
        </p:spPr>
        <p:txBody>
          <a:bodyPr/>
          <a:lstStyle/>
          <a:p>
            <a:r>
              <a:rPr lang="sk-SK" dirty="0" smtClean="0"/>
              <a:t>Preferovať bezpätkové písma typu </a:t>
            </a:r>
            <a:r>
              <a:rPr lang="sk-SK" dirty="0" err="1" smtClean="0"/>
              <a:t>Arial</a:t>
            </a:r>
            <a:r>
              <a:rPr lang="sk-SK" dirty="0" smtClean="0"/>
              <a:t>, </a:t>
            </a:r>
            <a:r>
              <a:rPr lang="sk-SK" dirty="0" err="1" smtClean="0"/>
              <a:t>Verdana</a:t>
            </a:r>
            <a:endParaRPr lang="sk-SK" dirty="0" smtClean="0"/>
          </a:p>
          <a:p>
            <a:r>
              <a:rPr lang="sk-SK" dirty="0" smtClean="0"/>
              <a:t>Lepšia čitateľnosť</a:t>
            </a:r>
            <a:endParaRPr lang="sk-SK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 cstate="print"/>
          <a:srcRect l="18821" t="36047" r="19165" b="21625"/>
          <a:stretch>
            <a:fillRect/>
          </a:stretch>
        </p:blipFill>
        <p:spPr bwMode="auto">
          <a:xfrm>
            <a:off x="755576" y="3789040"/>
            <a:ext cx="2880320" cy="1474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4" cstate="print"/>
          <a:srcRect l="19731" t="36219" r="18254" b="29328"/>
          <a:stretch>
            <a:fillRect/>
          </a:stretch>
        </p:blipFill>
        <p:spPr bwMode="auto">
          <a:xfrm>
            <a:off x="4860032" y="3717032"/>
            <a:ext cx="3816424" cy="159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Vkladanie obrázkov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S </a:t>
            </a:r>
            <a:r>
              <a:rPr lang="sk-SK" dirty="0" err="1" smtClean="0"/>
              <a:t>url</a:t>
            </a:r>
            <a:r>
              <a:rPr lang="sk-SK" dirty="0" smtClean="0"/>
              <a:t> adresou</a:t>
            </a:r>
          </a:p>
          <a:p>
            <a:r>
              <a:rPr lang="sk-SK" dirty="0" smtClean="0"/>
              <a:t>Fyzické nahratie na server</a:t>
            </a:r>
            <a:endParaRPr lang="sk-SK" dirty="0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 cstate="print"/>
          <a:srcRect l="8485" t="30141" r="8090" b="6250"/>
          <a:stretch>
            <a:fillRect/>
          </a:stretch>
        </p:blipFill>
        <p:spPr bwMode="auto">
          <a:xfrm>
            <a:off x="1835696" y="3140968"/>
            <a:ext cx="6048672" cy="3458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Prvý spôsob.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 cstate="print"/>
          <a:srcRect l="7008" t="26203" r="2184" b="9813"/>
          <a:stretch>
            <a:fillRect/>
          </a:stretch>
        </p:blipFill>
        <p:spPr bwMode="auto">
          <a:xfrm>
            <a:off x="1403648" y="2420888"/>
            <a:ext cx="6624736" cy="3500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Aké sú vaše skúsenosti?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Využili ste už tento systém?</a:t>
            </a:r>
          </a:p>
          <a:p>
            <a:r>
              <a:rPr lang="sk-SK" dirty="0" smtClean="0"/>
              <a:t>Používate podobný systém?</a:t>
            </a:r>
            <a:endParaRPr lang="sk-SK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 l="12914" t="52781" r="49434" b="19657"/>
          <a:stretch>
            <a:fillRect/>
          </a:stretch>
        </p:blipFill>
        <p:spPr bwMode="auto">
          <a:xfrm>
            <a:off x="2339752" y="3933056"/>
            <a:ext cx="367240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 cstate="print"/>
          <a:srcRect l="4794" t="26203" r="3661" b="11782"/>
          <a:stretch>
            <a:fillRect/>
          </a:stretch>
        </p:blipFill>
        <p:spPr bwMode="auto">
          <a:xfrm>
            <a:off x="1331640" y="2204864"/>
            <a:ext cx="751169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Vrátime sa do nášho zdroja.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 cstate="print"/>
          <a:srcRect l="9961" t="27188" r="6250" b="11782"/>
          <a:stretch>
            <a:fillRect/>
          </a:stretch>
        </p:blipFill>
        <p:spPr bwMode="auto">
          <a:xfrm>
            <a:off x="1403648" y="2348880"/>
            <a:ext cx="6804248" cy="3717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Nájdeme si obrázok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 cstate="print"/>
          <a:srcRect l="15129" t="13407" r="13997" b="11782"/>
          <a:stretch>
            <a:fillRect/>
          </a:stretch>
        </p:blipFill>
        <p:spPr bwMode="auto">
          <a:xfrm>
            <a:off x="1547664" y="2033844"/>
            <a:ext cx="5400600" cy="427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Druhý spôsob.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Z internetovej stránky si uložíme adresu obrázka</a:t>
            </a:r>
          </a:p>
          <a:p>
            <a:r>
              <a:rPr lang="sk-SK" dirty="0" smtClean="0"/>
              <a:t>Pravým tlačidlom klikneme na adresu obrázka</a:t>
            </a:r>
            <a:endParaRPr lang="sk-SK" dirty="0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 cstate="print"/>
          <a:srcRect l="11438" t="30141" r="32453" b="17688"/>
          <a:stretch>
            <a:fillRect/>
          </a:stretch>
        </p:blipFill>
        <p:spPr bwMode="auto">
          <a:xfrm>
            <a:off x="2987824" y="3645024"/>
            <a:ext cx="4104456" cy="2862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Vyplníme dialógové okno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 cstate="print"/>
          <a:srcRect l="13653" t="15375" r="13997" b="11782"/>
          <a:stretch>
            <a:fillRect/>
          </a:stretch>
        </p:blipFill>
        <p:spPr bwMode="auto">
          <a:xfrm>
            <a:off x="2123728" y="1916832"/>
            <a:ext cx="5472608" cy="413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 cstate="print"/>
          <a:srcRect l="34324" t="28172" r="20641" b="13751"/>
          <a:stretch>
            <a:fillRect/>
          </a:stretch>
        </p:blipFill>
        <p:spPr bwMode="auto">
          <a:xfrm>
            <a:off x="3347864" y="2060848"/>
            <a:ext cx="439248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Prvý spôsob </a:t>
            </a:r>
            <a:r>
              <a:rPr lang="sk-SK" dirty="0" err="1" smtClean="0"/>
              <a:t>pracnejší</a:t>
            </a:r>
            <a:endParaRPr lang="sk-SK" dirty="0" smtClean="0"/>
          </a:p>
          <a:p>
            <a:r>
              <a:rPr lang="sk-SK" dirty="0" smtClean="0"/>
              <a:t>Druhý spôsob jednoduchší, ale závislý od zdroja </a:t>
            </a:r>
            <a:endParaRPr lang="sk-SK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Otázky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l="49090" t="55734" r="11044" b="18672"/>
          <a:stretch>
            <a:fillRect/>
          </a:stretch>
        </p:blipFill>
        <p:spPr bwMode="auto">
          <a:xfrm>
            <a:off x="2411760" y="3501008"/>
            <a:ext cx="388843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 smtClean="0"/>
              <a:t>Moodle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Modular Object-Oriented Dynamic Learning </a:t>
            </a:r>
            <a:r>
              <a:rPr lang="en-US" i="1" dirty="0" smtClean="0"/>
              <a:t>Environment</a:t>
            </a:r>
            <a:endParaRPr lang="sk-SK" i="1" dirty="0" smtClean="0"/>
          </a:p>
          <a:p>
            <a:r>
              <a:rPr lang="sk-SK" i="1" dirty="0" smtClean="0"/>
              <a:t>Modulárne objektovo orientované dynamické výučbové prostredie</a:t>
            </a:r>
          </a:p>
          <a:p>
            <a:r>
              <a:rPr lang="sk-SK" i="1" dirty="0" smtClean="0"/>
              <a:t>Od roku 1999</a:t>
            </a:r>
          </a:p>
          <a:p>
            <a:r>
              <a:rPr lang="sk-SK" dirty="0" smtClean="0"/>
              <a:t>Martin </a:t>
            </a:r>
            <a:r>
              <a:rPr lang="sk-SK" dirty="0" err="1" smtClean="0"/>
              <a:t>Dougiamas</a:t>
            </a:r>
            <a:r>
              <a:rPr lang="sk-SK" dirty="0" smtClean="0"/>
              <a:t> - zakladateľ</a:t>
            </a:r>
            <a:endParaRPr lang="sk-SK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4221088"/>
            <a:ext cx="20955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Systém pre elektronické </a:t>
            </a:r>
            <a:r>
              <a:rPr lang="sk-SK" dirty="0" smtClean="0"/>
              <a:t>vzdelávanie</a:t>
            </a:r>
            <a:endParaRPr lang="sk-SK" dirty="0" smtClean="0"/>
          </a:p>
          <a:p>
            <a:r>
              <a:rPr lang="sk-SK" dirty="0" smtClean="0"/>
              <a:t>Prístup učiteľov a </a:t>
            </a:r>
            <a:r>
              <a:rPr lang="sk-SK" dirty="0" smtClean="0"/>
              <a:t>študentov</a:t>
            </a:r>
          </a:p>
          <a:p>
            <a:r>
              <a:rPr lang="sk-SK" dirty="0" err="1" smtClean="0"/>
              <a:t>sociálno</a:t>
            </a:r>
            <a:r>
              <a:rPr lang="sk-SK" dirty="0" smtClean="0"/>
              <a:t>‐konštruktivistická </a:t>
            </a:r>
            <a:r>
              <a:rPr lang="sk-SK" dirty="0" smtClean="0"/>
              <a:t>pedagogika</a:t>
            </a:r>
          </a:p>
          <a:p>
            <a:r>
              <a:rPr lang="sk-SK" dirty="0" smtClean="0"/>
              <a:t>Bohaté skúsenosti najmä v anglosaskom vzdelávacom systéme</a:t>
            </a:r>
            <a:endParaRPr lang="sk-S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 smtClean="0"/>
              <a:t>Konštrukcionizmus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vychádza </a:t>
            </a:r>
            <a:r>
              <a:rPr lang="sk-SK" dirty="0" smtClean="0"/>
              <a:t>z toho, že učenie je zvlášť efektívne, ak pri ňom tvoríme niečo pre iných. </a:t>
            </a:r>
            <a:endParaRPr lang="sk-SK" dirty="0" smtClean="0"/>
          </a:p>
          <a:p>
            <a:r>
              <a:rPr lang="sk-SK" dirty="0" smtClean="0"/>
              <a:t>Môže </a:t>
            </a:r>
            <a:r>
              <a:rPr lang="sk-SK" dirty="0" smtClean="0"/>
              <a:t>to byť čokoľvek, od jednoduchej vety alebo oznámenia v Internete až po zložitejšie výtvory, akými sú obraz, dom či softvér. </a:t>
            </a:r>
            <a:br>
              <a:rPr lang="sk-SK" dirty="0" smtClean="0"/>
            </a:br>
            <a:endParaRPr lang="sk-SK" dirty="0" smtClean="0"/>
          </a:p>
          <a:p>
            <a:endParaRPr lang="sk-SK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38754" t="51797" r="22856" b="14735"/>
          <a:stretch>
            <a:fillRect/>
          </a:stretch>
        </p:blipFill>
        <p:spPr bwMode="auto">
          <a:xfrm>
            <a:off x="5004048" y="4409728"/>
            <a:ext cx="374441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Sociálny konštruktivizmus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rozširuje </a:t>
            </a:r>
            <a:r>
              <a:rPr lang="sk-SK" dirty="0" smtClean="0"/>
              <a:t>predchádzajúce myšlienky na sociálnu skupinu, kde sa veci vytvárajú spoločne a pre všetkých, takže vzniká malá kultúra spoločných výtvorov so spoločnými významami</a:t>
            </a:r>
            <a:r>
              <a:rPr lang="sk-SK" dirty="0" smtClean="0"/>
              <a:t>.</a:t>
            </a:r>
          </a:p>
          <a:p>
            <a:r>
              <a:rPr lang="sk-SK" dirty="0" smtClean="0"/>
              <a:t> </a:t>
            </a:r>
            <a:r>
              <a:rPr lang="sk-SK" dirty="0" smtClean="0"/>
              <a:t>Keď je jedinec zaradený do takejto skupiny, nepretržite sa učí, ako byť jej súčasťou v mnohých rovinách.</a:t>
            </a:r>
            <a:endParaRPr lang="sk-SK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Výhody systému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k-SK" dirty="0" smtClean="0"/>
              <a:t>Pre učiteľa:</a:t>
            </a:r>
          </a:p>
          <a:p>
            <a:r>
              <a:rPr lang="sk-SK" dirty="0" smtClean="0"/>
              <a:t>Príprava podkladov pre vyučovanie</a:t>
            </a:r>
          </a:p>
          <a:p>
            <a:r>
              <a:rPr lang="sk-SK" dirty="0" smtClean="0"/>
              <a:t>Doplnenie o interaktivitu</a:t>
            </a:r>
          </a:p>
          <a:p>
            <a:r>
              <a:rPr lang="sk-SK" dirty="0" smtClean="0"/>
              <a:t>Možnosť testovať študentov</a:t>
            </a:r>
          </a:p>
          <a:p>
            <a:endParaRPr lang="sk-SK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53520" t="49828" r="10305" b="18672"/>
          <a:stretch>
            <a:fillRect/>
          </a:stretch>
        </p:blipFill>
        <p:spPr bwMode="auto">
          <a:xfrm>
            <a:off x="5004048" y="4221088"/>
            <a:ext cx="352839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Výhody systému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Pre </a:t>
            </a:r>
            <a:r>
              <a:rPr lang="sk-SK" dirty="0" smtClean="0"/>
              <a:t>študenta:</a:t>
            </a:r>
            <a:endParaRPr lang="sk-SK" dirty="0" smtClean="0"/>
          </a:p>
          <a:p>
            <a:r>
              <a:rPr lang="sk-SK" dirty="0" smtClean="0"/>
              <a:t>Dostupnosť podkladov</a:t>
            </a:r>
          </a:p>
          <a:p>
            <a:r>
              <a:rPr lang="sk-SK" dirty="0" smtClean="0"/>
              <a:t>Rozmanitosť podkladov</a:t>
            </a:r>
            <a:endParaRPr lang="sk-SK" dirty="0" smtClean="0"/>
          </a:p>
          <a:p>
            <a:r>
              <a:rPr lang="sk-SK" dirty="0" smtClean="0"/>
              <a:t>Názorné vyučovanie (napr. </a:t>
            </a:r>
            <a:r>
              <a:rPr lang="sk-SK" dirty="0" smtClean="0"/>
              <a:t>popis zložitejších systémov prostredníctvom videa)</a:t>
            </a:r>
            <a:endParaRPr lang="sk-SK" dirty="0" smtClean="0"/>
          </a:p>
          <a:p>
            <a:r>
              <a:rPr lang="sk-SK" dirty="0" smtClean="0"/>
              <a:t>Núti k </a:t>
            </a:r>
            <a:r>
              <a:rPr lang="sk-SK" dirty="0" err="1" smtClean="0"/>
              <a:t>samoštúdiu</a:t>
            </a:r>
            <a:r>
              <a:rPr lang="sk-SK" dirty="0" smtClean="0"/>
              <a:t> – pre študenta možno aj nevýhoda</a:t>
            </a:r>
            <a:endParaRPr lang="sk-SK" dirty="0" smtClean="0"/>
          </a:p>
          <a:p>
            <a:endParaRPr lang="sk-SK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33586" t="51797" r="28762" b="17688"/>
          <a:stretch>
            <a:fillRect/>
          </a:stretch>
        </p:blipFill>
        <p:spPr bwMode="auto">
          <a:xfrm>
            <a:off x="3779912" y="5194756"/>
            <a:ext cx="2736304" cy="1663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187</TotalTime>
  <Words>423</Words>
  <Application>Microsoft Office PowerPoint</Application>
  <PresentationFormat>Prezentácia na obrazovke (4:3)</PresentationFormat>
  <Paragraphs>145</Paragraphs>
  <Slides>37</Slides>
  <Notes>37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37</vt:i4>
      </vt:variant>
    </vt:vector>
  </HeadingPairs>
  <TitlesOfParts>
    <vt:vector size="38" baseType="lpstr">
      <vt:lpstr>Metro</vt:lpstr>
      <vt:lpstr>Začíname prácu so systémom Moodle</vt:lpstr>
      <vt:lpstr>Rozvrh</vt:lpstr>
      <vt:lpstr>Aké sú vaše skúsenosti?</vt:lpstr>
      <vt:lpstr>Moodle</vt:lpstr>
      <vt:lpstr>Snímka 5</vt:lpstr>
      <vt:lpstr>Konštrukcionizmus</vt:lpstr>
      <vt:lpstr>Sociálny konštruktivizmus</vt:lpstr>
      <vt:lpstr>Výhody systému</vt:lpstr>
      <vt:lpstr>Výhody systému</vt:lpstr>
      <vt:lpstr>Obohatenie vzdelávania</vt:lpstr>
      <vt:lpstr>Na čo treba dopredu myslieť?</vt:lpstr>
      <vt:lpstr>Ako začať?</vt:lpstr>
      <vt:lpstr>Snímka 13</vt:lpstr>
      <vt:lpstr>Užívateľské rozhranie</vt:lpstr>
      <vt:lpstr>Pridávame zdroj</vt:lpstr>
      <vt:lpstr>Snímka 16</vt:lpstr>
      <vt:lpstr>Na celé okno</vt:lpstr>
      <vt:lpstr>Snímka 18</vt:lpstr>
      <vt:lpstr>Snímka 19</vt:lpstr>
      <vt:lpstr>Nastavenia kurzu</vt:lpstr>
      <vt:lpstr>Snímka 21</vt:lpstr>
      <vt:lpstr>Snímka 22</vt:lpstr>
      <vt:lpstr>Nastavenia</vt:lpstr>
      <vt:lpstr>Pridanie druhého zdroja.</vt:lpstr>
      <vt:lpstr>Snímka 25</vt:lpstr>
      <vt:lpstr>Snímka 26</vt:lpstr>
      <vt:lpstr>Písanie textu</vt:lpstr>
      <vt:lpstr>Vkladanie obrázkov</vt:lpstr>
      <vt:lpstr>Prvý spôsob.</vt:lpstr>
      <vt:lpstr>Snímka 30</vt:lpstr>
      <vt:lpstr>Vrátime sa do nášho zdroja.</vt:lpstr>
      <vt:lpstr>Nájdeme si obrázok</vt:lpstr>
      <vt:lpstr>Druhý spôsob.</vt:lpstr>
      <vt:lpstr>Vyplníme dialógové okno</vt:lpstr>
      <vt:lpstr>Snímka 35</vt:lpstr>
      <vt:lpstr>Snímka 36</vt:lpstr>
      <vt:lpstr>Otázky</vt:lpstr>
    </vt:vector>
  </TitlesOfParts>
  <Company>PEDAS ZU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Začíname prácu so systémom Moodle</dc:title>
  <dc:creator>Marián Gogola</dc:creator>
  <cp:lastModifiedBy>Marián Gogola</cp:lastModifiedBy>
  <cp:revision>25</cp:revision>
  <dcterms:created xsi:type="dcterms:W3CDTF">2011-10-27T07:57:06Z</dcterms:created>
  <dcterms:modified xsi:type="dcterms:W3CDTF">2011-11-02T13:00:37Z</dcterms:modified>
</cp:coreProperties>
</file>